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256" r:id="rId2"/>
    <p:sldId id="387" r:id="rId3"/>
    <p:sldId id="384" r:id="rId4"/>
    <p:sldId id="382" r:id="rId5"/>
    <p:sldId id="373" r:id="rId6"/>
    <p:sldId id="370" r:id="rId7"/>
    <p:sldId id="363" r:id="rId8"/>
    <p:sldId id="339" r:id="rId9"/>
    <p:sldId id="323" r:id="rId10"/>
    <p:sldId id="364" r:id="rId11"/>
    <p:sldId id="275" r:id="rId12"/>
    <p:sldId id="304" r:id="rId13"/>
    <p:sldId id="305" r:id="rId14"/>
    <p:sldId id="301" r:id="rId15"/>
    <p:sldId id="341" r:id="rId16"/>
    <p:sldId id="298" r:id="rId17"/>
    <p:sldId id="386" r:id="rId18"/>
    <p:sldId id="313" r:id="rId19"/>
    <p:sldId id="322" r:id="rId20"/>
  </p:sldIdLst>
  <p:sldSz cx="7772400" cy="10058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2982" y="7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12.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image" Target="../media/image25.wmf"/><Relationship Id="rId7" Type="http://schemas.openxmlformats.org/officeDocument/2006/relationships/image" Target="../media/image29.wmf"/><Relationship Id="rId2" Type="http://schemas.openxmlformats.org/officeDocument/2006/relationships/image" Target="../media/image24.wmf"/><Relationship Id="rId1" Type="http://schemas.openxmlformats.org/officeDocument/2006/relationships/image" Target="../media/image23.wmf"/><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 Id="rId9"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A33972A0-D2DC-4C5E-947C-999AC4BCA557}" type="datetimeFigureOut">
              <a:rPr lang="en-US" smtClean="0"/>
              <a:t>1/19/2021</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02E29E85-09B7-42F6-B98D-20AE5D04210E}" type="slidenum">
              <a:rPr lang="en-US" smtClean="0"/>
              <a:t>‹#›</a:t>
            </a:fld>
            <a:endParaRPr lang="en-US"/>
          </a:p>
        </p:txBody>
      </p:sp>
    </p:spTree>
    <p:extLst>
      <p:ext uri="{BB962C8B-B14F-4D97-AF65-F5344CB8AC3E}">
        <p14:creationId xmlns:p14="http://schemas.microsoft.com/office/powerpoint/2010/main" val="191210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FF03C39A-337C-43B7-983D-83172343289F}" type="datetimeFigureOut">
              <a:rPr lang="en-US" smtClean="0"/>
              <a:t>1/19/2021</a:t>
            </a:fld>
            <a:endParaRPr lang="en-US"/>
          </a:p>
        </p:txBody>
      </p:sp>
      <p:sp>
        <p:nvSpPr>
          <p:cNvPr id="4" name="Slide Image Placeholder 3"/>
          <p:cNvSpPr>
            <a:spLocks noGrp="1" noRot="1" noChangeAspect="1"/>
          </p:cNvSpPr>
          <p:nvPr>
            <p:ph type="sldImg" idx="2"/>
          </p:nvPr>
        </p:nvSpPr>
        <p:spPr>
          <a:xfrm>
            <a:off x="3633788" y="525463"/>
            <a:ext cx="2028825"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4FCEDEAD-CCBF-4162-8267-E117557F738D}" type="slidenum">
              <a:rPr lang="en-US" smtClean="0"/>
              <a:t>‹#›</a:t>
            </a:fld>
            <a:endParaRPr lang="en-US"/>
          </a:p>
        </p:txBody>
      </p:sp>
    </p:spTree>
    <p:extLst>
      <p:ext uri="{BB962C8B-B14F-4D97-AF65-F5344CB8AC3E}">
        <p14:creationId xmlns:p14="http://schemas.microsoft.com/office/powerpoint/2010/main" val="158947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FCEDEAD-CCBF-4162-8267-E117557F738D}" type="slidenum">
              <a:rPr lang="en-US" smtClean="0"/>
              <a:t>5</a:t>
            </a:fld>
            <a:endParaRPr lang="en-US"/>
          </a:p>
        </p:txBody>
      </p:sp>
    </p:spTree>
    <p:extLst>
      <p:ext uri="{BB962C8B-B14F-4D97-AF65-F5344CB8AC3E}">
        <p14:creationId xmlns:p14="http://schemas.microsoft.com/office/powerpoint/2010/main" val="3652876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CEDEAD-CCBF-4162-8267-E117557F738D}" type="slidenum">
              <a:rPr lang="en-US" smtClean="0"/>
              <a:t>12</a:t>
            </a:fld>
            <a:endParaRPr lang="en-US"/>
          </a:p>
        </p:txBody>
      </p:sp>
    </p:spTree>
    <p:extLst>
      <p:ext uri="{BB962C8B-B14F-4D97-AF65-F5344CB8AC3E}">
        <p14:creationId xmlns:p14="http://schemas.microsoft.com/office/powerpoint/2010/main" val="2073376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1DC7AA-93CC-484C-B4FB-06BD0EFA9B2A}" type="datetime1">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83028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59FDE-7E15-46A1-8BCB-E0EC6B74DC2C}" type="datetime1">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7" name="TextBox 6"/>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66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EC59B9-80F8-45E9-9506-5E6730BF1652}" type="datetime1">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30549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FBD73-FB32-4737-8235-DF678BF8518E}" type="datetime1">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dirty="0"/>
          </a:p>
        </p:txBody>
      </p:sp>
      <p:sp>
        <p:nvSpPr>
          <p:cNvPr id="7" name="TextBox 6"/>
          <p:cNvSpPr txBox="1"/>
          <p:nvPr userDrawn="1"/>
        </p:nvSpPr>
        <p:spPr>
          <a:xfrm>
            <a:off x="3581400" y="200236"/>
            <a:ext cx="2739211"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24871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C5715E-BC9A-4756-B545-E45DBAFE16FF}" type="datetime1">
              <a:rPr lang="en-US" smtClean="0"/>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8" name="TextBox 7">
            <a:extLst>
              <a:ext uri="{FF2B5EF4-FFF2-40B4-BE49-F238E27FC236}">
                <a16:creationId xmlns:a16="http://schemas.microsoft.com/office/drawing/2014/main" id="{3D36AD9A-E7B3-4095-8AA2-1B9505898D39}"/>
              </a:ext>
            </a:extLst>
          </p:cNvPr>
          <p:cNvSpPr txBox="1"/>
          <p:nvPr userDrawn="1"/>
        </p:nvSpPr>
        <p:spPr>
          <a:xfrm>
            <a:off x="3581400" y="200236"/>
            <a:ext cx="2739211"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309267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F38DC1-2BA7-4067-85D6-C0883B84C355}" type="datetime1">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6EC462F5-5871-4A41-9D3C-BC7031675919}"/>
              </a:ext>
            </a:extLst>
          </p:cNvPr>
          <p:cNvSpPr txBox="1"/>
          <p:nvPr userDrawn="1"/>
        </p:nvSpPr>
        <p:spPr>
          <a:xfrm>
            <a:off x="3581400" y="200236"/>
            <a:ext cx="2739211"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102512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6C718B-0013-4619-AB37-3FFEFFA5BFC1}" type="datetime1">
              <a:rPr lang="en-US" smtClean="0"/>
              <a:t>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
        <p:nvSpPr>
          <p:cNvPr id="11" name="TextBox 10">
            <a:extLst>
              <a:ext uri="{FF2B5EF4-FFF2-40B4-BE49-F238E27FC236}">
                <a16:creationId xmlns:a16="http://schemas.microsoft.com/office/drawing/2014/main" id="{A7FE1659-F87A-4B4F-9F9B-1B83FFE80E85}"/>
              </a:ext>
            </a:extLst>
          </p:cNvPr>
          <p:cNvSpPr txBox="1"/>
          <p:nvPr userDrawn="1"/>
        </p:nvSpPr>
        <p:spPr>
          <a:xfrm>
            <a:off x="3581400" y="200236"/>
            <a:ext cx="2739211"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259915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2FAE53-FCE5-47AE-B418-32203C9C51E9}" type="datetime1">
              <a:rPr lang="en-US" smtClean="0"/>
              <a:t>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14496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FF17E-499A-4B0D-9D8C-426F40C2A30B}" type="datetime1">
              <a:rPr lang="en-US" smtClean="0"/>
              <a:t>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641123" y="76200"/>
            <a:ext cx="685800" cy="535517"/>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
        <p:nvSpPr>
          <p:cNvPr id="6" name="TextBox 5">
            <a:extLst>
              <a:ext uri="{FF2B5EF4-FFF2-40B4-BE49-F238E27FC236}">
                <a16:creationId xmlns:a16="http://schemas.microsoft.com/office/drawing/2014/main" id="{6E5ADE09-4FC7-4093-BF18-A7672BF4F674}"/>
              </a:ext>
            </a:extLst>
          </p:cNvPr>
          <p:cNvSpPr txBox="1"/>
          <p:nvPr userDrawn="1"/>
        </p:nvSpPr>
        <p:spPr>
          <a:xfrm>
            <a:off x="3581400" y="200236"/>
            <a:ext cx="2739211"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336681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3E7E6C-1162-4F38-B9DD-9B2CA20DBB70}" type="datetime1">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7208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B805CC-93BA-4592-9310-E8552C4DF451}" type="datetime1">
              <a:rPr lang="en-US" smtClean="0"/>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BA86E397-10D3-48AB-B05B-8E6189F36E77}"/>
              </a:ext>
            </a:extLst>
          </p:cNvPr>
          <p:cNvSpPr txBox="1"/>
          <p:nvPr userDrawn="1"/>
        </p:nvSpPr>
        <p:spPr>
          <a:xfrm>
            <a:off x="3581400" y="200236"/>
            <a:ext cx="2739211"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418640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7764" y="1157985"/>
            <a:ext cx="6995160" cy="1676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8620" y="3429000"/>
            <a:ext cx="6995160" cy="5556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16D2E810-919D-4ED6-98B2-E261E4959D00}" type="datetime1">
              <a:rPr lang="en-US" smtClean="0"/>
              <a:t>1/19/2021</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Pentagon 6"/>
          <p:cNvSpPr/>
          <p:nvPr userDrawn="1"/>
        </p:nvSpPr>
        <p:spPr>
          <a:xfrm rot="5400000">
            <a:off x="6553200" y="228600"/>
            <a:ext cx="838200" cy="3810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6664569" y="104449"/>
            <a:ext cx="609600" cy="535517"/>
          </a:xfrm>
          <a:prstGeom prst="rect">
            <a:avLst/>
          </a:prstGeom>
        </p:spPr>
        <p:txBody>
          <a:bodyPr vert="horz" lIns="91440" tIns="45720" rIns="91440" bIns="45720" rtlCol="0" anchor="ctr"/>
          <a:lstStyle>
            <a:lvl1pPr algn="ctr">
              <a:defRPr sz="1400"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114439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png"/><Relationship Id="rId5" Type="http://schemas.openxmlformats.org/officeDocument/2006/relationships/image" Target="../media/image7.wmf"/><Relationship Id="rId4" Type="http://schemas.openxmlformats.org/officeDocument/2006/relationships/oleObject" Target="../embeddings/oleObject17.bin"/></Relationships>
</file>

<file path=ppt/slides/_rels/slide1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4.wmf"/><Relationship Id="rId4" Type="http://schemas.openxmlformats.org/officeDocument/2006/relationships/oleObject" Target="../embeddings/oleObject13.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2.wmf"/><Relationship Id="rId5" Type="http://schemas.openxmlformats.org/officeDocument/2006/relationships/oleObject" Target="../embeddings/oleObject19.bin"/><Relationship Id="rId4" Type="http://schemas.openxmlformats.org/officeDocument/2006/relationships/image" Target="../media/image12.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5.wmf"/><Relationship Id="rId13" Type="http://schemas.openxmlformats.org/officeDocument/2006/relationships/oleObject" Target="../embeddings/oleObject25.bin"/><Relationship Id="rId18" Type="http://schemas.openxmlformats.org/officeDocument/2006/relationships/image" Target="../media/image30.wmf"/><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27.wmf"/><Relationship Id="rId17" Type="http://schemas.openxmlformats.org/officeDocument/2006/relationships/oleObject" Target="../embeddings/oleObject27.bin"/><Relationship Id="rId2" Type="http://schemas.openxmlformats.org/officeDocument/2006/relationships/slideLayout" Target="../slideLayouts/slideLayout7.xml"/><Relationship Id="rId16" Type="http://schemas.openxmlformats.org/officeDocument/2006/relationships/image" Target="../media/image29.wmf"/><Relationship Id="rId20" Type="http://schemas.openxmlformats.org/officeDocument/2006/relationships/image" Target="../media/image31.wmf"/><Relationship Id="rId1" Type="http://schemas.openxmlformats.org/officeDocument/2006/relationships/vmlDrawing" Target="../drawings/vmlDrawing9.vml"/><Relationship Id="rId6" Type="http://schemas.openxmlformats.org/officeDocument/2006/relationships/image" Target="../media/image24.wmf"/><Relationship Id="rId11" Type="http://schemas.openxmlformats.org/officeDocument/2006/relationships/oleObject" Target="../embeddings/oleObject24.bin"/><Relationship Id="rId5" Type="http://schemas.openxmlformats.org/officeDocument/2006/relationships/oleObject" Target="../embeddings/oleObject21.bin"/><Relationship Id="rId15" Type="http://schemas.openxmlformats.org/officeDocument/2006/relationships/oleObject" Target="../embeddings/oleObject26.bin"/><Relationship Id="rId10" Type="http://schemas.openxmlformats.org/officeDocument/2006/relationships/image" Target="../media/image26.wmf"/><Relationship Id="rId19" Type="http://schemas.openxmlformats.org/officeDocument/2006/relationships/oleObject" Target="../embeddings/oleObject28.bin"/><Relationship Id="rId4" Type="http://schemas.openxmlformats.org/officeDocument/2006/relationships/image" Target="../media/image23.wmf"/><Relationship Id="rId9" Type="http://schemas.openxmlformats.org/officeDocument/2006/relationships/oleObject" Target="../embeddings/oleObject23.bin"/><Relationship Id="rId14" Type="http://schemas.openxmlformats.org/officeDocument/2006/relationships/image" Target="../media/image28.wmf"/></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29.bin"/><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7.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4.bin"/><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6.emf"/><Relationship Id="rId7" Type="http://schemas.openxmlformats.org/officeDocument/2006/relationships/image" Target="../media/image8.wmf"/><Relationship Id="rId12"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image" Target="../media/image14.png"/><Relationship Id="rId5" Type="http://schemas.openxmlformats.org/officeDocument/2006/relationships/image" Target="../media/image7.wmf"/><Relationship Id="rId10" Type="http://schemas.openxmlformats.org/officeDocument/2006/relationships/image" Target="../media/image13.png"/><Relationship Id="rId4" Type="http://schemas.openxmlformats.org/officeDocument/2006/relationships/oleObject" Target="../embeddings/oleObject6.bin"/><Relationship Id="rId9" Type="http://schemas.openxmlformats.org/officeDocument/2006/relationships/image" Target="../media/image9.wmf"/></Relationships>
</file>

<file path=ppt/slides/_rels/slide8.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1.wmf"/><Relationship Id="rId5" Type="http://schemas.openxmlformats.org/officeDocument/2006/relationships/oleObject" Target="../embeddings/oleObject10.bin"/><Relationship Id="rId10" Type="http://schemas.openxmlformats.org/officeDocument/2006/relationships/image" Target="../media/image13.wmf"/><Relationship Id="rId4" Type="http://schemas.openxmlformats.org/officeDocument/2006/relationships/image" Target="../media/image10.wmf"/><Relationship Id="rId9" Type="http://schemas.openxmlformats.org/officeDocument/2006/relationships/oleObject" Target="../embeddings/oleObject12.bin"/></Relationships>
</file>

<file path=ppt/slides/_rels/slide9.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5.wmf"/><Relationship Id="rId5" Type="http://schemas.openxmlformats.org/officeDocument/2006/relationships/oleObject" Target="../embeddings/oleObject14.bin"/><Relationship Id="rId10" Type="http://schemas.openxmlformats.org/officeDocument/2006/relationships/image" Target="../media/image17.wmf"/><Relationship Id="rId4" Type="http://schemas.openxmlformats.org/officeDocument/2006/relationships/image" Target="../media/image14.wmf"/><Relationship Id="rId9" Type="http://schemas.openxmlformats.org/officeDocument/2006/relationships/oleObject" Target="../embeddings/oleObject1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2930" y="2590800"/>
            <a:ext cx="6606540" cy="2156037"/>
          </a:xfrm>
        </p:spPr>
        <p:txBody>
          <a:bodyPr>
            <a:normAutofit/>
          </a:bodyPr>
          <a:lstStyle/>
          <a:p>
            <a:r>
              <a:rPr lang="en-US" dirty="0"/>
              <a:t>Standard error </a:t>
            </a:r>
            <a:br>
              <a:rPr lang="en-US" dirty="0"/>
            </a:br>
            <a:r>
              <a:rPr lang="en-US" dirty="0">
                <a:solidFill>
                  <a:schemeClr val="tx1">
                    <a:lumMod val="50000"/>
                    <a:lumOff val="50000"/>
                  </a:schemeClr>
                </a:solidFill>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3" name="Subtitle 2"/>
          <p:cNvSpPr>
            <a:spLocks noGrp="1"/>
          </p:cNvSpPr>
          <p:nvPr>
            <p:ph type="subTitle" idx="1"/>
          </p:nvPr>
        </p:nvSpPr>
        <p:spPr>
          <a:xfrm>
            <a:off x="1165860" y="6497320"/>
            <a:ext cx="5440680" cy="2570480"/>
          </a:xfrm>
        </p:spPr>
        <p:txBody>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Fundamentals of</a:t>
            </a:r>
            <a:endParaRPr lang="en-US" sz="2400" b="1" dirty="0">
              <a:solidFill>
                <a:schemeClr val="accent6">
                  <a:lumMod val="75000"/>
                </a:schemeClr>
              </a:solidFill>
              <a:latin typeface="Arial" panose="020B0604020202020204" pitchFamily="34" charset="0"/>
              <a:cs typeface="Arial" panose="020B0604020202020204" pitchFamily="34" charset="0"/>
            </a:endParaRPr>
          </a:p>
          <a:p>
            <a:r>
              <a:rPr lang="en-US" sz="2400" b="1" dirty="0">
                <a:solidFill>
                  <a:schemeClr val="accent6">
                    <a:lumMod val="75000"/>
                  </a:schemeClr>
                </a:solidFill>
                <a:cs typeface="Arial" panose="020B0604020202020204" pitchFamily="34" charset="0"/>
              </a:rPr>
              <a:t>PROGRAM</a:t>
            </a:r>
            <a:r>
              <a:rPr lang="en-US" sz="2000" dirty="0">
                <a:solidFill>
                  <a:schemeClr val="accent6">
                    <a:lumMod val="75000"/>
                  </a:schemeClr>
                </a:solidFill>
                <a:cs typeface="Arial" panose="020B0604020202020204" pitchFamily="34" charset="0"/>
              </a:rPr>
              <a:t> </a:t>
            </a:r>
            <a:r>
              <a:rPr lang="en-US" sz="2000" dirty="0">
                <a:solidFill>
                  <a:schemeClr val="tx1">
                    <a:lumMod val="50000"/>
                    <a:lumOff val="50000"/>
                  </a:schemeClr>
                </a:solidFill>
                <a:latin typeface="Stencil" panose="040409050D0802020404" pitchFamily="82" charset="0"/>
                <a:cs typeface="Arial" panose="020B0604020202020204" pitchFamily="34" charset="0"/>
              </a:rPr>
              <a:t>EVALUATION</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a:p>
            <a:r>
              <a:rPr lang="en-US" sz="2000" dirty="0">
                <a:solidFill>
                  <a:schemeClr val="tx1">
                    <a:lumMod val="50000"/>
                    <a:lumOff val="50000"/>
                  </a:schemeClr>
                </a:solidFill>
                <a:latin typeface="Berlin Sans FB" panose="020E0602020502020306" pitchFamily="34" charset="0"/>
                <a:cs typeface="Arial" panose="020B0604020202020204" pitchFamily="34" charset="0"/>
              </a:rPr>
              <a:t>JESSE LECY</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p:txBody>
      </p:sp>
    </p:spTree>
    <p:extLst>
      <p:ext uri="{BB962C8B-B14F-4D97-AF65-F5344CB8AC3E}">
        <p14:creationId xmlns:p14="http://schemas.microsoft.com/office/powerpoint/2010/main" val="40782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3504" y="5867840"/>
            <a:ext cx="6629400" cy="1600200"/>
          </a:xfrm>
          <a:prstGeom prst="rect">
            <a:avLst/>
          </a:prstGeom>
          <a:solidFill>
            <a:schemeClr val="bg1">
              <a:lumMod val="9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878405" y="6255543"/>
                <a:ext cx="5886772" cy="679097"/>
              </a:xfrm>
              <a:prstGeom prst="rect">
                <a:avLst/>
              </a:prstGeom>
              <a:noFill/>
            </p:spPr>
            <p:txBody>
              <a:bodyPr wrap="square" rtlCol="0">
                <a:spAutoFit/>
              </a:bodyPr>
              <a:lstStyle/>
              <a:p>
                <a:r>
                  <a:rPr lang="en-US" b="1" dirty="0">
                    <a:solidFill>
                      <a:schemeClr val="accent6">
                        <a:lumMod val="75000"/>
                      </a:schemeClr>
                    </a:solidFill>
                  </a:rPr>
                  <a:t>Standard Error of the Slope </a:t>
                </a:r>
                <a14:m>
                  <m:oMath xmlns:m="http://schemas.openxmlformats.org/officeDocument/2006/math">
                    <m:r>
                      <a:rPr lang="en-US" sz="2400" i="1" smtClean="0">
                        <a:latin typeface="Cambria Math"/>
                        <a:ea typeface="Cambria Math"/>
                      </a:rPr>
                      <m:t>≈</m:t>
                    </m:r>
                    <m:f>
                      <m:fPr>
                        <m:ctrlPr>
                          <a:rPr lang="en-US" sz="2400" i="1" smtClean="0">
                            <a:solidFill>
                              <a:schemeClr val="tx1">
                                <a:lumMod val="50000"/>
                                <a:lumOff val="50000"/>
                              </a:schemeClr>
                            </a:solidFill>
                            <a:latin typeface="Cambria Math" panose="02040503050406030204" pitchFamily="18" charset="0"/>
                          </a:rPr>
                        </m:ctrlPr>
                      </m:fPr>
                      <m:num>
                        <m:r>
                          <m:rPr>
                            <m:sty m:val="p"/>
                          </m:rPr>
                          <a:rPr lang="en-US" sz="2400" b="0" i="0" smtClean="0">
                            <a:solidFill>
                              <a:schemeClr val="tx1">
                                <a:lumMod val="50000"/>
                                <a:lumOff val="50000"/>
                              </a:schemeClr>
                            </a:solidFill>
                            <a:latin typeface="Cambria Math"/>
                          </a:rPr>
                          <m:t>residual</m:t>
                        </m:r>
                      </m:num>
                      <m:den>
                        <m:r>
                          <m:rPr>
                            <m:sty m:val="p"/>
                          </m:rPr>
                          <a:rPr lang="en-US" sz="2400" b="0" i="0" smtClean="0">
                            <a:solidFill>
                              <a:schemeClr val="tx1">
                                <a:lumMod val="50000"/>
                                <a:lumOff val="50000"/>
                              </a:schemeClr>
                            </a:solidFill>
                            <a:latin typeface="Cambria Math"/>
                          </a:rPr>
                          <m:t>sample</m:t>
                        </m:r>
                        <m:r>
                          <a:rPr lang="en-US" sz="2400" b="0" i="0" smtClean="0">
                            <a:solidFill>
                              <a:schemeClr val="tx1">
                                <a:lumMod val="50000"/>
                                <a:lumOff val="50000"/>
                              </a:schemeClr>
                            </a:solidFill>
                            <a:latin typeface="Cambria Math"/>
                          </a:rPr>
                          <m:t> </m:t>
                        </m:r>
                        <m:r>
                          <m:rPr>
                            <m:sty m:val="p"/>
                          </m:rPr>
                          <a:rPr lang="en-US" sz="2400" b="0" i="0" smtClean="0">
                            <a:solidFill>
                              <a:schemeClr val="tx1">
                                <a:lumMod val="50000"/>
                                <a:lumOff val="50000"/>
                              </a:schemeClr>
                            </a:solidFill>
                            <a:latin typeface="Cambria Math"/>
                          </a:rPr>
                          <m:t>size</m:t>
                        </m:r>
                        <m:r>
                          <a:rPr lang="en-US" sz="2400" b="0" i="0" smtClean="0">
                            <a:solidFill>
                              <a:schemeClr val="tx1">
                                <a:lumMod val="50000"/>
                                <a:lumOff val="50000"/>
                              </a:schemeClr>
                            </a:solidFill>
                            <a:latin typeface="Cambria Math"/>
                          </a:rPr>
                          <m:t> ∙ </m:t>
                        </m:r>
                        <m:r>
                          <m:rPr>
                            <m:sty m:val="p"/>
                          </m:rPr>
                          <a:rPr lang="en-US" sz="2400" b="0" i="0" smtClean="0">
                            <a:solidFill>
                              <a:schemeClr val="tx1">
                                <a:lumMod val="50000"/>
                                <a:lumOff val="50000"/>
                              </a:schemeClr>
                            </a:solidFill>
                            <a:latin typeface="Cambria Math"/>
                            <a:ea typeface="Cambria Math"/>
                          </a:rPr>
                          <m:t>variance</m:t>
                        </m:r>
                        <m:r>
                          <a:rPr lang="en-US" sz="2400" b="0" i="0" smtClean="0">
                            <a:solidFill>
                              <a:schemeClr val="tx1">
                                <a:lumMod val="50000"/>
                                <a:lumOff val="50000"/>
                              </a:schemeClr>
                            </a:solidFill>
                            <a:latin typeface="Cambria Math"/>
                            <a:ea typeface="Cambria Math"/>
                          </a:rPr>
                          <m:t> </m:t>
                        </m:r>
                        <m:r>
                          <m:rPr>
                            <m:sty m:val="p"/>
                          </m:rPr>
                          <a:rPr lang="en-US" sz="2400" b="0" i="0" smtClean="0">
                            <a:solidFill>
                              <a:schemeClr val="tx1">
                                <a:lumMod val="50000"/>
                                <a:lumOff val="50000"/>
                              </a:schemeClr>
                            </a:solidFill>
                            <a:latin typeface="Cambria Math"/>
                            <a:ea typeface="Cambria Math"/>
                          </a:rPr>
                          <m:t>X</m:t>
                        </m:r>
                      </m:den>
                    </m:f>
                  </m:oMath>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878405" y="6255543"/>
                <a:ext cx="5886772" cy="679097"/>
              </a:xfrm>
              <a:prstGeom prst="rect">
                <a:avLst/>
              </a:prstGeom>
              <a:blipFill rotWithShape="1">
                <a:blip r:embed="rId3"/>
                <a:stretch>
                  <a:fillRect l="-828"/>
                </a:stretch>
              </a:blipFill>
            </p:spPr>
            <p:txBody>
              <a:bodyPr/>
              <a:lstStyle/>
              <a:p>
                <a:r>
                  <a:rPr lang="en-US">
                    <a:noFill/>
                  </a:rPr>
                  <a:t> </a:t>
                </a:r>
              </a:p>
            </p:txBody>
          </p:sp>
        </mc:Fallback>
      </mc:AlternateContent>
      <p:sp>
        <p:nvSpPr>
          <p:cNvPr id="7" name="TextBox 6"/>
          <p:cNvSpPr txBox="1"/>
          <p:nvPr/>
        </p:nvSpPr>
        <p:spPr>
          <a:xfrm>
            <a:off x="1056901" y="3812977"/>
            <a:ext cx="5496299" cy="1200329"/>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Don’t get too caught up with the math. The formula for the standard error of a regression coefficient is actually quite simple when you break it down. There are three moving parts – three things that can affect the size of the standard error. The portion of unexplained variance of the dependent variable (the residual), the sample size of the regression, and the amount of variance in the variable X associated with the regression slope.</a:t>
            </a:r>
          </a:p>
        </p:txBody>
      </p:sp>
      <p:sp>
        <p:nvSpPr>
          <p:cNvPr id="8" name="TextBox 7"/>
          <p:cNvSpPr txBox="1"/>
          <p:nvPr/>
        </p:nvSpPr>
        <p:spPr>
          <a:xfrm>
            <a:off x="1056901" y="3505200"/>
            <a:ext cx="2193549" cy="307777"/>
          </a:xfrm>
          <a:prstGeom prst="rect">
            <a:avLst/>
          </a:prstGeom>
          <a:noFill/>
        </p:spPr>
        <p:txBody>
          <a:bodyPr wrap="none" rtlCol="0">
            <a:spAutoFit/>
          </a:bodyPr>
          <a:lstStyle/>
          <a:p>
            <a:r>
              <a:rPr lang="en-US" sz="1400" b="1" dirty="0">
                <a:solidFill>
                  <a:schemeClr val="accent6">
                    <a:lumMod val="75000"/>
                  </a:schemeClr>
                </a:solidFill>
              </a:rPr>
              <a:t>Standard error of the Slope</a:t>
            </a:r>
          </a:p>
        </p:txBody>
      </p:sp>
      <p:graphicFrame>
        <p:nvGraphicFramePr>
          <p:cNvPr id="9" name="Object 11"/>
          <p:cNvGraphicFramePr>
            <a:graphicFrameLocks noChangeAspect="1"/>
          </p:cNvGraphicFramePr>
          <p:nvPr/>
        </p:nvGraphicFramePr>
        <p:xfrm>
          <a:off x="3013173" y="2057400"/>
          <a:ext cx="1770062" cy="720725"/>
        </p:xfrm>
        <a:graphic>
          <a:graphicData uri="http://schemas.openxmlformats.org/presentationml/2006/ole">
            <mc:AlternateContent xmlns:mc="http://schemas.openxmlformats.org/markup-compatibility/2006">
              <mc:Choice xmlns:v="urn:schemas-microsoft-com:vml" Requires="v">
                <p:oleObj spid="_x0000_s78864" name="Equation" r:id="rId4" imgW="1282700" imgH="520700" progId="Equation.3">
                  <p:embed/>
                </p:oleObj>
              </mc:Choice>
              <mc:Fallback>
                <p:oleObj name="Equation" r:id="rId4" imgW="1282700" imgH="5207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3173" y="2057400"/>
                        <a:ext cx="1770062"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3"/>
          <p:cNvSpPr>
            <a:spLocks noGrp="1"/>
          </p:cNvSpPr>
          <p:nvPr>
            <p:ph type="sldNum" sz="quarter" idx="12"/>
          </p:nvPr>
        </p:nvSpPr>
        <p:spPr/>
        <p:txBody>
          <a:bodyPr/>
          <a:lstStyle/>
          <a:p>
            <a:fld id="{8A2A4A19-B384-42F8-8C0D-94C30AAB39F2}" type="slidenum">
              <a:rPr lang="en-US" smtClean="0"/>
              <a:pPr/>
              <a:t>10</a:t>
            </a:fld>
            <a:endParaRPr lang="en-US"/>
          </a:p>
        </p:txBody>
      </p:sp>
      <mc:AlternateContent xmlns:mc="http://schemas.openxmlformats.org/markup-compatibility/2006" xmlns:a14="http://schemas.microsoft.com/office/drawing/2010/main">
        <mc:Choice Requires="a14">
          <p:sp>
            <p:nvSpPr>
              <p:cNvPr id="10" name="Object 11">
                <a:extLst>
                  <a:ext uri="{FF2B5EF4-FFF2-40B4-BE49-F238E27FC236}">
                    <a16:creationId xmlns:a16="http://schemas.microsoft.com/office/drawing/2014/main" id="{A6512CE6-EA71-4DE4-B731-7AF11C65EDEA}"/>
                  </a:ext>
                </a:extLst>
              </p:cNvPr>
              <p:cNvSpPr txBox="1"/>
              <p:nvPr/>
            </p:nvSpPr>
            <p:spPr bwMode="auto">
              <a:xfrm>
                <a:off x="2057400" y="7876135"/>
                <a:ext cx="3810000" cy="144780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i="1" smtClean="0">
                          <a:solidFill>
                            <a:srgbClr val="000000"/>
                          </a:solidFill>
                          <a:latin typeface="Cambria Math" panose="02040503050406030204" pitchFamily="18" charset="0"/>
                        </a:rPr>
                        <m:t>𝑆</m:t>
                      </m:r>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𝐸</m:t>
                          </m:r>
                        </m:e>
                        <m:sub>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𝑏</m:t>
                              </m:r>
                            </m:e>
                            <m:sub>
                              <m:r>
                                <a:rPr lang="en-US" sz="2400" i="1">
                                  <a:solidFill>
                                    <a:srgbClr val="000000"/>
                                  </a:solidFill>
                                  <a:latin typeface="Cambria Math" panose="02040503050406030204" pitchFamily="18" charset="0"/>
                                </a:rPr>
                                <m:t>1</m:t>
                              </m:r>
                            </m:sub>
                          </m:sSub>
                        </m:sub>
                      </m:sSub>
                      <m:r>
                        <a:rPr lang="en-US" sz="2400" i="1">
                          <a:solidFill>
                            <a:srgbClr val="000000"/>
                          </a:solidFill>
                          <a:latin typeface="Cambria Math" panose="02040503050406030204" pitchFamily="18" charset="0"/>
                        </a:rPr>
                        <m:t>=</m:t>
                      </m:r>
                      <m:f>
                        <m:fPr>
                          <m:ctrlPr>
                            <a:rPr lang="en-US" sz="2400" i="1">
                              <a:solidFill>
                                <a:srgbClr val="000000"/>
                              </a:solidFill>
                              <a:latin typeface="Cambria Math" panose="02040503050406030204" pitchFamily="18" charset="0"/>
                            </a:rPr>
                          </m:ctrlPr>
                        </m:fPr>
                        <m:num>
                          <m:sSub>
                            <m:sSubPr>
                              <m:ctrlPr>
                                <a:rPr lang="en-US" sz="2400" i="1" smtClean="0">
                                  <a:solidFill>
                                    <a:srgbClr val="000000"/>
                                  </a:solidFill>
                                  <a:latin typeface="Cambria Math" panose="02040503050406030204" pitchFamily="18" charset="0"/>
                                </a:rPr>
                              </m:ctrlPr>
                            </m:sSubPr>
                            <m:e>
                              <m:r>
                                <a:rPr lang="en-US" sz="2400" b="0" i="1" smtClean="0">
                                  <a:solidFill>
                                    <a:srgbClr val="000000"/>
                                  </a:solidFill>
                                  <a:latin typeface="Cambria Math" panose="02040503050406030204" pitchFamily="18" charset="0"/>
                                </a:rPr>
                                <m:t>𝑠𝑑</m:t>
                              </m:r>
                            </m:e>
                            <m:sub>
                              <m:r>
                                <a:rPr lang="en-US" sz="2400" b="0" i="1" smtClean="0">
                                  <a:solidFill>
                                    <a:srgbClr val="000000"/>
                                  </a:solidFill>
                                  <a:latin typeface="Cambria Math" panose="02040503050406030204" pitchFamily="18" charset="0"/>
                                </a:rPr>
                                <m:t>𝑒</m:t>
                              </m:r>
                            </m:sub>
                          </m:sSub>
                        </m:num>
                        <m:den>
                          <m:rad>
                            <m:radPr>
                              <m:degHide m:val="on"/>
                              <m:ctrlPr>
                                <a:rPr lang="en-US" sz="2400" i="1">
                                  <a:solidFill>
                                    <a:srgbClr val="000000"/>
                                  </a:solidFill>
                                  <a:latin typeface="Cambria Math" panose="02040503050406030204" pitchFamily="18" charset="0"/>
                                </a:rPr>
                              </m:ctrlPr>
                            </m:radPr>
                            <m:deg/>
                            <m:e>
                              <m:r>
                                <a:rPr lang="en-US" sz="2400" i="1">
                                  <a:solidFill>
                                    <a:srgbClr val="000000"/>
                                  </a:solidFill>
                                  <a:latin typeface="Cambria Math" panose="02040503050406030204" pitchFamily="18" charset="0"/>
                                </a:rPr>
                                <m:t>(</m:t>
                              </m:r>
                              <m:r>
                                <a:rPr lang="en-US" sz="2400" i="1">
                                  <a:solidFill>
                                    <a:srgbClr val="000000"/>
                                  </a:solidFill>
                                  <a:latin typeface="Cambria Math" panose="02040503050406030204" pitchFamily="18" charset="0"/>
                                </a:rPr>
                                <m:t>𝑛</m:t>
                              </m:r>
                              <m:r>
                                <a:rPr lang="en-US" sz="2400" i="1">
                                  <a:solidFill>
                                    <a:srgbClr val="000000"/>
                                  </a:solidFill>
                                  <a:latin typeface="Cambria Math" panose="02040503050406030204" pitchFamily="18" charset="0"/>
                                </a:rPr>
                                <m:t>−1)⋅</m:t>
                              </m:r>
                              <m:func>
                                <m:funcPr>
                                  <m:ctrlPr>
                                    <a:rPr lang="en-US" sz="2400" i="1">
                                      <a:solidFill>
                                        <a:srgbClr val="000000"/>
                                      </a:solidFill>
                                      <a:latin typeface="Cambria Math" panose="02040503050406030204" pitchFamily="18" charset="0"/>
                                    </a:rPr>
                                  </m:ctrlPr>
                                </m:funcPr>
                                <m:fName>
                                  <m:r>
                                    <m:rPr>
                                      <m:sty m:val="p"/>
                                    </m:rPr>
                                    <a:rPr lang="en-US" sz="2400" i="0">
                                      <a:solidFill>
                                        <a:srgbClr val="000000"/>
                                      </a:solidFill>
                                      <a:latin typeface="Cambria Math" panose="02040503050406030204" pitchFamily="18" charset="0"/>
                                    </a:rPr>
                                    <m:t>var</m:t>
                                  </m:r>
                                </m:fName>
                                <m:e>
                                  <m:r>
                                    <a:rPr lang="en-US" sz="2400" i="1">
                                      <a:solidFill>
                                        <a:srgbClr val="000000"/>
                                      </a:solidFill>
                                      <a:latin typeface="Cambria Math" panose="02040503050406030204" pitchFamily="18" charset="0"/>
                                    </a:rPr>
                                    <m:t>(</m:t>
                                  </m:r>
                                </m:e>
                              </m:func>
                              <m:r>
                                <a:rPr lang="en-US" sz="2400" i="1">
                                  <a:solidFill>
                                    <a:srgbClr val="000000"/>
                                  </a:solidFill>
                                  <a:latin typeface="Cambria Math" panose="02040503050406030204" pitchFamily="18" charset="0"/>
                                </a:rPr>
                                <m:t>𝑥</m:t>
                              </m:r>
                              <m:r>
                                <a:rPr lang="en-US" sz="2400" i="1">
                                  <a:solidFill>
                                    <a:srgbClr val="000000"/>
                                  </a:solidFill>
                                  <a:latin typeface="Cambria Math" panose="02040503050406030204" pitchFamily="18" charset="0"/>
                                </a:rPr>
                                <m:t>)</m:t>
                              </m:r>
                            </m:e>
                          </m:rad>
                        </m:den>
                      </m:f>
                    </m:oMath>
                  </m:oMathPara>
                </a14:m>
                <a:endParaRPr lang="en-US" sz="2400" dirty="0"/>
              </a:p>
            </p:txBody>
          </p:sp>
        </mc:Choice>
        <mc:Fallback xmlns="">
          <p:sp>
            <p:nvSpPr>
              <p:cNvPr id="10" name="Object 11">
                <a:extLst>
                  <a:ext uri="{FF2B5EF4-FFF2-40B4-BE49-F238E27FC236}">
                    <a16:creationId xmlns:a16="http://schemas.microsoft.com/office/drawing/2014/main" id="{A6512CE6-EA71-4DE4-B731-7AF11C65EDEA}"/>
                  </a:ext>
                </a:extLst>
              </p:cNvPr>
              <p:cNvSpPr txBox="1">
                <a:spLocks noRot="1" noChangeAspect="1" noMove="1" noResize="1" noEditPoints="1" noAdjustHandles="1" noChangeArrowheads="1" noChangeShapeType="1" noTextEdit="1"/>
              </p:cNvSpPr>
              <p:nvPr/>
            </p:nvSpPr>
            <p:spPr bwMode="auto">
              <a:xfrm>
                <a:off x="2057400" y="7876135"/>
                <a:ext cx="3810000" cy="1447800"/>
              </a:xfrm>
              <a:prstGeom prst="rect">
                <a:avLst/>
              </a:prstGeom>
              <a:blipFill>
                <a:blip r:embed="rId6"/>
                <a:stretch>
                  <a:fillRect/>
                </a:stretch>
              </a:blipFill>
              <a:extLst/>
            </p:spPr>
            <p:txBody>
              <a:bodyPr/>
              <a:lstStyle/>
              <a:p>
                <a:r>
                  <a:rPr lang="en-US">
                    <a:noFill/>
                  </a:rPr>
                  <a:t> </a:t>
                </a:r>
              </a:p>
            </p:txBody>
          </p:sp>
        </mc:Fallback>
      </mc:AlternateContent>
    </p:spTree>
    <p:extLst>
      <p:ext uri="{BB962C8B-B14F-4D97-AF65-F5344CB8AC3E}">
        <p14:creationId xmlns:p14="http://schemas.microsoft.com/office/powerpoint/2010/main" val="4159805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11</a:t>
            </a:fld>
            <a:endParaRPr lang="en-US"/>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as a Sampling Statistic</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3124200"/>
            <a:ext cx="5715000" cy="3810000"/>
          </a:xfrm>
          <a:prstGeom prst="rect">
            <a:avLst/>
          </a:prstGeom>
        </p:spPr>
      </p:pic>
    </p:spTree>
    <p:extLst>
      <p:ext uri="{BB962C8B-B14F-4D97-AF65-F5344CB8AC3E}">
        <p14:creationId xmlns:p14="http://schemas.microsoft.com/office/powerpoint/2010/main" val="3832464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12</a:t>
            </a:fld>
            <a:endParaRPr lang="en-US"/>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0" y="3124200"/>
            <a:ext cx="5715000" cy="3810000"/>
          </a:xfrm>
          <a:prstGeom prst="rect">
            <a:avLst/>
          </a:prstGeom>
        </p:spPr>
      </p:pic>
      <p:sp>
        <p:nvSpPr>
          <p:cNvPr id="7" name="Title 1"/>
          <p:cNvSpPr txBox="1">
            <a:spLocks/>
          </p:cNvSpPr>
          <p:nvPr/>
        </p:nvSpPr>
        <p:spPr>
          <a:xfrm>
            <a:off x="582930" y="7848600"/>
            <a:ext cx="6606540"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sample size = 10</a:t>
            </a:r>
            <a:br>
              <a:rPr lang="en-US" sz="2000" dirty="0">
                <a:solidFill>
                  <a:schemeClr val="tx1">
                    <a:lumMod val="50000"/>
                    <a:lumOff val="50000"/>
                  </a:schemeClr>
                </a:solidFill>
                <a:latin typeface="Stencil" panose="040409050D0802020404" pitchFamily="82" charset="0"/>
                <a:cs typeface="Arial" panose="020B0604020202020204" pitchFamily="34" charset="0"/>
              </a:rPr>
            </a:br>
            <a:endParaRPr lang="en-US" sz="2000" dirty="0"/>
          </a:p>
        </p:txBody>
      </p:sp>
    </p:spTree>
    <p:extLst>
      <p:ext uri="{BB962C8B-B14F-4D97-AF65-F5344CB8AC3E}">
        <p14:creationId xmlns:p14="http://schemas.microsoft.com/office/powerpoint/2010/main" val="2793737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13</a:t>
            </a:fld>
            <a:endParaRPr lang="en-US"/>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7" name="Title 1"/>
          <p:cNvSpPr txBox="1">
            <a:spLocks/>
          </p:cNvSpPr>
          <p:nvPr/>
        </p:nvSpPr>
        <p:spPr>
          <a:xfrm>
            <a:off x="582930" y="7848600"/>
            <a:ext cx="6606540"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sample size = 50</a:t>
            </a:r>
            <a:br>
              <a:rPr lang="en-US" sz="2000" dirty="0">
                <a:solidFill>
                  <a:schemeClr val="tx1">
                    <a:lumMod val="50000"/>
                    <a:lumOff val="50000"/>
                  </a:schemeClr>
                </a:solidFill>
                <a:latin typeface="Stencil" panose="040409050D0802020404" pitchFamily="82" charset="0"/>
                <a:cs typeface="Arial" panose="020B0604020202020204" pitchFamily="34" charset="0"/>
              </a:rPr>
            </a:br>
            <a:endParaRPr lang="en-US"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3124200"/>
            <a:ext cx="5715000" cy="3810000"/>
          </a:xfrm>
          <a:prstGeom prst="rect">
            <a:avLst/>
          </a:prstGeom>
        </p:spPr>
      </p:pic>
    </p:spTree>
    <p:extLst>
      <p:ext uri="{BB962C8B-B14F-4D97-AF65-F5344CB8AC3E}">
        <p14:creationId xmlns:p14="http://schemas.microsoft.com/office/powerpoint/2010/main" val="1301580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14</a:t>
            </a:fld>
            <a:endParaRPr lang="en-US"/>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15362" name="Picture 2" descr="alt text"/>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678815" y="3124200"/>
            <a:ext cx="6553200" cy="41288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ct 5"/>
          <p:cNvGraphicFramePr>
            <a:graphicFrameLocks noChangeAspect="1"/>
          </p:cNvGraphicFramePr>
          <p:nvPr/>
        </p:nvGraphicFramePr>
        <p:xfrm>
          <a:off x="1194250" y="8022962"/>
          <a:ext cx="1768475" cy="715962"/>
        </p:xfrm>
        <a:graphic>
          <a:graphicData uri="http://schemas.openxmlformats.org/presentationml/2006/ole">
            <mc:AlternateContent xmlns:mc="http://schemas.openxmlformats.org/markup-compatibility/2006">
              <mc:Choice xmlns:v="urn:schemas-microsoft-com:vml" Requires="v">
                <p:oleObj spid="_x0000_s95236" name="Equation" r:id="rId4" imgW="1282700" imgH="520700" progId="Equation.3">
                  <p:embed/>
                </p:oleObj>
              </mc:Choice>
              <mc:Fallback>
                <p:oleObj name="Equation" r:id="rId4" imgW="1282700" imgH="520700" progId="Equation.3">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4250" y="8022962"/>
                        <a:ext cx="1768475"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itle 1"/>
          <p:cNvSpPr txBox="1">
            <a:spLocks/>
          </p:cNvSpPr>
          <p:nvPr/>
        </p:nvSpPr>
        <p:spPr>
          <a:xfrm>
            <a:off x="1966230" y="7684633"/>
            <a:ext cx="6606540"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“Average Error”</a:t>
            </a:r>
          </a:p>
          <a:p>
            <a:r>
              <a:rPr lang="en-US" sz="2000" dirty="0">
                <a:solidFill>
                  <a:schemeClr val="accent6">
                    <a:lumMod val="75000"/>
                  </a:schemeClr>
                </a:solidFill>
                <a:latin typeface="Stencil" panose="040409050D0802020404" pitchFamily="82" charset="0"/>
                <a:cs typeface="Arial" panose="020B0604020202020204" pitchFamily="34" charset="0"/>
              </a:rPr>
              <a:t>(Of the slope estimate)</a:t>
            </a:r>
            <a:br>
              <a:rPr lang="en-US" sz="2000" dirty="0">
                <a:solidFill>
                  <a:schemeClr val="tx1">
                    <a:lumMod val="50000"/>
                    <a:lumOff val="50000"/>
                  </a:schemeClr>
                </a:solidFill>
                <a:latin typeface="Stencil" panose="040409050D0802020404" pitchFamily="82" charset="0"/>
                <a:cs typeface="Arial" panose="020B0604020202020204" pitchFamily="34" charset="0"/>
              </a:rPr>
            </a:br>
            <a:endParaRPr lang="en-US" sz="2000" dirty="0"/>
          </a:p>
        </p:txBody>
      </p:sp>
      <p:sp>
        <p:nvSpPr>
          <p:cNvPr id="5" name="TextBox 4"/>
          <p:cNvSpPr txBox="1"/>
          <p:nvPr/>
        </p:nvSpPr>
        <p:spPr>
          <a:xfrm>
            <a:off x="3687155" y="4021293"/>
            <a:ext cx="1502976" cy="646331"/>
          </a:xfrm>
          <a:prstGeom prst="rect">
            <a:avLst/>
          </a:prstGeom>
          <a:noFill/>
        </p:spPr>
        <p:txBody>
          <a:bodyPr wrap="none" rtlCol="0">
            <a:spAutoFit/>
          </a:bodyPr>
          <a:lstStyle/>
          <a:p>
            <a:pPr algn="ctr"/>
            <a:r>
              <a:rPr lang="en-US" dirty="0">
                <a:solidFill>
                  <a:schemeClr val="accent6">
                    <a:lumMod val="75000"/>
                  </a:schemeClr>
                </a:solidFill>
              </a:rPr>
              <a:t>Best Guess of </a:t>
            </a:r>
            <a:br>
              <a:rPr lang="en-US" dirty="0">
                <a:solidFill>
                  <a:schemeClr val="accent6">
                    <a:lumMod val="75000"/>
                  </a:schemeClr>
                </a:solidFill>
              </a:rPr>
            </a:br>
            <a:r>
              <a:rPr lang="en-US" dirty="0">
                <a:solidFill>
                  <a:schemeClr val="accent6">
                    <a:lumMod val="75000"/>
                  </a:schemeClr>
                </a:solidFill>
              </a:rPr>
              <a:t>the Slope</a:t>
            </a:r>
          </a:p>
        </p:txBody>
      </p:sp>
      <p:cxnSp>
        <p:nvCxnSpPr>
          <p:cNvPr id="9" name="Straight Connector 8"/>
          <p:cNvCxnSpPr/>
          <p:nvPr/>
        </p:nvCxnSpPr>
        <p:spPr>
          <a:xfrm flipV="1">
            <a:off x="1143000" y="4648200"/>
            <a:ext cx="2442721" cy="49996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143000" y="4556426"/>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3" name="Rectangle 12"/>
          <p:cNvSpPr/>
          <p:nvPr/>
        </p:nvSpPr>
        <p:spPr>
          <a:xfrm>
            <a:off x="3087010" y="3560492"/>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4" name="Rectangle 13"/>
          <p:cNvSpPr/>
          <p:nvPr/>
        </p:nvSpPr>
        <p:spPr>
          <a:xfrm>
            <a:off x="1343935" y="5451038"/>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5" name="Rectangle 14"/>
          <p:cNvSpPr/>
          <p:nvPr/>
        </p:nvSpPr>
        <p:spPr>
          <a:xfrm>
            <a:off x="1325101" y="564413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6" name="Rectangle 15"/>
          <p:cNvSpPr/>
          <p:nvPr/>
        </p:nvSpPr>
        <p:spPr>
          <a:xfrm>
            <a:off x="2071674" y="497832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7" name="Rectangle 16"/>
          <p:cNvSpPr/>
          <p:nvPr/>
        </p:nvSpPr>
        <p:spPr>
          <a:xfrm>
            <a:off x="1714286" y="497832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8" name="Rectangle 17"/>
          <p:cNvSpPr/>
          <p:nvPr/>
        </p:nvSpPr>
        <p:spPr>
          <a:xfrm>
            <a:off x="2535859" y="4970360"/>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9" name="Rectangle 18"/>
          <p:cNvSpPr/>
          <p:nvPr/>
        </p:nvSpPr>
        <p:spPr>
          <a:xfrm>
            <a:off x="2784046" y="445510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20" name="Rectangle 19"/>
          <p:cNvSpPr/>
          <p:nvPr/>
        </p:nvSpPr>
        <p:spPr>
          <a:xfrm>
            <a:off x="2970378" y="5304680"/>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21" name="Rectangle 20"/>
          <p:cNvSpPr/>
          <p:nvPr/>
        </p:nvSpPr>
        <p:spPr>
          <a:xfrm>
            <a:off x="3327766" y="5134537"/>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2" name="TextBox 11"/>
          <p:cNvSpPr txBox="1"/>
          <p:nvPr/>
        </p:nvSpPr>
        <p:spPr>
          <a:xfrm>
            <a:off x="3928718" y="4949871"/>
            <a:ext cx="1170641" cy="369332"/>
          </a:xfrm>
          <a:prstGeom prst="rect">
            <a:avLst/>
          </a:prstGeom>
          <a:noFill/>
        </p:spPr>
        <p:txBody>
          <a:bodyPr wrap="none" rtlCol="0">
            <a:spAutoFit/>
          </a:bodyPr>
          <a:lstStyle/>
          <a:p>
            <a:r>
              <a:rPr lang="en-US" dirty="0"/>
              <a:t>True Slope</a:t>
            </a:r>
          </a:p>
        </p:txBody>
      </p:sp>
      <p:cxnSp>
        <p:nvCxnSpPr>
          <p:cNvPr id="23" name="Straight Arrow Connector 22"/>
          <p:cNvCxnSpPr>
            <a:stCxn id="12" idx="1"/>
          </p:cNvCxnSpPr>
          <p:nvPr/>
        </p:nvCxnSpPr>
        <p:spPr>
          <a:xfrm flipH="1" flipV="1">
            <a:off x="3505636" y="4970360"/>
            <a:ext cx="423082" cy="16417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3409530" y="4230218"/>
            <a:ext cx="307647" cy="39720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823965" y="3560492"/>
            <a:ext cx="1423788" cy="369332"/>
          </a:xfrm>
          <a:prstGeom prst="rect">
            <a:avLst/>
          </a:prstGeom>
          <a:noFill/>
        </p:spPr>
        <p:txBody>
          <a:bodyPr wrap="none" rtlCol="0">
            <a:spAutoFit/>
          </a:bodyPr>
          <a:lstStyle/>
          <a:p>
            <a:r>
              <a:rPr lang="en-US" dirty="0">
                <a:solidFill>
                  <a:schemeClr val="accent6">
                    <a:lumMod val="75000"/>
                  </a:schemeClr>
                </a:solidFill>
              </a:rPr>
              <a:t>(Our Sample)</a:t>
            </a:r>
          </a:p>
        </p:txBody>
      </p:sp>
      <p:sp>
        <p:nvSpPr>
          <p:cNvPr id="28" name="TextBox 27"/>
          <p:cNvSpPr txBox="1"/>
          <p:nvPr/>
        </p:nvSpPr>
        <p:spPr>
          <a:xfrm>
            <a:off x="5025346" y="3130331"/>
            <a:ext cx="1527854" cy="461665"/>
          </a:xfrm>
          <a:prstGeom prst="rect">
            <a:avLst/>
          </a:prstGeom>
          <a:solidFill>
            <a:schemeClr val="bg1"/>
          </a:solidFill>
        </p:spPr>
        <p:txBody>
          <a:bodyPr wrap="none" rtlCol="0">
            <a:spAutoFit/>
          </a:bodyPr>
          <a:lstStyle/>
          <a:p>
            <a:pPr algn="ctr"/>
            <a:r>
              <a:rPr lang="en-US" sz="1200" dirty="0"/>
              <a:t>Sampling Distribution</a:t>
            </a:r>
          </a:p>
          <a:p>
            <a:pPr algn="ctr"/>
            <a:r>
              <a:rPr lang="en-US" sz="1200" dirty="0"/>
              <a:t>of the Slope</a:t>
            </a:r>
          </a:p>
        </p:txBody>
      </p:sp>
    </p:spTree>
    <p:extLst>
      <p:ext uri="{BB962C8B-B14F-4D97-AF65-F5344CB8AC3E}">
        <p14:creationId xmlns:p14="http://schemas.microsoft.com/office/powerpoint/2010/main" val="3605038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Translating Concepts</a:t>
            </a:r>
          </a:p>
        </p:txBody>
      </p:sp>
      <p:sp>
        <p:nvSpPr>
          <p:cNvPr id="4" name="TextBox 3"/>
          <p:cNvSpPr txBox="1"/>
          <p:nvPr/>
        </p:nvSpPr>
        <p:spPr>
          <a:xfrm>
            <a:off x="2720340" y="5093971"/>
            <a:ext cx="1165860" cy="563231"/>
          </a:xfrm>
          <a:prstGeom prst="rect">
            <a:avLst/>
          </a:prstGeom>
          <a:noFill/>
        </p:spPr>
        <p:txBody>
          <a:bodyPr wrap="square" rtlCol="0">
            <a:spAutoFit/>
          </a:bodyPr>
          <a:lstStyle/>
          <a:p>
            <a:endParaRPr lang="en-US" sz="1530" dirty="0"/>
          </a:p>
          <a:p>
            <a:endParaRPr lang="en-US" sz="1530" dirty="0"/>
          </a:p>
        </p:txBody>
      </p:sp>
      <p:sp>
        <p:nvSpPr>
          <p:cNvPr id="5" name="TextBox 4"/>
          <p:cNvSpPr txBox="1"/>
          <p:nvPr/>
        </p:nvSpPr>
        <p:spPr>
          <a:xfrm>
            <a:off x="906780" y="3798570"/>
            <a:ext cx="2377382" cy="327782"/>
          </a:xfrm>
          <a:prstGeom prst="rect">
            <a:avLst/>
          </a:prstGeom>
          <a:noFill/>
        </p:spPr>
        <p:txBody>
          <a:bodyPr wrap="none" rtlCol="0">
            <a:spAutoFit/>
          </a:bodyPr>
          <a:lstStyle/>
          <a:p>
            <a:r>
              <a:rPr lang="en-US" sz="1530" dirty="0"/>
              <a:t>Standard Error of the Mean</a:t>
            </a:r>
          </a:p>
        </p:txBody>
      </p:sp>
      <p:sp>
        <p:nvSpPr>
          <p:cNvPr id="6" name="TextBox 5"/>
          <p:cNvSpPr txBox="1"/>
          <p:nvPr/>
        </p:nvSpPr>
        <p:spPr>
          <a:xfrm>
            <a:off x="4339591" y="3798570"/>
            <a:ext cx="2353337" cy="327782"/>
          </a:xfrm>
          <a:prstGeom prst="rect">
            <a:avLst/>
          </a:prstGeom>
          <a:noFill/>
        </p:spPr>
        <p:txBody>
          <a:bodyPr wrap="none" rtlCol="0">
            <a:spAutoFit/>
          </a:bodyPr>
          <a:lstStyle/>
          <a:p>
            <a:r>
              <a:rPr lang="en-US" sz="1530" dirty="0"/>
              <a:t>Standard Error of the Slope</a:t>
            </a:r>
          </a:p>
        </p:txBody>
      </p:sp>
      <p:graphicFrame>
        <p:nvGraphicFramePr>
          <p:cNvPr id="63490" name="Object 2"/>
          <p:cNvGraphicFramePr>
            <a:graphicFrameLocks noChangeAspect="1"/>
          </p:cNvGraphicFramePr>
          <p:nvPr/>
        </p:nvGraphicFramePr>
        <p:xfrm>
          <a:off x="1748790" y="4381500"/>
          <a:ext cx="924322" cy="585629"/>
        </p:xfrm>
        <a:graphic>
          <a:graphicData uri="http://schemas.openxmlformats.org/presentationml/2006/ole">
            <mc:AlternateContent xmlns:mc="http://schemas.openxmlformats.org/markup-compatibility/2006">
              <mc:Choice xmlns:v="urn:schemas-microsoft-com:vml" Requires="v">
                <p:oleObj spid="_x0000_s71712" name="Equation" r:id="rId3" imgW="660400" imgH="419100" progId="Equation.3">
                  <p:embed/>
                </p:oleObj>
              </mc:Choice>
              <mc:Fallback>
                <p:oleObj name="Equation" r:id="rId3" imgW="6604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8790" y="4381500"/>
                        <a:ext cx="924322" cy="5856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491" name="Object 3"/>
          <p:cNvGraphicFramePr>
            <a:graphicFrameLocks noChangeAspect="1"/>
          </p:cNvGraphicFramePr>
          <p:nvPr/>
        </p:nvGraphicFramePr>
        <p:xfrm>
          <a:off x="4505442" y="4381501"/>
          <a:ext cx="1993027" cy="622061"/>
        </p:xfrm>
        <a:graphic>
          <a:graphicData uri="http://schemas.openxmlformats.org/presentationml/2006/ole">
            <mc:AlternateContent xmlns:mc="http://schemas.openxmlformats.org/markup-compatibility/2006">
              <mc:Choice xmlns:v="urn:schemas-microsoft-com:vml" Requires="v">
                <p:oleObj spid="_x0000_s71713" name="Equation" r:id="rId5" imgW="1422360" imgH="444240" progId="Equation.3">
                  <p:embed/>
                </p:oleObj>
              </mc:Choice>
              <mc:Fallback>
                <p:oleObj name="Equation" r:id="rId5" imgW="1422360" imgH="444240" progId="Equation.3">
                  <p:embed/>
                  <p:pic>
                    <p:nvPicPr>
                      <p:cNvPr id="0" name=""/>
                      <p:cNvPicPr>
                        <a:picLocks noChangeAspect="1" noChangeArrowheads="1"/>
                      </p:cNvPicPr>
                      <p:nvPr/>
                    </p:nvPicPr>
                    <p:blipFill>
                      <a:blip r:embed="rId6"/>
                      <a:srcRect/>
                      <a:stretch>
                        <a:fillRect/>
                      </a:stretch>
                    </p:blipFill>
                    <p:spPr bwMode="auto">
                      <a:xfrm>
                        <a:off x="4505442" y="4381501"/>
                        <a:ext cx="1993027" cy="6220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2007871" y="5417820"/>
            <a:ext cx="3777637" cy="327782"/>
          </a:xfrm>
          <a:prstGeom prst="rect">
            <a:avLst/>
          </a:prstGeom>
          <a:noFill/>
        </p:spPr>
        <p:txBody>
          <a:bodyPr wrap="none" rtlCol="0">
            <a:spAutoFit/>
          </a:bodyPr>
          <a:lstStyle/>
          <a:p>
            <a:r>
              <a:rPr lang="en-US" sz="1530" dirty="0">
                <a:sym typeface="Wingdings" pitchFamily="2" charset="2"/>
              </a:rPr>
              <a:t>X                </a:t>
            </a:r>
            <a:r>
              <a:rPr lang="en-US" sz="1530" dirty="0"/>
              <a:t>Source of Variance  </a:t>
            </a:r>
            <a:r>
              <a:rPr lang="en-US" sz="1530" dirty="0">
                <a:sym typeface="Wingdings" pitchFamily="2" charset="2"/>
              </a:rPr>
              <a:t>                Y</a:t>
            </a:r>
            <a:endParaRPr lang="en-US" sz="1530" dirty="0"/>
          </a:p>
        </p:txBody>
      </p:sp>
      <p:sp>
        <p:nvSpPr>
          <p:cNvPr id="10" name="TextBox 9"/>
          <p:cNvSpPr txBox="1"/>
          <p:nvPr/>
        </p:nvSpPr>
        <p:spPr>
          <a:xfrm>
            <a:off x="1991129" y="6334518"/>
            <a:ext cx="3853747" cy="327782"/>
          </a:xfrm>
          <a:prstGeom prst="rect">
            <a:avLst/>
          </a:prstGeom>
          <a:noFill/>
        </p:spPr>
        <p:txBody>
          <a:bodyPr wrap="none" rtlCol="0">
            <a:spAutoFit/>
          </a:bodyPr>
          <a:lstStyle/>
          <a:p>
            <a:r>
              <a:rPr lang="en-US" sz="1530" dirty="0">
                <a:sym typeface="Wingdings" pitchFamily="2" charset="2"/>
              </a:rPr>
              <a:t>                 </a:t>
            </a:r>
            <a:r>
              <a:rPr lang="en-US" sz="1530" dirty="0"/>
              <a:t>Reduction of St. Error  </a:t>
            </a:r>
            <a:r>
              <a:rPr lang="en-US" sz="1530" dirty="0">
                <a:sym typeface="Wingdings" pitchFamily="2" charset="2"/>
              </a:rPr>
              <a:t>                </a:t>
            </a:r>
            <a:endParaRPr lang="en-US" sz="1530" dirty="0"/>
          </a:p>
        </p:txBody>
      </p:sp>
      <p:sp>
        <p:nvSpPr>
          <p:cNvPr id="11" name="TextBox 10"/>
          <p:cNvSpPr txBox="1"/>
          <p:nvPr/>
        </p:nvSpPr>
        <p:spPr>
          <a:xfrm>
            <a:off x="647700" y="6324600"/>
            <a:ext cx="1809534" cy="327782"/>
          </a:xfrm>
          <a:prstGeom prst="rect">
            <a:avLst/>
          </a:prstGeom>
          <a:noFill/>
        </p:spPr>
        <p:txBody>
          <a:bodyPr wrap="none" rtlCol="0">
            <a:spAutoFit/>
          </a:bodyPr>
          <a:lstStyle/>
          <a:p>
            <a:r>
              <a:rPr lang="en-US" sz="1530" dirty="0"/>
              <a:t>Increase sample size</a:t>
            </a:r>
          </a:p>
        </p:txBody>
      </p:sp>
      <p:sp>
        <p:nvSpPr>
          <p:cNvPr id="12" name="TextBox 11"/>
          <p:cNvSpPr txBox="1"/>
          <p:nvPr/>
        </p:nvSpPr>
        <p:spPr>
          <a:xfrm>
            <a:off x="5116830" y="6302539"/>
            <a:ext cx="2611612" cy="1034129"/>
          </a:xfrm>
          <a:prstGeom prst="rect">
            <a:avLst/>
          </a:prstGeom>
          <a:noFill/>
        </p:spPr>
        <p:txBody>
          <a:bodyPr wrap="none" rtlCol="0">
            <a:spAutoFit/>
          </a:bodyPr>
          <a:lstStyle/>
          <a:p>
            <a:r>
              <a:rPr lang="en-US" sz="1530" dirty="0">
                <a:solidFill>
                  <a:srgbClr val="E46C0A"/>
                </a:solidFill>
              </a:rPr>
              <a:t>(1) Increase sample size</a:t>
            </a:r>
          </a:p>
          <a:p>
            <a:r>
              <a:rPr lang="en-US" sz="1530" dirty="0">
                <a:solidFill>
                  <a:srgbClr val="E46C0A"/>
                </a:solidFill>
              </a:rPr>
              <a:t>(2) Explain more variance of Y</a:t>
            </a:r>
          </a:p>
          <a:p>
            <a:r>
              <a:rPr lang="en-US" sz="1530" dirty="0">
                <a:solidFill>
                  <a:srgbClr val="E46C0A"/>
                </a:solidFill>
              </a:rPr>
              <a:t>      (i.e. add controls)</a:t>
            </a:r>
          </a:p>
          <a:p>
            <a:r>
              <a:rPr lang="en-US" sz="1530" dirty="0">
                <a:solidFill>
                  <a:srgbClr val="E46C0A"/>
                </a:solidFill>
              </a:rPr>
              <a:t>(3) Increase variance of X</a:t>
            </a:r>
          </a:p>
        </p:txBody>
      </p:sp>
      <p:sp>
        <p:nvSpPr>
          <p:cNvPr id="3" name="Slide Number Placeholder 2"/>
          <p:cNvSpPr>
            <a:spLocks noGrp="1"/>
          </p:cNvSpPr>
          <p:nvPr>
            <p:ph type="sldNum" sz="quarter" idx="12"/>
          </p:nvPr>
        </p:nvSpPr>
        <p:spPr/>
        <p:txBody>
          <a:bodyPr/>
          <a:lstStyle/>
          <a:p>
            <a:fld id="{8A2A4A19-B384-42F8-8C0D-94C30AAB39F2}" type="slidenum">
              <a:rPr lang="en-US" smtClean="0"/>
              <a:t>15</a:t>
            </a:fld>
            <a:endParaRPr lang="en-US" dirty="0"/>
          </a:p>
        </p:txBody>
      </p:sp>
    </p:spTree>
    <p:extLst>
      <p:ext uri="{BB962C8B-B14F-4D97-AF65-F5344CB8AC3E}">
        <p14:creationId xmlns:p14="http://schemas.microsoft.com/office/powerpoint/2010/main" val="2722347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16</a:t>
            </a:fld>
            <a:endParaRPr lang="en-US"/>
          </a:p>
        </p:txBody>
      </p:sp>
      <p:sp>
        <p:nvSpPr>
          <p:cNvPr id="7" name="Title 1"/>
          <p:cNvSpPr txBox="1">
            <a:spLocks/>
          </p:cNvSpPr>
          <p:nvPr/>
        </p:nvSpPr>
        <p:spPr>
          <a:xfrm>
            <a:off x="582930" y="1524000"/>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deviation</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versus</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endParaRPr lang="en-US" dirty="0"/>
          </a:p>
        </p:txBody>
      </p:sp>
      <p:sp>
        <p:nvSpPr>
          <p:cNvPr id="8" name="Rectangle 7"/>
          <p:cNvSpPr/>
          <p:nvPr/>
        </p:nvSpPr>
        <p:spPr>
          <a:xfrm>
            <a:off x="1447801" y="4724400"/>
            <a:ext cx="5410199" cy="3077766"/>
          </a:xfrm>
          <a:prstGeom prst="rect">
            <a:avLst/>
          </a:prstGeom>
        </p:spPr>
        <p:txBody>
          <a:bodyPr wrap="square">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The standard deviation is, </a:t>
            </a:r>
            <a:r>
              <a:rPr lang="en-US" b="1" dirty="0">
                <a:solidFill>
                  <a:schemeClr val="tx1">
                    <a:lumMod val="50000"/>
                    <a:lumOff val="50000"/>
                  </a:schemeClr>
                </a:solidFill>
                <a:latin typeface="Arial" panose="020B0604020202020204" pitchFamily="34" charset="0"/>
                <a:cs typeface="Arial" panose="020B0604020202020204" pitchFamily="34" charset="0"/>
              </a:rPr>
              <a:t>how far the data is from the mean</a:t>
            </a:r>
            <a:r>
              <a:rPr lang="en-US" dirty="0">
                <a:solidFill>
                  <a:schemeClr val="tx1">
                    <a:lumMod val="50000"/>
                    <a:lumOff val="50000"/>
                  </a:schemeClr>
                </a:solidFill>
                <a:latin typeface="Arial" panose="020B0604020202020204" pitchFamily="34" charset="0"/>
                <a:cs typeface="Arial" panose="020B0604020202020204" pitchFamily="34" charset="0"/>
              </a:rPr>
              <a:t>, on average.</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sz="3200" dirty="0">
                <a:solidFill>
                  <a:schemeClr val="tx1">
                    <a:lumMod val="50000"/>
                    <a:lumOff val="50000"/>
                  </a:schemeClr>
                </a:solidFill>
                <a:latin typeface="Arial" panose="020B0604020202020204" pitchFamily="34" charset="0"/>
                <a:cs typeface="Arial" panose="020B0604020202020204" pitchFamily="34" charset="0"/>
              </a:rPr>
              <a:t>                   ~</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The standard error is, </a:t>
            </a:r>
            <a:r>
              <a:rPr lang="en-US" b="1" dirty="0">
                <a:solidFill>
                  <a:schemeClr val="tx1">
                    <a:lumMod val="50000"/>
                    <a:lumOff val="50000"/>
                  </a:schemeClr>
                </a:solidFill>
                <a:latin typeface="Arial" panose="020B0604020202020204" pitchFamily="34" charset="0"/>
                <a:cs typeface="Arial" panose="020B0604020202020204" pitchFamily="34" charset="0"/>
              </a:rPr>
              <a:t>how far our best guest is from ‘the truth</a:t>
            </a:r>
            <a:r>
              <a:rPr lang="en-US" dirty="0">
                <a:solidFill>
                  <a:schemeClr val="tx1">
                    <a:lumMod val="50000"/>
                    <a:lumOff val="50000"/>
                  </a:schemeClr>
                </a:solidFill>
                <a:latin typeface="Arial" panose="020B0604020202020204" pitchFamily="34" charset="0"/>
                <a:cs typeface="Arial" panose="020B0604020202020204" pitchFamily="34" charset="0"/>
              </a:rPr>
              <a:t>’, on average.</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The ‘truth’ means different things depending upon what kind of standard error you are calculating.</a:t>
            </a:r>
          </a:p>
        </p:txBody>
      </p:sp>
    </p:spTree>
    <p:extLst>
      <p:ext uri="{BB962C8B-B14F-4D97-AF65-F5344CB8AC3E}">
        <p14:creationId xmlns:p14="http://schemas.microsoft.com/office/powerpoint/2010/main" val="1594511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17</a:t>
            </a:fld>
            <a:endParaRPr lang="en-US"/>
          </a:p>
        </p:txBody>
      </p:sp>
      <p:sp>
        <p:nvSpPr>
          <p:cNvPr id="3" name="Title 1"/>
          <p:cNvSpPr txBox="1">
            <a:spLocks/>
          </p:cNvSpPr>
          <p:nvPr/>
        </p:nvSpPr>
        <p:spPr>
          <a:xfrm>
            <a:off x="-304799" y="1371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Stencil" panose="040409050D0802020404" pitchFamily="82" charset="0"/>
                <a:cs typeface="Arial" panose="020B0604020202020204" pitchFamily="34" charset="0"/>
              </a:rPr>
              <a:t>The Road Map</a:t>
            </a:r>
          </a:p>
        </p:txBody>
      </p:sp>
      <p:graphicFrame>
        <p:nvGraphicFramePr>
          <p:cNvPr id="32" name="Object 2"/>
          <p:cNvGraphicFramePr>
            <a:graphicFrameLocks noChangeAspect="1"/>
          </p:cNvGraphicFramePr>
          <p:nvPr/>
        </p:nvGraphicFramePr>
        <p:xfrm>
          <a:off x="2473872" y="2986207"/>
          <a:ext cx="1257300" cy="515937"/>
        </p:xfrm>
        <a:graphic>
          <a:graphicData uri="http://schemas.openxmlformats.org/presentationml/2006/ole">
            <mc:AlternateContent xmlns:mc="http://schemas.openxmlformats.org/markup-compatibility/2006">
              <mc:Choice xmlns:v="urn:schemas-microsoft-com:vml" Requires="v">
                <p:oleObj spid="_x0000_s92261" name="Equation" r:id="rId3" imgW="1079280" imgH="444240" progId="Equation.3">
                  <p:embed/>
                </p:oleObj>
              </mc:Choice>
              <mc:Fallback>
                <p:oleObj name="Equation" r:id="rId3" imgW="1079280" imgH="444240" progId="Equation.3">
                  <p:embed/>
                  <p:pic>
                    <p:nvPicPr>
                      <p:cNvPr id="3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3872" y="2986207"/>
                        <a:ext cx="1257300" cy="515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p:cNvSpPr txBox="1"/>
          <p:nvPr/>
        </p:nvSpPr>
        <p:spPr>
          <a:xfrm>
            <a:off x="2537325" y="2286000"/>
            <a:ext cx="1435008" cy="369332"/>
          </a:xfrm>
          <a:prstGeom prst="rect">
            <a:avLst/>
          </a:prstGeom>
          <a:noFill/>
        </p:spPr>
        <p:txBody>
          <a:bodyPr wrap="none" rtlCol="0">
            <a:spAutoFit/>
          </a:bodyPr>
          <a:lstStyle/>
          <a:p>
            <a:r>
              <a:rPr lang="en-US" u="sng" dirty="0">
                <a:solidFill>
                  <a:schemeClr val="accent6">
                    <a:lumMod val="75000"/>
                  </a:schemeClr>
                </a:solidFill>
              </a:rPr>
              <a:t>Of the </a:t>
            </a:r>
            <a:r>
              <a:rPr lang="en-US" b="1" u="sng" dirty="0">
                <a:solidFill>
                  <a:schemeClr val="accent6">
                    <a:lumMod val="75000"/>
                  </a:schemeClr>
                </a:solidFill>
              </a:rPr>
              <a:t>Mean</a:t>
            </a:r>
            <a:r>
              <a:rPr lang="en-US" dirty="0">
                <a:solidFill>
                  <a:schemeClr val="accent6">
                    <a:lumMod val="75000"/>
                  </a:schemeClr>
                </a:solidFill>
              </a:rPr>
              <a:t>:</a:t>
            </a:r>
          </a:p>
        </p:txBody>
      </p:sp>
      <p:sp>
        <p:nvSpPr>
          <p:cNvPr id="34" name="TextBox 33"/>
          <p:cNvSpPr txBox="1"/>
          <p:nvPr/>
        </p:nvSpPr>
        <p:spPr>
          <a:xfrm>
            <a:off x="5221642" y="2286000"/>
            <a:ext cx="1407758" cy="369332"/>
          </a:xfrm>
          <a:prstGeom prst="rect">
            <a:avLst/>
          </a:prstGeom>
          <a:noFill/>
        </p:spPr>
        <p:txBody>
          <a:bodyPr wrap="none" rtlCol="0">
            <a:spAutoFit/>
          </a:bodyPr>
          <a:lstStyle/>
          <a:p>
            <a:r>
              <a:rPr lang="en-US" u="sng" dirty="0">
                <a:solidFill>
                  <a:schemeClr val="accent6">
                    <a:lumMod val="75000"/>
                  </a:schemeClr>
                </a:solidFill>
              </a:rPr>
              <a:t>Of the </a:t>
            </a:r>
            <a:r>
              <a:rPr lang="en-US" b="1" u="sng" dirty="0">
                <a:solidFill>
                  <a:schemeClr val="accent6">
                    <a:lumMod val="75000"/>
                  </a:schemeClr>
                </a:solidFill>
              </a:rPr>
              <a:t>Slope</a:t>
            </a:r>
            <a:r>
              <a:rPr lang="en-US" dirty="0">
                <a:solidFill>
                  <a:schemeClr val="accent6">
                    <a:lumMod val="75000"/>
                  </a:schemeClr>
                </a:solidFill>
              </a:rPr>
              <a:t>:</a:t>
            </a:r>
          </a:p>
        </p:txBody>
      </p:sp>
      <p:graphicFrame>
        <p:nvGraphicFramePr>
          <p:cNvPr id="35" name="Object 3"/>
          <p:cNvGraphicFramePr>
            <a:graphicFrameLocks noChangeAspect="1"/>
          </p:cNvGraphicFramePr>
          <p:nvPr/>
        </p:nvGraphicFramePr>
        <p:xfrm>
          <a:off x="2880480" y="4519811"/>
          <a:ext cx="752475" cy="338137"/>
        </p:xfrm>
        <a:graphic>
          <a:graphicData uri="http://schemas.openxmlformats.org/presentationml/2006/ole">
            <mc:AlternateContent xmlns:mc="http://schemas.openxmlformats.org/markup-compatibility/2006">
              <mc:Choice xmlns:v="urn:schemas-microsoft-com:vml" Requires="v">
                <p:oleObj spid="_x0000_s92262" name="Equation" r:id="rId5" imgW="647700" imgH="292100" progId="Equation.3">
                  <p:embed/>
                </p:oleObj>
              </mc:Choice>
              <mc:Fallback>
                <p:oleObj name="Equation" r:id="rId5" imgW="647700" imgH="292100" progId="Equation.3">
                  <p:embed/>
                  <p:pic>
                    <p:nvPicPr>
                      <p:cNvPr id="3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0480" y="4519811"/>
                        <a:ext cx="752475" cy="338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4"/>
          <p:cNvGraphicFramePr>
            <a:graphicFrameLocks noChangeAspect="1"/>
          </p:cNvGraphicFramePr>
          <p:nvPr/>
        </p:nvGraphicFramePr>
        <p:xfrm>
          <a:off x="2855080" y="5530692"/>
          <a:ext cx="768350" cy="485775"/>
        </p:xfrm>
        <a:graphic>
          <a:graphicData uri="http://schemas.openxmlformats.org/presentationml/2006/ole">
            <mc:AlternateContent xmlns:mc="http://schemas.openxmlformats.org/markup-compatibility/2006">
              <mc:Choice xmlns:v="urn:schemas-microsoft-com:vml" Requires="v">
                <p:oleObj spid="_x0000_s92263" name="Equation" r:id="rId7" imgW="660400" imgH="419100" progId="Equation.3">
                  <p:embed/>
                </p:oleObj>
              </mc:Choice>
              <mc:Fallback>
                <p:oleObj name="Equation" r:id="rId7" imgW="660400" imgH="419100" progId="Equation.3">
                  <p:embed/>
                  <p:pic>
                    <p:nvPicPr>
                      <p:cNvPr id="3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5080" y="5530692"/>
                        <a:ext cx="76835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5"/>
          <p:cNvGraphicFramePr>
            <a:graphicFrameLocks noChangeAspect="1"/>
          </p:cNvGraphicFramePr>
          <p:nvPr/>
        </p:nvGraphicFramePr>
        <p:xfrm>
          <a:off x="4880218" y="6898305"/>
          <a:ext cx="1447800" cy="366936"/>
        </p:xfrm>
        <a:graphic>
          <a:graphicData uri="http://schemas.openxmlformats.org/presentationml/2006/ole">
            <mc:AlternateContent xmlns:mc="http://schemas.openxmlformats.org/markup-compatibility/2006">
              <mc:Choice xmlns:v="urn:schemas-microsoft-com:vml" Requires="v">
                <p:oleObj spid="_x0000_s92264" name="Equation" r:id="rId9" imgW="952087" imgH="241195" progId="Equation.3">
                  <p:embed/>
                </p:oleObj>
              </mc:Choice>
              <mc:Fallback>
                <p:oleObj name="Equation" r:id="rId9" imgW="952087" imgH="241195" progId="Equation.3">
                  <p:embed/>
                  <p:pic>
                    <p:nvPicPr>
                      <p:cNvPr id="37"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80218" y="6898305"/>
                        <a:ext cx="1447800" cy="3669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6"/>
          <p:cNvGraphicFramePr>
            <a:graphicFrameLocks noChangeAspect="1"/>
          </p:cNvGraphicFramePr>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spid="_x0000_s92265" name="Equation" r:id="rId11" imgW="114151" imgH="215619" progId="Equation.3">
                  <p:embed/>
                </p:oleObj>
              </mc:Choice>
              <mc:Fallback>
                <p:oleObj name="Equation" r:id="rId11" imgW="114151" imgH="215619" progId="Equation.3">
                  <p:embed/>
                  <p:pic>
                    <p:nvPicPr>
                      <p:cNvPr id="38"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7"/>
          <p:cNvGraphicFramePr>
            <a:graphicFrameLocks noChangeAspect="1"/>
          </p:cNvGraphicFramePr>
          <p:nvPr/>
        </p:nvGraphicFramePr>
        <p:xfrm>
          <a:off x="2767788" y="6949217"/>
          <a:ext cx="1017587" cy="265112"/>
        </p:xfrm>
        <a:graphic>
          <a:graphicData uri="http://schemas.openxmlformats.org/presentationml/2006/ole">
            <mc:AlternateContent xmlns:mc="http://schemas.openxmlformats.org/markup-compatibility/2006">
              <mc:Choice xmlns:v="urn:schemas-microsoft-com:vml" Requires="v">
                <p:oleObj spid="_x0000_s92266" name="Equation" r:id="rId13" imgW="876300" imgH="228600" progId="Equation.3">
                  <p:embed/>
                </p:oleObj>
              </mc:Choice>
              <mc:Fallback>
                <p:oleObj name="Equation" r:id="rId13" imgW="876300" imgH="228600" progId="Equation.3">
                  <p:embed/>
                  <p:pic>
                    <p:nvPicPr>
                      <p:cNvPr id="39"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67788" y="6949217"/>
                        <a:ext cx="1017587" cy="265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8"/>
          <p:cNvGraphicFramePr>
            <a:graphicFrameLocks noChangeAspect="1"/>
          </p:cNvGraphicFramePr>
          <p:nvPr/>
        </p:nvGraphicFramePr>
        <p:xfrm>
          <a:off x="4900063" y="2999170"/>
          <a:ext cx="1408111" cy="516033"/>
        </p:xfrm>
        <a:graphic>
          <a:graphicData uri="http://schemas.openxmlformats.org/presentationml/2006/ole">
            <mc:AlternateContent xmlns:mc="http://schemas.openxmlformats.org/markup-compatibility/2006">
              <mc:Choice xmlns:v="urn:schemas-microsoft-com:vml" Requires="v">
                <p:oleObj spid="_x0000_s92267" name="Equation" r:id="rId15" imgW="1180588" imgH="431613" progId="Equation.3">
                  <p:embed/>
                </p:oleObj>
              </mc:Choice>
              <mc:Fallback>
                <p:oleObj name="Equation" r:id="rId15" imgW="1180588" imgH="431613" progId="Equation.3">
                  <p:embed/>
                  <p:pic>
                    <p:nvPicPr>
                      <p:cNvPr id="4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00063" y="2999170"/>
                        <a:ext cx="1408111" cy="516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10"/>
          <p:cNvGraphicFramePr>
            <a:graphicFrameLocks noChangeAspect="1"/>
          </p:cNvGraphicFramePr>
          <p:nvPr/>
        </p:nvGraphicFramePr>
        <p:xfrm>
          <a:off x="5227881" y="4519810"/>
          <a:ext cx="752475" cy="338138"/>
        </p:xfrm>
        <a:graphic>
          <a:graphicData uri="http://schemas.openxmlformats.org/presentationml/2006/ole">
            <mc:AlternateContent xmlns:mc="http://schemas.openxmlformats.org/markup-compatibility/2006">
              <mc:Choice xmlns:v="urn:schemas-microsoft-com:vml" Requires="v">
                <p:oleObj spid="_x0000_s92268" name="Equation" r:id="rId17" imgW="647700" imgH="292100" progId="Equation.3">
                  <p:embed/>
                </p:oleObj>
              </mc:Choice>
              <mc:Fallback>
                <p:oleObj name="Equation" r:id="rId17" imgW="647700" imgH="292100" progId="Equation.3">
                  <p:embed/>
                  <p:pic>
                    <p:nvPicPr>
                      <p:cNvPr id="41" name="Object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227881" y="4519810"/>
                        <a:ext cx="752475"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11"/>
          <p:cNvGraphicFramePr>
            <a:graphicFrameLocks noChangeAspect="1"/>
          </p:cNvGraphicFramePr>
          <p:nvPr/>
        </p:nvGraphicFramePr>
        <p:xfrm>
          <a:off x="4719881" y="5415598"/>
          <a:ext cx="1768475" cy="715962"/>
        </p:xfrm>
        <a:graphic>
          <a:graphicData uri="http://schemas.openxmlformats.org/presentationml/2006/ole">
            <mc:AlternateContent xmlns:mc="http://schemas.openxmlformats.org/markup-compatibility/2006">
              <mc:Choice xmlns:v="urn:schemas-microsoft-com:vml" Requires="v">
                <p:oleObj spid="_x0000_s92269" name="Equation" r:id="rId19" imgW="1282680" imgH="520560" progId="Equation.3">
                  <p:embed/>
                </p:oleObj>
              </mc:Choice>
              <mc:Fallback>
                <p:oleObj name="Equation" r:id="rId19" imgW="1282680" imgH="520560" progId="Equation.3">
                  <p:embed/>
                  <p:pic>
                    <p:nvPicPr>
                      <p:cNvPr id="42" name="Object 1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19881" y="5415598"/>
                        <a:ext cx="1768475" cy="71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TextBox 42"/>
          <p:cNvSpPr txBox="1"/>
          <p:nvPr/>
        </p:nvSpPr>
        <p:spPr>
          <a:xfrm>
            <a:off x="2880480" y="3597625"/>
            <a:ext cx="620106" cy="307777"/>
          </a:xfrm>
          <a:prstGeom prst="rect">
            <a:avLst/>
          </a:prstGeom>
          <a:noFill/>
        </p:spPr>
        <p:txBody>
          <a:bodyPr wrap="none" rtlCol="0">
            <a:spAutoFit/>
          </a:bodyPr>
          <a:lstStyle/>
          <a:p>
            <a:r>
              <a:rPr lang="en-US" sz="1400" dirty="0">
                <a:solidFill>
                  <a:schemeClr val="accent6">
                    <a:lumMod val="75000"/>
                  </a:schemeClr>
                </a:solidFill>
              </a:rPr>
              <a:t>(for x)</a:t>
            </a:r>
          </a:p>
        </p:txBody>
      </p:sp>
      <p:sp>
        <p:nvSpPr>
          <p:cNvPr id="44" name="TextBox 43"/>
          <p:cNvSpPr txBox="1"/>
          <p:nvPr/>
        </p:nvSpPr>
        <p:spPr>
          <a:xfrm>
            <a:off x="4928011" y="3597625"/>
            <a:ext cx="1584921" cy="307777"/>
          </a:xfrm>
          <a:prstGeom prst="rect">
            <a:avLst/>
          </a:prstGeom>
          <a:noFill/>
        </p:spPr>
        <p:txBody>
          <a:bodyPr wrap="none" rtlCol="0">
            <a:spAutoFit/>
          </a:bodyPr>
          <a:lstStyle/>
          <a:p>
            <a:r>
              <a:rPr lang="en-US" sz="1400" dirty="0">
                <a:solidFill>
                  <a:schemeClr val="accent6">
                    <a:lumMod val="75000"/>
                  </a:schemeClr>
                </a:solidFill>
              </a:rPr>
              <a:t>(using the residual)</a:t>
            </a:r>
          </a:p>
        </p:txBody>
      </p:sp>
      <p:sp>
        <p:nvSpPr>
          <p:cNvPr id="45" name="TextBox 44"/>
          <p:cNvSpPr txBox="1"/>
          <p:nvPr/>
        </p:nvSpPr>
        <p:spPr>
          <a:xfrm>
            <a:off x="5069460" y="7315200"/>
            <a:ext cx="1159292" cy="307777"/>
          </a:xfrm>
          <a:prstGeom prst="rect">
            <a:avLst/>
          </a:prstGeom>
          <a:noFill/>
        </p:spPr>
        <p:txBody>
          <a:bodyPr wrap="none" rtlCol="0">
            <a:spAutoFit/>
          </a:bodyPr>
          <a:lstStyle/>
          <a:p>
            <a:r>
              <a:rPr lang="en-US" sz="1400" dirty="0">
                <a:solidFill>
                  <a:schemeClr val="accent6">
                    <a:lumMod val="75000"/>
                  </a:schemeClr>
                </a:solidFill>
              </a:rPr>
              <a:t>(of the slope)</a:t>
            </a:r>
          </a:p>
        </p:txBody>
      </p:sp>
      <p:sp>
        <p:nvSpPr>
          <p:cNvPr id="46" name="TextBox 45"/>
          <p:cNvSpPr txBox="1"/>
          <p:nvPr/>
        </p:nvSpPr>
        <p:spPr>
          <a:xfrm>
            <a:off x="2694773" y="7312223"/>
            <a:ext cx="1181734" cy="307777"/>
          </a:xfrm>
          <a:prstGeom prst="rect">
            <a:avLst/>
          </a:prstGeom>
          <a:noFill/>
        </p:spPr>
        <p:txBody>
          <a:bodyPr wrap="none" rtlCol="0">
            <a:spAutoFit/>
          </a:bodyPr>
          <a:lstStyle/>
          <a:p>
            <a:r>
              <a:rPr lang="en-US" sz="1400" dirty="0">
                <a:solidFill>
                  <a:schemeClr val="accent6">
                    <a:lumMod val="75000"/>
                  </a:schemeClr>
                </a:solidFill>
              </a:rPr>
              <a:t>(of the mean)</a:t>
            </a:r>
          </a:p>
        </p:txBody>
      </p:sp>
      <p:sp>
        <p:nvSpPr>
          <p:cNvPr id="47" name="TextBox 46"/>
          <p:cNvSpPr txBox="1"/>
          <p:nvPr/>
        </p:nvSpPr>
        <p:spPr>
          <a:xfrm>
            <a:off x="381002" y="2994114"/>
            <a:ext cx="1055096" cy="646331"/>
          </a:xfrm>
          <a:prstGeom prst="rect">
            <a:avLst/>
          </a:prstGeom>
          <a:noFill/>
        </p:spPr>
        <p:txBody>
          <a:bodyPr wrap="none" rtlCol="0">
            <a:spAutoFit/>
          </a:bodyPr>
          <a:lstStyle/>
          <a:p>
            <a:pPr algn="ctr"/>
            <a:r>
              <a:rPr lang="en-US" dirty="0">
                <a:solidFill>
                  <a:schemeClr val="accent6">
                    <a:lumMod val="75000"/>
                  </a:schemeClr>
                </a:solidFill>
              </a:rPr>
              <a:t>Sampling</a:t>
            </a:r>
          </a:p>
          <a:p>
            <a:pPr algn="ctr"/>
            <a:r>
              <a:rPr lang="en-US" dirty="0">
                <a:solidFill>
                  <a:schemeClr val="accent6">
                    <a:lumMod val="75000"/>
                  </a:schemeClr>
                </a:solidFill>
              </a:rPr>
              <a:t>Variance:</a:t>
            </a:r>
          </a:p>
        </p:txBody>
      </p:sp>
      <p:sp>
        <p:nvSpPr>
          <p:cNvPr id="48" name="TextBox 47"/>
          <p:cNvSpPr txBox="1"/>
          <p:nvPr/>
        </p:nvSpPr>
        <p:spPr>
          <a:xfrm>
            <a:off x="381000" y="4365714"/>
            <a:ext cx="1143198" cy="646331"/>
          </a:xfrm>
          <a:prstGeom prst="rect">
            <a:avLst/>
          </a:prstGeom>
          <a:noFill/>
        </p:spPr>
        <p:txBody>
          <a:bodyPr wrap="none" rtlCol="0">
            <a:spAutoFit/>
          </a:bodyPr>
          <a:lstStyle/>
          <a:p>
            <a:pPr algn="ctr"/>
            <a:r>
              <a:rPr lang="en-US" dirty="0">
                <a:solidFill>
                  <a:schemeClr val="accent6">
                    <a:lumMod val="75000"/>
                  </a:schemeClr>
                </a:solidFill>
              </a:rPr>
              <a:t>Standard </a:t>
            </a:r>
            <a:br>
              <a:rPr lang="en-US" dirty="0">
                <a:solidFill>
                  <a:schemeClr val="accent6">
                    <a:lumMod val="75000"/>
                  </a:schemeClr>
                </a:solidFill>
              </a:rPr>
            </a:br>
            <a:r>
              <a:rPr lang="en-US" dirty="0">
                <a:solidFill>
                  <a:schemeClr val="accent6">
                    <a:lumMod val="75000"/>
                  </a:schemeClr>
                </a:solidFill>
              </a:rPr>
              <a:t>Deviation:</a:t>
            </a:r>
          </a:p>
        </p:txBody>
      </p:sp>
      <p:sp>
        <p:nvSpPr>
          <p:cNvPr id="49" name="TextBox 48"/>
          <p:cNvSpPr txBox="1"/>
          <p:nvPr/>
        </p:nvSpPr>
        <p:spPr>
          <a:xfrm>
            <a:off x="381000" y="5450414"/>
            <a:ext cx="1028295" cy="646331"/>
          </a:xfrm>
          <a:prstGeom prst="rect">
            <a:avLst/>
          </a:prstGeom>
          <a:noFill/>
        </p:spPr>
        <p:txBody>
          <a:bodyPr wrap="none" rtlCol="0">
            <a:spAutoFit/>
          </a:bodyPr>
          <a:lstStyle/>
          <a:p>
            <a:pPr algn="ctr"/>
            <a:r>
              <a:rPr lang="en-US" dirty="0">
                <a:solidFill>
                  <a:schemeClr val="accent6">
                    <a:lumMod val="75000"/>
                  </a:schemeClr>
                </a:solidFill>
              </a:rPr>
              <a:t>Standard</a:t>
            </a:r>
            <a:br>
              <a:rPr lang="en-US" dirty="0">
                <a:solidFill>
                  <a:schemeClr val="accent6">
                    <a:lumMod val="75000"/>
                  </a:schemeClr>
                </a:solidFill>
              </a:rPr>
            </a:br>
            <a:r>
              <a:rPr lang="en-US" dirty="0">
                <a:solidFill>
                  <a:schemeClr val="accent6">
                    <a:lumMod val="75000"/>
                  </a:schemeClr>
                </a:solidFill>
              </a:rPr>
              <a:t>Error:</a:t>
            </a:r>
          </a:p>
        </p:txBody>
      </p:sp>
      <p:sp>
        <p:nvSpPr>
          <p:cNvPr id="50" name="TextBox 49"/>
          <p:cNvSpPr txBox="1"/>
          <p:nvPr/>
        </p:nvSpPr>
        <p:spPr>
          <a:xfrm>
            <a:off x="381000" y="6758608"/>
            <a:ext cx="1246110" cy="646331"/>
          </a:xfrm>
          <a:prstGeom prst="rect">
            <a:avLst/>
          </a:prstGeom>
          <a:noFill/>
        </p:spPr>
        <p:txBody>
          <a:bodyPr wrap="none" rtlCol="0">
            <a:spAutoFit/>
          </a:bodyPr>
          <a:lstStyle/>
          <a:p>
            <a:pPr algn="ctr"/>
            <a:r>
              <a:rPr lang="en-US" dirty="0">
                <a:solidFill>
                  <a:schemeClr val="accent6">
                    <a:lumMod val="75000"/>
                  </a:schemeClr>
                </a:solidFill>
              </a:rPr>
              <a:t>Confidence</a:t>
            </a:r>
            <a:br>
              <a:rPr lang="en-US" dirty="0">
                <a:solidFill>
                  <a:schemeClr val="accent6">
                    <a:lumMod val="75000"/>
                  </a:schemeClr>
                </a:solidFill>
              </a:rPr>
            </a:br>
            <a:r>
              <a:rPr lang="en-US" dirty="0">
                <a:solidFill>
                  <a:schemeClr val="accent6">
                    <a:lumMod val="75000"/>
                  </a:schemeClr>
                </a:solidFill>
              </a:rPr>
              <a:t>Interval</a:t>
            </a:r>
          </a:p>
        </p:txBody>
      </p:sp>
      <p:cxnSp>
        <p:nvCxnSpPr>
          <p:cNvPr id="16" name="Straight Arrow Connector 15"/>
          <p:cNvCxnSpPr/>
          <p:nvPr/>
        </p:nvCxnSpPr>
        <p:spPr>
          <a:xfrm>
            <a:off x="895147" y="3741353"/>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86054" y="50120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19775" y="60788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3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18</a:t>
            </a:fld>
            <a:endParaRPr lang="en-US"/>
          </a:p>
        </p:txBody>
      </p:sp>
      <p:sp>
        <p:nvSpPr>
          <p:cNvPr id="3" name="Title 1"/>
          <p:cNvSpPr txBox="1">
            <a:spLocks/>
          </p:cNvSpPr>
          <p:nvPr/>
        </p:nvSpPr>
        <p:spPr>
          <a:xfrm>
            <a:off x="-304800" y="10668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solidFill>
                  <a:schemeClr val="accent6">
                    <a:lumMod val="75000"/>
                  </a:schemeClr>
                </a:solidFill>
                <a:latin typeface="Stencil" panose="040409050D0802020404" pitchFamily="82" charset="0"/>
                <a:cs typeface="Arial" panose="020B0604020202020204" pitchFamily="34" charset="0"/>
              </a:rPr>
              <a:t>Useful Metaphors</a:t>
            </a:r>
          </a:p>
        </p:txBody>
      </p:sp>
      <p:graphicFrame>
        <p:nvGraphicFramePr>
          <p:cNvPr id="38" name="Object 6"/>
          <p:cNvGraphicFramePr>
            <a:graphicFrameLocks noChangeAspect="1"/>
          </p:cNvGraphicFramePr>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spid="_x0000_s93189" name="Equation" r:id="rId3" imgW="114151" imgH="215619" progId="Equation.3">
                  <p:embed/>
                </p:oleObj>
              </mc:Choice>
              <mc:Fallback>
                <p:oleObj name="Equation" r:id="rId3" imgW="114151" imgH="215619" progId="Equation.3">
                  <p:embed/>
                  <p:pic>
                    <p:nvPicPr>
                      <p:cNvPr id="38"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 name="TextBox 46"/>
          <p:cNvSpPr txBox="1"/>
          <p:nvPr/>
        </p:nvSpPr>
        <p:spPr>
          <a:xfrm>
            <a:off x="1406461" y="3048000"/>
            <a:ext cx="1260794" cy="461665"/>
          </a:xfrm>
          <a:prstGeom prst="rect">
            <a:avLst/>
          </a:prstGeom>
          <a:noFill/>
        </p:spPr>
        <p:txBody>
          <a:bodyPr wrap="none" rtlCol="0">
            <a:spAutoFit/>
          </a:bodyPr>
          <a:lstStyle/>
          <a:p>
            <a:pPr algn="ctr"/>
            <a:r>
              <a:rPr lang="en-US" sz="2400" dirty="0">
                <a:solidFill>
                  <a:schemeClr val="tx1">
                    <a:lumMod val="50000"/>
                    <a:lumOff val="50000"/>
                  </a:schemeClr>
                </a:solidFill>
              </a:rPr>
              <a:t>Variance</a:t>
            </a:r>
          </a:p>
        </p:txBody>
      </p:sp>
      <p:sp>
        <p:nvSpPr>
          <p:cNvPr id="48" name="TextBox 47"/>
          <p:cNvSpPr txBox="1"/>
          <p:nvPr/>
        </p:nvSpPr>
        <p:spPr>
          <a:xfrm>
            <a:off x="1371600" y="4724400"/>
            <a:ext cx="1377749" cy="830997"/>
          </a:xfrm>
          <a:prstGeom prst="rect">
            <a:avLst/>
          </a:prstGeom>
          <a:noFill/>
        </p:spPr>
        <p:txBody>
          <a:bodyPr wrap="none" rtlCol="0">
            <a:spAutoFit/>
          </a:bodyPr>
          <a:lstStyle/>
          <a:p>
            <a:pPr algn="ctr"/>
            <a:r>
              <a:rPr lang="en-US" sz="2400" dirty="0">
                <a:solidFill>
                  <a:schemeClr val="tx1">
                    <a:lumMod val="50000"/>
                    <a:lumOff val="50000"/>
                  </a:schemeClr>
                </a:solidFill>
              </a:rPr>
              <a:t>Standard </a:t>
            </a:r>
            <a:br>
              <a:rPr lang="en-US" sz="2400" dirty="0">
                <a:solidFill>
                  <a:schemeClr val="tx1">
                    <a:lumMod val="50000"/>
                    <a:lumOff val="50000"/>
                  </a:schemeClr>
                </a:solidFill>
              </a:rPr>
            </a:br>
            <a:r>
              <a:rPr lang="en-US" sz="2400" dirty="0">
                <a:solidFill>
                  <a:schemeClr val="tx1">
                    <a:lumMod val="50000"/>
                    <a:lumOff val="50000"/>
                  </a:schemeClr>
                </a:solidFill>
              </a:rPr>
              <a:t>Deviation</a:t>
            </a:r>
          </a:p>
        </p:txBody>
      </p:sp>
      <p:sp>
        <p:nvSpPr>
          <p:cNvPr id="49" name="TextBox 48"/>
          <p:cNvSpPr txBox="1"/>
          <p:nvPr/>
        </p:nvSpPr>
        <p:spPr>
          <a:xfrm>
            <a:off x="1416507" y="6548565"/>
            <a:ext cx="1308371" cy="830997"/>
          </a:xfrm>
          <a:prstGeom prst="rect">
            <a:avLst/>
          </a:prstGeom>
          <a:noFill/>
        </p:spPr>
        <p:txBody>
          <a:bodyPr wrap="none" rtlCol="0">
            <a:spAutoFit/>
          </a:bodyPr>
          <a:lstStyle/>
          <a:p>
            <a:pPr algn="ctr"/>
            <a:r>
              <a:rPr lang="en-US" sz="2400" dirty="0">
                <a:solidFill>
                  <a:schemeClr val="tx1">
                    <a:lumMod val="50000"/>
                    <a:lumOff val="50000"/>
                  </a:schemeClr>
                </a:solidFill>
              </a:rPr>
              <a:t>Standard</a:t>
            </a:r>
            <a:br>
              <a:rPr lang="en-US" sz="2400" dirty="0">
                <a:solidFill>
                  <a:schemeClr val="tx1">
                    <a:lumMod val="50000"/>
                    <a:lumOff val="50000"/>
                  </a:schemeClr>
                </a:solidFill>
              </a:rPr>
            </a:br>
            <a:r>
              <a:rPr lang="en-US" sz="2400" dirty="0">
                <a:solidFill>
                  <a:schemeClr val="tx1">
                    <a:lumMod val="50000"/>
                    <a:lumOff val="50000"/>
                  </a:schemeClr>
                </a:solidFill>
              </a:rPr>
              <a:t>Error</a:t>
            </a:r>
          </a:p>
        </p:txBody>
      </p:sp>
      <p:sp>
        <p:nvSpPr>
          <p:cNvPr id="50" name="TextBox 49"/>
          <p:cNvSpPr txBox="1"/>
          <p:nvPr/>
        </p:nvSpPr>
        <p:spPr>
          <a:xfrm>
            <a:off x="1313572" y="8313003"/>
            <a:ext cx="1596719" cy="830997"/>
          </a:xfrm>
          <a:prstGeom prst="rect">
            <a:avLst/>
          </a:prstGeom>
          <a:noFill/>
        </p:spPr>
        <p:txBody>
          <a:bodyPr wrap="none" rtlCol="0">
            <a:spAutoFit/>
          </a:bodyPr>
          <a:lstStyle/>
          <a:p>
            <a:pPr algn="ctr"/>
            <a:r>
              <a:rPr lang="en-US" sz="2400" dirty="0">
                <a:solidFill>
                  <a:schemeClr val="tx1">
                    <a:lumMod val="50000"/>
                    <a:lumOff val="50000"/>
                  </a:schemeClr>
                </a:solidFill>
              </a:rPr>
              <a:t>Confidence</a:t>
            </a:r>
            <a:br>
              <a:rPr lang="en-US" sz="2400" dirty="0">
                <a:solidFill>
                  <a:schemeClr val="tx1">
                    <a:lumMod val="50000"/>
                    <a:lumOff val="50000"/>
                  </a:schemeClr>
                </a:solidFill>
              </a:rPr>
            </a:br>
            <a:r>
              <a:rPr lang="en-US" sz="2400" dirty="0">
                <a:solidFill>
                  <a:schemeClr val="tx1">
                    <a:lumMod val="50000"/>
                    <a:lumOff val="50000"/>
                  </a:schemeClr>
                </a:solidFill>
              </a:rPr>
              <a:t>Interval</a:t>
            </a:r>
          </a:p>
        </p:txBody>
      </p:sp>
      <p:pic>
        <p:nvPicPr>
          <p:cNvPr id="4" name="Picture 3"/>
          <p:cNvPicPr>
            <a:picLocks noChangeAspect="1"/>
          </p:cNvPicPr>
          <p:nvPr/>
        </p:nvPicPr>
        <p:blipFill>
          <a:blip r:embed="rId5"/>
          <a:stretch>
            <a:fillRect/>
          </a:stretch>
        </p:blipFill>
        <p:spPr>
          <a:xfrm>
            <a:off x="4876800" y="2743200"/>
            <a:ext cx="1143000" cy="1370263"/>
          </a:xfrm>
          <a:prstGeom prst="rect">
            <a:avLst/>
          </a:prstGeom>
        </p:spPr>
      </p:pic>
      <p:pic>
        <p:nvPicPr>
          <p:cNvPr id="5" name="Picture 4"/>
          <p:cNvPicPr>
            <a:picLocks noChangeAspect="1"/>
          </p:cNvPicPr>
          <p:nvPr/>
        </p:nvPicPr>
        <p:blipFill>
          <a:blip r:embed="rId6"/>
          <a:stretch>
            <a:fillRect/>
          </a:stretch>
        </p:blipFill>
        <p:spPr>
          <a:xfrm>
            <a:off x="3788535" y="4725473"/>
            <a:ext cx="3011613" cy="870115"/>
          </a:xfrm>
          <a:prstGeom prst="rect">
            <a:avLst/>
          </a:prstGeom>
        </p:spPr>
      </p:pic>
      <p:pic>
        <p:nvPicPr>
          <p:cNvPr id="40962" name="Picture 2" descr="Related image"/>
          <p:cNvPicPr>
            <a:picLocks noChangeAspect="1" noChangeArrowheads="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5400000">
            <a:off x="4638281" y="6484577"/>
            <a:ext cx="1312120" cy="1263524"/>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5241622" y="8382000"/>
            <a:ext cx="0" cy="828249"/>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112712" y="8628983"/>
            <a:ext cx="14008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5736922" y="8552783"/>
            <a:ext cx="152400" cy="152400"/>
          </a:xfrm>
          <a:prstGeom prst="ellipse">
            <a:avLst/>
          </a:prstGeom>
          <a:solidFill>
            <a:schemeClr val="tx1">
              <a:lumMod val="50000"/>
              <a:lumOff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a:off x="4114270" y="8984192"/>
            <a:ext cx="14008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4738480" y="8907992"/>
            <a:ext cx="152400" cy="152400"/>
          </a:xfrm>
          <a:prstGeom prst="ellipse">
            <a:avLst/>
          </a:prstGeom>
          <a:solidFill>
            <a:schemeClr val="tx1">
              <a:lumMod val="50000"/>
              <a:lumOff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622416" y="8153400"/>
            <a:ext cx="385042" cy="369332"/>
          </a:xfrm>
          <a:prstGeom prst="rect">
            <a:avLst/>
          </a:prstGeom>
          <a:noFill/>
        </p:spPr>
        <p:txBody>
          <a:bodyPr wrap="none" rtlCol="0">
            <a:spAutoFit/>
          </a:bodyPr>
          <a:lstStyle/>
          <a:p>
            <a:r>
              <a:rPr lang="en-US" dirty="0">
                <a:solidFill>
                  <a:schemeClr val="tx1">
                    <a:lumMod val="50000"/>
                    <a:lumOff val="50000"/>
                  </a:schemeClr>
                </a:solidFill>
              </a:rPr>
              <a:t>b</a:t>
            </a:r>
            <a:r>
              <a:rPr lang="en-US" baseline="-25000" dirty="0">
                <a:solidFill>
                  <a:schemeClr val="tx1">
                    <a:lumMod val="50000"/>
                    <a:lumOff val="50000"/>
                  </a:schemeClr>
                </a:solidFill>
              </a:rPr>
              <a:t>1</a:t>
            </a:r>
          </a:p>
        </p:txBody>
      </p:sp>
      <p:sp>
        <p:nvSpPr>
          <p:cNvPr id="31" name="TextBox 30"/>
          <p:cNvSpPr txBox="1"/>
          <p:nvPr/>
        </p:nvSpPr>
        <p:spPr>
          <a:xfrm>
            <a:off x="4622159" y="8500560"/>
            <a:ext cx="385042" cy="369332"/>
          </a:xfrm>
          <a:prstGeom prst="rect">
            <a:avLst/>
          </a:prstGeom>
          <a:noFill/>
        </p:spPr>
        <p:txBody>
          <a:bodyPr wrap="none" rtlCol="0">
            <a:spAutoFit/>
          </a:bodyPr>
          <a:lstStyle/>
          <a:p>
            <a:r>
              <a:rPr lang="en-US" dirty="0">
                <a:solidFill>
                  <a:schemeClr val="tx1">
                    <a:lumMod val="50000"/>
                    <a:lumOff val="50000"/>
                  </a:schemeClr>
                </a:solidFill>
              </a:rPr>
              <a:t>b</a:t>
            </a:r>
            <a:r>
              <a:rPr lang="en-US" baseline="-25000" dirty="0">
                <a:solidFill>
                  <a:schemeClr val="tx1">
                    <a:lumMod val="50000"/>
                    <a:lumOff val="50000"/>
                  </a:schemeClr>
                </a:solidFill>
              </a:rPr>
              <a:t>1</a:t>
            </a:r>
          </a:p>
        </p:txBody>
      </p:sp>
      <p:sp>
        <p:nvSpPr>
          <p:cNvPr id="32" name="TextBox 31"/>
          <p:cNvSpPr txBox="1"/>
          <p:nvPr/>
        </p:nvSpPr>
        <p:spPr>
          <a:xfrm>
            <a:off x="5087663" y="9220776"/>
            <a:ext cx="393056" cy="369332"/>
          </a:xfrm>
          <a:prstGeom prst="rect">
            <a:avLst/>
          </a:prstGeom>
          <a:noFill/>
        </p:spPr>
        <p:txBody>
          <a:bodyPr wrap="none" rtlCol="0">
            <a:spAutoFit/>
          </a:bodyPr>
          <a:lstStyle/>
          <a:p>
            <a:r>
              <a:rPr lang="en-US" b="1" i="1" dirty="0">
                <a:solidFill>
                  <a:schemeClr val="accent6">
                    <a:lumMod val="75000"/>
                  </a:schemeClr>
                </a:solidFill>
              </a:rPr>
              <a:t>B</a:t>
            </a:r>
            <a:r>
              <a:rPr lang="en-US" b="1" baseline="-25000" dirty="0">
                <a:solidFill>
                  <a:schemeClr val="accent6">
                    <a:lumMod val="75000"/>
                  </a:schemeClr>
                </a:solidFill>
              </a:rPr>
              <a:t>1</a:t>
            </a:r>
          </a:p>
        </p:txBody>
      </p:sp>
    </p:spTree>
    <p:extLst>
      <p:ext uri="{BB962C8B-B14F-4D97-AF65-F5344CB8AC3E}">
        <p14:creationId xmlns:p14="http://schemas.microsoft.com/office/powerpoint/2010/main" val="367155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1230923" y="2421652"/>
            <a:ext cx="4876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chemeClr val="accent6">
                    <a:lumMod val="75000"/>
                  </a:schemeClr>
                </a:solidFill>
                <a:latin typeface="Arial" panose="020B0604020202020204" pitchFamily="34" charset="0"/>
                <a:cs typeface="Arial" panose="020B0604020202020204" pitchFamily="34" charset="0"/>
              </a:rPr>
              <a:t>What should be clear in my mind?</a:t>
            </a:r>
          </a:p>
        </p:txBody>
      </p:sp>
      <p:sp>
        <p:nvSpPr>
          <p:cNvPr id="29" name="TextBox 28"/>
          <p:cNvSpPr txBox="1"/>
          <p:nvPr/>
        </p:nvSpPr>
        <p:spPr>
          <a:xfrm>
            <a:off x="1335271" y="3564652"/>
            <a:ext cx="5305852" cy="1754326"/>
          </a:xfrm>
          <a:prstGeom prst="rect">
            <a:avLst/>
          </a:prstGeom>
          <a:noFill/>
        </p:spPr>
        <p:txBody>
          <a:bodyPr wrap="square" rtlCol="0">
            <a:spAutoFit/>
          </a:bodyPr>
          <a:lstStyle/>
          <a:p>
            <a:pPr marL="342900" indent="-342900">
              <a:buFont typeface="+mj-lt"/>
              <a:buAutoNum type="arabicPeriod"/>
            </a:pPr>
            <a:r>
              <a:rPr lang="en-US" b="1" dirty="0">
                <a:solidFill>
                  <a:schemeClr val="tx1">
                    <a:lumMod val="50000"/>
                    <a:lumOff val="50000"/>
                  </a:schemeClr>
                </a:solidFill>
              </a:rPr>
              <a:t>We split the variance of Y into </a:t>
            </a:r>
            <a:r>
              <a:rPr lang="en-US" b="1" dirty="0">
                <a:solidFill>
                  <a:schemeClr val="accent6">
                    <a:lumMod val="75000"/>
                  </a:schemeClr>
                </a:solidFill>
              </a:rPr>
              <a:t>explained</a:t>
            </a:r>
            <a:r>
              <a:rPr lang="en-US" b="1" dirty="0">
                <a:solidFill>
                  <a:schemeClr val="tx1">
                    <a:lumMod val="50000"/>
                    <a:lumOff val="50000"/>
                  </a:schemeClr>
                </a:solidFill>
              </a:rPr>
              <a:t> and </a:t>
            </a:r>
            <a:r>
              <a:rPr lang="en-US" b="1" dirty="0">
                <a:solidFill>
                  <a:schemeClr val="accent6">
                    <a:lumMod val="75000"/>
                  </a:schemeClr>
                </a:solidFill>
              </a:rPr>
              <a:t>unexplained</a:t>
            </a:r>
            <a:r>
              <a:rPr lang="en-US" b="1" dirty="0">
                <a:solidFill>
                  <a:schemeClr val="tx1">
                    <a:lumMod val="50000"/>
                    <a:lumOff val="50000"/>
                  </a:schemeClr>
                </a:solidFill>
              </a:rPr>
              <a:t> portions with a trick, inserting the regression line y-hat.</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The </a:t>
            </a:r>
            <a:r>
              <a:rPr lang="en-US" b="1" dirty="0">
                <a:solidFill>
                  <a:schemeClr val="accent6">
                    <a:lumMod val="75000"/>
                  </a:schemeClr>
                </a:solidFill>
              </a:rPr>
              <a:t>standard error of the slope </a:t>
            </a:r>
            <a:r>
              <a:rPr lang="en-US" b="1" dirty="0">
                <a:solidFill>
                  <a:schemeClr val="tx1">
                    <a:lumMod val="50000"/>
                    <a:lumOff val="50000"/>
                  </a:schemeClr>
                </a:solidFill>
              </a:rPr>
              <a:t>is derived from the unexplained portion of Y, the </a:t>
            </a:r>
            <a:r>
              <a:rPr lang="en-US" b="1" dirty="0">
                <a:solidFill>
                  <a:schemeClr val="accent6">
                    <a:lumMod val="75000"/>
                  </a:schemeClr>
                </a:solidFill>
              </a:rPr>
              <a:t>residual</a:t>
            </a:r>
            <a:r>
              <a:rPr lang="en-US" b="1" dirty="0">
                <a:solidFill>
                  <a:schemeClr val="tx1">
                    <a:lumMod val="50000"/>
                    <a:lumOff val="50000"/>
                  </a:schemeClr>
                </a:solidFill>
              </a:rPr>
              <a:t>.</a:t>
            </a:r>
          </a:p>
        </p:txBody>
      </p:sp>
      <p:sp>
        <p:nvSpPr>
          <p:cNvPr id="3" name="Slide Number Placeholder 2"/>
          <p:cNvSpPr>
            <a:spLocks noGrp="1"/>
          </p:cNvSpPr>
          <p:nvPr>
            <p:ph type="sldNum" sz="quarter" idx="12"/>
          </p:nvPr>
        </p:nvSpPr>
        <p:spPr/>
        <p:txBody>
          <a:bodyPr/>
          <a:lstStyle/>
          <a:p>
            <a:fld id="{8A2A4A19-B384-42F8-8C0D-94C30AAB39F2}" type="slidenum">
              <a:rPr lang="en-US" smtClean="0"/>
              <a:pPr/>
              <a:t>19</a:t>
            </a:fld>
            <a:endParaRPr lang="en-US"/>
          </a:p>
        </p:txBody>
      </p:sp>
    </p:spTree>
    <p:extLst>
      <p:ext uri="{BB962C8B-B14F-4D97-AF65-F5344CB8AC3E}">
        <p14:creationId xmlns:p14="http://schemas.microsoft.com/office/powerpoint/2010/main" val="1568487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3504" y="5867840"/>
            <a:ext cx="6629400" cy="1600200"/>
          </a:xfrm>
          <a:prstGeom prst="rect">
            <a:avLst/>
          </a:prstGeom>
          <a:solidFill>
            <a:schemeClr val="bg1">
              <a:lumMod val="9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5" name="TextBox 4"/>
              <p:cNvSpPr txBox="1"/>
              <p:nvPr/>
            </p:nvSpPr>
            <p:spPr>
              <a:xfrm>
                <a:off x="878405" y="6255543"/>
                <a:ext cx="5886772" cy="6790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46C0A"/>
                    </a:solidFill>
                    <a:effectLst/>
                    <a:uLnTx/>
                    <a:uFillTx/>
                    <a:latin typeface="Calibri"/>
                    <a:ea typeface="+mn-ea"/>
                    <a:cs typeface="+mn-cs"/>
                  </a:rPr>
                  <a:t>Standard Error of </a:t>
                </a: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the Slope </a:t>
                </a: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a:ea typeface="Cambria Math"/>
                        <a:cs typeface="+mn-cs"/>
                      </a:rPr>
                      <m:t>≈</m:t>
                    </m:r>
                    <m:f>
                      <m:fPr>
                        <m:ctrlPr>
                          <a:rPr kumimoji="0" lang="en-US" sz="2400" b="0" i="1" u="none" strike="noStrike" kern="1200" cap="none" spc="0" normalizeH="0" baseline="0" noProof="0" smtClean="0">
                            <a:ln>
                              <a:noFill/>
                            </a:ln>
                            <a:solidFill>
                              <a:prstClr val="black">
                                <a:lumMod val="50000"/>
                                <a:lumOff val="50000"/>
                              </a:prstClr>
                            </a:solidFill>
                            <a:effectLst/>
                            <a:uLnTx/>
                            <a:uFillTx/>
                            <a:latin typeface="Cambria Math" panose="02040503050406030204" pitchFamily="18" charset="0"/>
                            <a:ea typeface="+mn-ea"/>
                            <a:cs typeface="+mn-cs"/>
                          </a:rPr>
                        </m:ctrlPr>
                      </m:fPr>
                      <m:num>
                        <m:r>
                          <m:rPr>
                            <m:sty m:val="p"/>
                          </m:rP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mn-ea"/>
                            <a:cs typeface="+mn-cs"/>
                          </a:rPr>
                          <m:t>residual</m:t>
                        </m:r>
                      </m:num>
                      <m:den>
                        <m:r>
                          <m:rPr>
                            <m:sty m:val="p"/>
                          </m:rP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mn-ea"/>
                            <a:cs typeface="+mn-cs"/>
                          </a:rPr>
                          <m:t>sample</m:t>
                        </m:r>
                        <m: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mn-ea"/>
                            <a:cs typeface="+mn-cs"/>
                          </a:rPr>
                          <m:t> </m:t>
                        </m:r>
                        <m:r>
                          <m:rPr>
                            <m:sty m:val="p"/>
                          </m:rP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mn-ea"/>
                            <a:cs typeface="+mn-cs"/>
                          </a:rPr>
                          <m:t>size</m:t>
                        </m:r>
                        <m: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mn-ea"/>
                            <a:cs typeface="+mn-cs"/>
                          </a:rPr>
                          <m:t> ∙ </m:t>
                        </m:r>
                        <m:r>
                          <m:rPr>
                            <m:sty m:val="p"/>
                          </m:rP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Cambria Math"/>
                            <a:cs typeface="+mn-cs"/>
                          </a:rPr>
                          <m:t>variance</m:t>
                        </m:r>
                        <m: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Cambria Math"/>
                            <a:cs typeface="+mn-cs"/>
                          </a:rPr>
                          <m:t> </m:t>
                        </m:r>
                        <m:r>
                          <m:rPr>
                            <m:sty m:val="p"/>
                          </m:rPr>
                          <a:rPr kumimoji="0" lang="en-US" sz="2400" b="0" i="0" u="none" strike="noStrike" kern="1200" cap="none" spc="0" normalizeH="0" baseline="0" noProof="0" smtClean="0">
                            <a:ln>
                              <a:noFill/>
                            </a:ln>
                            <a:solidFill>
                              <a:prstClr val="black">
                                <a:lumMod val="50000"/>
                                <a:lumOff val="50000"/>
                              </a:prstClr>
                            </a:solidFill>
                            <a:effectLst/>
                            <a:uLnTx/>
                            <a:uFillTx/>
                            <a:latin typeface="Cambria Math"/>
                            <a:ea typeface="Cambria Math"/>
                            <a:cs typeface="+mn-cs"/>
                          </a:rPr>
                          <m:t>X</m:t>
                        </m:r>
                      </m:den>
                    </m:f>
                  </m:oMath>
                </a14:m>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878405" y="6255543"/>
                <a:ext cx="5886772" cy="679097"/>
              </a:xfrm>
              <a:prstGeom prst="rect">
                <a:avLst/>
              </a:prstGeom>
              <a:blipFill>
                <a:blip r:embed="rId2"/>
                <a:stretch>
                  <a:fillRect l="-828"/>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mc:AlternateContent xmlns:mc="http://schemas.openxmlformats.org/markup-compatibility/2006" xmlns:a14="http://schemas.microsoft.com/office/drawing/2010/main">
        <mc:Choice Requires="a14">
          <p:sp>
            <p:nvSpPr>
              <p:cNvPr id="10" name="Object 11">
                <a:extLst>
                  <a:ext uri="{FF2B5EF4-FFF2-40B4-BE49-F238E27FC236}">
                    <a16:creationId xmlns:a16="http://schemas.microsoft.com/office/drawing/2014/main" id="{81CB1CD7-FB58-4094-8A0E-80C0FF7D430A}"/>
                  </a:ext>
                </a:extLst>
              </p:cNvPr>
              <p:cNvSpPr txBox="1"/>
              <p:nvPr/>
            </p:nvSpPr>
            <p:spPr bwMode="auto">
              <a:xfrm>
                <a:off x="2057400" y="7876135"/>
                <a:ext cx="3810000" cy="144780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i="1" smtClean="0">
                          <a:solidFill>
                            <a:srgbClr val="000000"/>
                          </a:solidFill>
                          <a:latin typeface="Cambria Math" panose="02040503050406030204" pitchFamily="18" charset="0"/>
                        </a:rPr>
                        <m:t>𝑆</m:t>
                      </m:r>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𝐸</m:t>
                          </m:r>
                        </m:e>
                        <m:sub>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𝑏</m:t>
                              </m:r>
                            </m:e>
                            <m:sub>
                              <m:r>
                                <a:rPr lang="en-US" sz="2400" i="1">
                                  <a:solidFill>
                                    <a:srgbClr val="000000"/>
                                  </a:solidFill>
                                  <a:latin typeface="Cambria Math" panose="02040503050406030204" pitchFamily="18" charset="0"/>
                                </a:rPr>
                                <m:t>1</m:t>
                              </m:r>
                            </m:sub>
                          </m:sSub>
                        </m:sub>
                      </m:sSub>
                      <m:r>
                        <a:rPr lang="en-US" sz="2400" i="1">
                          <a:solidFill>
                            <a:srgbClr val="000000"/>
                          </a:solidFill>
                          <a:latin typeface="Cambria Math" panose="02040503050406030204" pitchFamily="18" charset="0"/>
                        </a:rPr>
                        <m:t>=</m:t>
                      </m:r>
                      <m:f>
                        <m:fPr>
                          <m:ctrlPr>
                            <a:rPr lang="en-US" sz="2400" i="1">
                              <a:solidFill>
                                <a:srgbClr val="000000"/>
                              </a:solidFill>
                              <a:latin typeface="Cambria Math" panose="02040503050406030204" pitchFamily="18" charset="0"/>
                            </a:rPr>
                          </m:ctrlPr>
                        </m:fPr>
                        <m:num>
                          <m:sSub>
                            <m:sSubPr>
                              <m:ctrlPr>
                                <a:rPr lang="en-US" sz="2400" i="1" smtClean="0">
                                  <a:solidFill>
                                    <a:srgbClr val="000000"/>
                                  </a:solidFill>
                                  <a:latin typeface="Cambria Math" panose="02040503050406030204" pitchFamily="18" charset="0"/>
                                </a:rPr>
                              </m:ctrlPr>
                            </m:sSubPr>
                            <m:e>
                              <m:r>
                                <a:rPr lang="en-US" sz="2400" b="0" i="1" smtClean="0">
                                  <a:solidFill>
                                    <a:srgbClr val="000000"/>
                                  </a:solidFill>
                                  <a:latin typeface="Cambria Math" panose="02040503050406030204" pitchFamily="18" charset="0"/>
                                </a:rPr>
                                <m:t>𝑠𝑑</m:t>
                              </m:r>
                            </m:e>
                            <m:sub>
                              <m:r>
                                <a:rPr lang="en-US" sz="2400" b="0" i="1" smtClean="0">
                                  <a:solidFill>
                                    <a:srgbClr val="000000"/>
                                  </a:solidFill>
                                  <a:latin typeface="Cambria Math" panose="02040503050406030204" pitchFamily="18" charset="0"/>
                                </a:rPr>
                                <m:t>𝑒</m:t>
                              </m:r>
                            </m:sub>
                          </m:sSub>
                        </m:num>
                        <m:den>
                          <m:rad>
                            <m:radPr>
                              <m:degHide m:val="on"/>
                              <m:ctrlPr>
                                <a:rPr lang="en-US" sz="2400" i="1">
                                  <a:solidFill>
                                    <a:srgbClr val="000000"/>
                                  </a:solidFill>
                                  <a:latin typeface="Cambria Math" panose="02040503050406030204" pitchFamily="18" charset="0"/>
                                </a:rPr>
                              </m:ctrlPr>
                            </m:radPr>
                            <m:deg/>
                            <m:e>
                              <m:r>
                                <a:rPr lang="en-US" sz="2400" i="1">
                                  <a:solidFill>
                                    <a:srgbClr val="000000"/>
                                  </a:solidFill>
                                  <a:latin typeface="Cambria Math" panose="02040503050406030204" pitchFamily="18" charset="0"/>
                                </a:rPr>
                                <m:t>(</m:t>
                              </m:r>
                              <m:r>
                                <a:rPr lang="en-US" sz="2400" i="1">
                                  <a:solidFill>
                                    <a:srgbClr val="000000"/>
                                  </a:solidFill>
                                  <a:latin typeface="Cambria Math" panose="02040503050406030204" pitchFamily="18" charset="0"/>
                                </a:rPr>
                                <m:t>𝑛</m:t>
                              </m:r>
                              <m:r>
                                <a:rPr lang="en-US" sz="2400" i="1">
                                  <a:solidFill>
                                    <a:srgbClr val="000000"/>
                                  </a:solidFill>
                                  <a:latin typeface="Cambria Math" panose="02040503050406030204" pitchFamily="18" charset="0"/>
                                </a:rPr>
                                <m:t>−1)⋅</m:t>
                              </m:r>
                              <m:func>
                                <m:funcPr>
                                  <m:ctrlPr>
                                    <a:rPr lang="en-US" sz="2400" i="1">
                                      <a:solidFill>
                                        <a:srgbClr val="000000"/>
                                      </a:solidFill>
                                      <a:latin typeface="Cambria Math" panose="02040503050406030204" pitchFamily="18" charset="0"/>
                                    </a:rPr>
                                  </m:ctrlPr>
                                </m:funcPr>
                                <m:fName>
                                  <m:r>
                                    <m:rPr>
                                      <m:sty m:val="p"/>
                                    </m:rPr>
                                    <a:rPr lang="en-US" sz="2400" i="0">
                                      <a:solidFill>
                                        <a:srgbClr val="000000"/>
                                      </a:solidFill>
                                      <a:latin typeface="Cambria Math" panose="02040503050406030204" pitchFamily="18" charset="0"/>
                                    </a:rPr>
                                    <m:t>var</m:t>
                                  </m:r>
                                </m:fName>
                                <m:e>
                                  <m:r>
                                    <a:rPr lang="en-US" sz="2400" i="1">
                                      <a:solidFill>
                                        <a:srgbClr val="000000"/>
                                      </a:solidFill>
                                      <a:latin typeface="Cambria Math" panose="02040503050406030204" pitchFamily="18" charset="0"/>
                                    </a:rPr>
                                    <m:t>(</m:t>
                                  </m:r>
                                </m:e>
                              </m:func>
                              <m:r>
                                <a:rPr lang="en-US" sz="2400" i="1">
                                  <a:solidFill>
                                    <a:srgbClr val="000000"/>
                                  </a:solidFill>
                                  <a:latin typeface="Cambria Math" panose="02040503050406030204" pitchFamily="18" charset="0"/>
                                </a:rPr>
                                <m:t>𝑥</m:t>
                              </m:r>
                              <m:r>
                                <a:rPr lang="en-US" sz="2400" i="1">
                                  <a:solidFill>
                                    <a:srgbClr val="000000"/>
                                  </a:solidFill>
                                  <a:latin typeface="Cambria Math" panose="02040503050406030204" pitchFamily="18" charset="0"/>
                                </a:rPr>
                                <m:t>)</m:t>
                              </m:r>
                            </m:e>
                          </m:rad>
                        </m:den>
                      </m:f>
                    </m:oMath>
                  </m:oMathPara>
                </a14:m>
                <a:endParaRPr lang="en-US" sz="2400" dirty="0"/>
              </a:p>
            </p:txBody>
          </p:sp>
        </mc:Choice>
        <mc:Fallback xmlns="">
          <p:sp>
            <p:nvSpPr>
              <p:cNvPr id="10" name="Object 11">
                <a:extLst>
                  <a:ext uri="{FF2B5EF4-FFF2-40B4-BE49-F238E27FC236}">
                    <a16:creationId xmlns:a16="http://schemas.microsoft.com/office/drawing/2014/main" id="{81CB1CD7-FB58-4094-8A0E-80C0FF7D430A}"/>
                  </a:ext>
                </a:extLst>
              </p:cNvPr>
              <p:cNvSpPr txBox="1">
                <a:spLocks noRot="1" noChangeAspect="1" noMove="1" noResize="1" noEditPoints="1" noAdjustHandles="1" noChangeArrowheads="1" noChangeShapeType="1" noTextEdit="1"/>
              </p:cNvSpPr>
              <p:nvPr/>
            </p:nvSpPr>
            <p:spPr bwMode="auto">
              <a:xfrm>
                <a:off x="2057400" y="7876135"/>
                <a:ext cx="3810000" cy="1447800"/>
              </a:xfrm>
              <a:prstGeom prst="rect">
                <a:avLst/>
              </a:prstGeom>
              <a:blipFill>
                <a:blip r:embed="rId3"/>
                <a:stretch>
                  <a:fillRect/>
                </a:stretch>
              </a:blipFill>
              <a:extLst/>
            </p:spPr>
            <p:txBody>
              <a:bodyPr/>
              <a:lstStyle/>
              <a:p>
                <a:r>
                  <a:rPr lang="en-US">
                    <a:noFill/>
                  </a:rPr>
                  <a:t> </a:t>
                </a:r>
              </a:p>
            </p:txBody>
          </p:sp>
        </mc:Fallback>
      </mc:AlternateContent>
      <p:sp>
        <p:nvSpPr>
          <p:cNvPr id="11" name="Title 1">
            <a:extLst>
              <a:ext uri="{FF2B5EF4-FFF2-40B4-BE49-F238E27FC236}">
                <a16:creationId xmlns:a16="http://schemas.microsoft.com/office/drawing/2014/main" id="{2F9B3874-0183-4F94-B2BE-BD19D59688EB}"/>
              </a:ext>
            </a:extLst>
          </p:cNvPr>
          <p:cNvSpPr txBox="1">
            <a:spLocks/>
          </p:cNvSpPr>
          <p:nvPr/>
        </p:nvSpPr>
        <p:spPr>
          <a:xfrm>
            <a:off x="618921" y="1242068"/>
            <a:ext cx="6606540" cy="199771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t>Standard error </a:t>
            </a:r>
            <a:br>
              <a:rPr lang="en-US" dirty="0"/>
            </a:br>
            <a:r>
              <a:rPr lang="en-US" dirty="0">
                <a:solidFill>
                  <a:schemeClr val="tx1">
                    <a:lumMod val="50000"/>
                    <a:lumOff val="50000"/>
                  </a:schemeClr>
                </a:solidFill>
              </a:rPr>
              <a:t>of the slope</a:t>
            </a:r>
          </a:p>
        </p:txBody>
      </p:sp>
      <p:sp>
        <p:nvSpPr>
          <p:cNvPr id="12" name="TextBox 11">
            <a:extLst>
              <a:ext uri="{FF2B5EF4-FFF2-40B4-BE49-F238E27FC236}">
                <a16:creationId xmlns:a16="http://schemas.microsoft.com/office/drawing/2014/main" id="{969F4CCB-686B-4C20-94F4-973BB043C20C}"/>
              </a:ext>
            </a:extLst>
          </p:cNvPr>
          <p:cNvSpPr txBox="1"/>
          <p:nvPr/>
        </p:nvSpPr>
        <p:spPr>
          <a:xfrm>
            <a:off x="2271830" y="3728895"/>
            <a:ext cx="3228739" cy="646331"/>
          </a:xfrm>
          <a:prstGeom prst="rect">
            <a:avLst/>
          </a:prstGeom>
          <a:noFill/>
        </p:spPr>
        <p:txBody>
          <a:bodyPr wrap="square" rtlCol="0">
            <a:spAutoFit/>
          </a:bodyPr>
          <a:lstStyle/>
          <a:p>
            <a:pPr algn="just"/>
            <a:r>
              <a:rPr lang="en-US" dirty="0">
                <a:solidFill>
                  <a:schemeClr val="bg1">
                    <a:lumMod val="50000"/>
                  </a:schemeClr>
                </a:solidFill>
                <a:latin typeface="Century Gothic" panose="020B0502020202020204" pitchFamily="34" charset="0"/>
                <a:cs typeface="Times New Roman" panose="02020603050405020304" pitchFamily="18" charset="0"/>
              </a:rPr>
              <a:t>We want to end up here. Need to work backwards.</a:t>
            </a:r>
          </a:p>
        </p:txBody>
      </p:sp>
      <p:sp>
        <p:nvSpPr>
          <p:cNvPr id="13" name="TextBox 12">
            <a:extLst>
              <a:ext uri="{FF2B5EF4-FFF2-40B4-BE49-F238E27FC236}">
                <a16:creationId xmlns:a16="http://schemas.microsoft.com/office/drawing/2014/main" id="{9D1583BE-B59B-4ED6-8362-53C2977AE265}"/>
              </a:ext>
            </a:extLst>
          </p:cNvPr>
          <p:cNvSpPr txBox="1"/>
          <p:nvPr/>
        </p:nvSpPr>
        <p:spPr>
          <a:xfrm>
            <a:off x="3567230" y="4761004"/>
            <a:ext cx="1704739" cy="461665"/>
          </a:xfrm>
          <a:prstGeom prst="rect">
            <a:avLst/>
          </a:prstGeom>
          <a:noFill/>
        </p:spPr>
        <p:txBody>
          <a:bodyPr wrap="square" rtlCol="0">
            <a:spAutoFit/>
          </a:bodyPr>
          <a:lstStyle/>
          <a:p>
            <a:pPr algn="just"/>
            <a:r>
              <a:rPr lang="en-US" sz="1200" dirty="0">
                <a:solidFill>
                  <a:schemeClr val="tx1">
                    <a:lumMod val="50000"/>
                    <a:lumOff val="50000"/>
                  </a:schemeClr>
                </a:solidFill>
                <a:latin typeface="Times New Roman" panose="02020603050405020304" pitchFamily="18" charset="0"/>
                <a:cs typeface="Times New Roman" panose="02020603050405020304" pitchFamily="18" charset="0"/>
              </a:rPr>
              <a:t>This is the one formula you need to remember.</a:t>
            </a:r>
          </a:p>
        </p:txBody>
      </p:sp>
      <p:cxnSp>
        <p:nvCxnSpPr>
          <p:cNvPr id="15" name="Straight Arrow Connector 14">
            <a:extLst>
              <a:ext uri="{FF2B5EF4-FFF2-40B4-BE49-F238E27FC236}">
                <a16:creationId xmlns:a16="http://schemas.microsoft.com/office/drawing/2014/main" id="{B99FA932-5157-49D5-AABE-0FF38F86C78F}"/>
              </a:ext>
            </a:extLst>
          </p:cNvPr>
          <p:cNvCxnSpPr>
            <a:cxnSpLocks/>
          </p:cNvCxnSpPr>
          <p:nvPr/>
        </p:nvCxnSpPr>
        <p:spPr>
          <a:xfrm>
            <a:off x="4267199" y="5220304"/>
            <a:ext cx="228601" cy="501839"/>
          </a:xfrm>
          <a:prstGeom prst="straightConnector1">
            <a:avLst/>
          </a:prstGeom>
          <a:ln w="22225">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38677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variance calculation</a:t>
            </a:r>
          </a:p>
        </p:txBody>
      </p:sp>
      <p:cxnSp>
        <p:nvCxnSpPr>
          <p:cNvPr id="3" name="Straight Connector 2"/>
          <p:cNvCxnSpPr/>
          <p:nvPr/>
        </p:nvCxnSpPr>
        <p:spPr>
          <a:xfrm rot="5400000">
            <a:off x="2526031" y="5417820"/>
            <a:ext cx="19431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10800000">
            <a:off x="3108961" y="6195060"/>
            <a:ext cx="349758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4274821" y="56769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Oval 5"/>
          <p:cNvSpPr/>
          <p:nvPr/>
        </p:nvSpPr>
        <p:spPr>
          <a:xfrm>
            <a:off x="3972562" y="483489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Oval 6"/>
          <p:cNvSpPr/>
          <p:nvPr/>
        </p:nvSpPr>
        <p:spPr>
          <a:xfrm>
            <a:off x="4598671" y="509397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8" name="Oval 7"/>
          <p:cNvSpPr/>
          <p:nvPr/>
        </p:nvSpPr>
        <p:spPr>
          <a:xfrm>
            <a:off x="4987291" y="560853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Oval 8"/>
          <p:cNvSpPr/>
          <p:nvPr/>
        </p:nvSpPr>
        <p:spPr>
          <a:xfrm>
            <a:off x="5311141" y="477012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Oval 9"/>
          <p:cNvSpPr/>
          <p:nvPr/>
        </p:nvSpPr>
        <p:spPr>
          <a:xfrm>
            <a:off x="5764531" y="551497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1" name="Straight Connector 10"/>
          <p:cNvCxnSpPr/>
          <p:nvPr/>
        </p:nvCxnSpPr>
        <p:spPr>
          <a:xfrm>
            <a:off x="3821431" y="5385435"/>
            <a:ext cx="2202180" cy="0"/>
          </a:xfrm>
          <a:prstGeom prst="line">
            <a:avLst/>
          </a:prstGeom>
          <a:ln w="317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238501" y="4381500"/>
            <a:ext cx="280846" cy="327782"/>
          </a:xfrm>
          <a:prstGeom prst="rect">
            <a:avLst/>
          </a:prstGeom>
          <a:noFill/>
        </p:spPr>
        <p:txBody>
          <a:bodyPr wrap="none" rtlCol="0">
            <a:spAutoFit/>
          </a:bodyPr>
          <a:lstStyle/>
          <a:p>
            <a:r>
              <a:rPr lang="en-US" sz="1530" dirty="0"/>
              <a:t>Y</a:t>
            </a:r>
          </a:p>
        </p:txBody>
      </p:sp>
      <p:sp>
        <p:nvSpPr>
          <p:cNvPr id="13" name="TextBox 12"/>
          <p:cNvSpPr txBox="1"/>
          <p:nvPr/>
        </p:nvSpPr>
        <p:spPr>
          <a:xfrm>
            <a:off x="6282691" y="5871210"/>
            <a:ext cx="287258" cy="327782"/>
          </a:xfrm>
          <a:prstGeom prst="rect">
            <a:avLst/>
          </a:prstGeom>
          <a:noFill/>
        </p:spPr>
        <p:txBody>
          <a:bodyPr wrap="none" rtlCol="0">
            <a:spAutoFit/>
          </a:bodyPr>
          <a:lstStyle/>
          <a:p>
            <a:r>
              <a:rPr lang="en-US" sz="1530" dirty="0"/>
              <a:t>X</a:t>
            </a:r>
          </a:p>
        </p:txBody>
      </p:sp>
      <p:graphicFrame>
        <p:nvGraphicFramePr>
          <p:cNvPr id="14" name="Object 13"/>
          <p:cNvGraphicFramePr>
            <a:graphicFrameLocks noChangeAspect="1"/>
          </p:cNvGraphicFramePr>
          <p:nvPr/>
        </p:nvGraphicFramePr>
        <p:xfrm>
          <a:off x="3305082" y="5268040"/>
          <a:ext cx="171371" cy="234791"/>
        </p:xfrm>
        <a:graphic>
          <a:graphicData uri="http://schemas.openxmlformats.org/presentationml/2006/ole">
            <mc:AlternateContent xmlns:mc="http://schemas.openxmlformats.org/markup-compatibility/2006">
              <mc:Choice xmlns:v="urn:schemas-microsoft-com:vml" Requires="v">
                <p:oleObj spid="_x0000_s89114" name="Equation" r:id="rId3" imgW="139680" imgH="190440" progId="Equation.3">
                  <p:embed/>
                </p:oleObj>
              </mc:Choice>
              <mc:Fallback>
                <p:oleObj name="Equation" r:id="rId3" imgW="139680" imgH="190440" progId="Equation.3">
                  <p:embed/>
                  <p:pic>
                    <p:nvPicPr>
                      <p:cNvPr id="14" name="Object 13"/>
                      <p:cNvPicPr>
                        <a:picLocks noChangeAspect="1" noChangeArrowheads="1"/>
                      </p:cNvPicPr>
                      <p:nvPr/>
                    </p:nvPicPr>
                    <p:blipFill>
                      <a:blip r:embed="rId4"/>
                      <a:srcRect/>
                      <a:stretch>
                        <a:fillRect/>
                      </a:stretch>
                    </p:blipFill>
                    <p:spPr bwMode="auto">
                      <a:xfrm>
                        <a:off x="3305082" y="5268040"/>
                        <a:ext cx="171371" cy="23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nvGraphicFramePr>
        <p:xfrm>
          <a:off x="287078" y="4960453"/>
          <a:ext cx="2221074" cy="777619"/>
        </p:xfrm>
        <a:graphic>
          <a:graphicData uri="http://schemas.openxmlformats.org/presentationml/2006/ole">
            <mc:AlternateContent xmlns:mc="http://schemas.openxmlformats.org/markup-compatibility/2006">
              <mc:Choice xmlns:v="urn:schemas-microsoft-com:vml" Requires="v">
                <p:oleObj spid="_x0000_s89115" name="Equation" r:id="rId5" imgW="1307880" imgH="457200" progId="Equation.3">
                  <p:embed/>
                </p:oleObj>
              </mc:Choice>
              <mc:Fallback>
                <p:oleObj name="Equation" r:id="rId5" imgW="1307880" imgH="457200" progId="Equation.3">
                  <p:embed/>
                  <p:pic>
                    <p:nvPicPr>
                      <p:cNvPr id="15"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7078" y="4960453"/>
                        <a:ext cx="2221074" cy="777619"/>
                      </a:xfrm>
                      <a:prstGeom prst="rect">
                        <a:avLst/>
                      </a:prstGeom>
                      <a:noFill/>
                      <a:ln>
                        <a:noFill/>
                      </a:ln>
                    </p:spPr>
                  </p:pic>
                </p:oleObj>
              </mc:Fallback>
            </mc:AlternateContent>
          </a:graphicData>
        </a:graphic>
      </p:graphicFrame>
      <p:cxnSp>
        <p:nvCxnSpPr>
          <p:cNvPr id="17" name="Straight Connector 16"/>
          <p:cNvCxnSpPr/>
          <p:nvPr/>
        </p:nvCxnSpPr>
        <p:spPr>
          <a:xfrm>
            <a:off x="4037332" y="4964430"/>
            <a:ext cx="0" cy="421005"/>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5" idx="0"/>
          </p:cNvCxnSpPr>
          <p:nvPr/>
        </p:nvCxnSpPr>
        <p:spPr>
          <a:xfrm>
            <a:off x="4339591" y="5398030"/>
            <a:ext cx="0" cy="278871"/>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663441" y="5255896"/>
            <a:ext cx="0" cy="142134"/>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75911" y="4905957"/>
            <a:ext cx="0" cy="479478"/>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8" idx="0"/>
          </p:cNvCxnSpPr>
          <p:nvPr/>
        </p:nvCxnSpPr>
        <p:spPr>
          <a:xfrm flipH="1">
            <a:off x="5052061" y="5385435"/>
            <a:ext cx="2" cy="223097"/>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endCxn id="10" idx="0"/>
          </p:cNvCxnSpPr>
          <p:nvPr/>
        </p:nvCxnSpPr>
        <p:spPr>
          <a:xfrm>
            <a:off x="5829301" y="5398030"/>
            <a:ext cx="0" cy="116946"/>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Right Brace 31"/>
          <p:cNvSpPr/>
          <p:nvPr/>
        </p:nvSpPr>
        <p:spPr>
          <a:xfrm>
            <a:off x="5711917" y="4883659"/>
            <a:ext cx="259080" cy="382324"/>
          </a:xfrm>
          <a:prstGeom prst="rightBrac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sp>
        <p:nvSpPr>
          <p:cNvPr id="33" name="TextBox 32"/>
          <p:cNvSpPr txBox="1"/>
          <p:nvPr/>
        </p:nvSpPr>
        <p:spPr>
          <a:xfrm>
            <a:off x="5919108" y="4732249"/>
            <a:ext cx="1813317" cy="584775"/>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Distance between</a:t>
            </a:r>
            <a:br>
              <a:rPr lang="en-US" sz="1600" dirty="0">
                <a:solidFill>
                  <a:schemeClr val="accent6">
                    <a:lumMod val="75000"/>
                  </a:schemeClr>
                </a:solidFill>
                <a:latin typeface="Arial" panose="020B0604020202020204" pitchFamily="34" charset="0"/>
                <a:cs typeface="Arial" panose="020B0604020202020204" pitchFamily="34" charset="0"/>
              </a:rPr>
            </a:b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err="1">
                <a:solidFill>
                  <a:schemeClr val="accent6">
                    <a:lumMod val="75000"/>
                  </a:schemeClr>
                </a:solidFill>
                <a:latin typeface="Arial" panose="020B0604020202020204" pitchFamily="34" charset="0"/>
                <a:cs typeface="Arial" panose="020B0604020202020204" pitchFamily="34" charset="0"/>
              </a:rPr>
              <a:t>y</a:t>
            </a:r>
            <a:r>
              <a:rPr lang="en-US" sz="1600" baseline="-25000" dirty="0" err="1">
                <a:solidFill>
                  <a:schemeClr val="accent6">
                    <a:lumMod val="75000"/>
                  </a:schemeClr>
                </a:solidFill>
                <a:latin typeface="Arial" panose="020B0604020202020204" pitchFamily="34" charset="0"/>
                <a:cs typeface="Arial" panose="020B0604020202020204" pitchFamily="34" charset="0"/>
              </a:rPr>
              <a:t>i</a:t>
            </a: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tx1">
                    <a:lumMod val="50000"/>
                    <a:lumOff val="50000"/>
                  </a:schemeClr>
                </a:solidFill>
                <a:latin typeface="Arial" panose="020B0604020202020204" pitchFamily="34" charset="0"/>
                <a:cs typeface="Arial" panose="020B0604020202020204" pitchFamily="34" charset="0"/>
              </a:rPr>
              <a:t>and</a:t>
            </a: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accent1">
                    <a:lumMod val="75000"/>
                  </a:schemeClr>
                </a:solidFill>
                <a:latin typeface="Arial" panose="020B0604020202020204" pitchFamily="34" charset="0"/>
                <a:cs typeface="Arial" panose="020B0604020202020204" pitchFamily="34" charset="0"/>
              </a:rPr>
              <a:t>y-bar</a:t>
            </a:r>
          </a:p>
        </p:txBody>
      </p:sp>
      <p:sp>
        <p:nvSpPr>
          <p:cNvPr id="34" name="TextBox 33"/>
          <p:cNvSpPr txBox="1"/>
          <p:nvPr/>
        </p:nvSpPr>
        <p:spPr>
          <a:xfrm>
            <a:off x="1038155" y="3838749"/>
            <a:ext cx="1813318" cy="584775"/>
          </a:xfrm>
          <a:prstGeom prst="rect">
            <a:avLst/>
          </a:prstGeom>
          <a:noFill/>
        </p:spPr>
        <p:txBody>
          <a:bodyPr wrap="none" rtlCol="0">
            <a:spAutoFit/>
          </a:bodyPr>
          <a:lstStyle/>
          <a:p>
            <a:pPr algn="ctr"/>
            <a:r>
              <a:rPr lang="en-US" sz="1600" dirty="0">
                <a:solidFill>
                  <a:schemeClr val="tx1">
                    <a:lumMod val="50000"/>
                    <a:lumOff val="50000"/>
                  </a:schemeClr>
                </a:solidFill>
                <a:latin typeface="Arial" panose="020B0604020202020204" pitchFamily="34" charset="0"/>
                <a:cs typeface="Arial" panose="020B0604020202020204" pitchFamily="34" charset="0"/>
              </a:rPr>
              <a:t>Distance between</a:t>
            </a:r>
            <a:br>
              <a:rPr lang="en-US" sz="1600" dirty="0">
                <a:solidFill>
                  <a:schemeClr val="tx1">
                    <a:lumMod val="50000"/>
                    <a:lumOff val="50000"/>
                  </a:schemeClr>
                </a:solidFill>
                <a:latin typeface="Arial" panose="020B0604020202020204" pitchFamily="34" charset="0"/>
                <a:cs typeface="Arial" panose="020B0604020202020204" pitchFamily="34" charset="0"/>
              </a:rPr>
            </a:br>
            <a:r>
              <a:rPr lang="en-US" sz="1600" b="1" dirty="0">
                <a:solidFill>
                  <a:schemeClr val="accent6">
                    <a:lumMod val="75000"/>
                  </a:schemeClr>
                </a:solidFill>
                <a:latin typeface="Arial" panose="020B0604020202020204" pitchFamily="34" charset="0"/>
                <a:cs typeface="Arial" panose="020B0604020202020204" pitchFamily="34" charset="0"/>
              </a:rPr>
              <a:t> </a:t>
            </a:r>
            <a:r>
              <a:rPr lang="en-US" sz="1600" b="1" dirty="0" err="1">
                <a:solidFill>
                  <a:schemeClr val="accent6">
                    <a:lumMod val="75000"/>
                  </a:schemeClr>
                </a:solidFill>
                <a:latin typeface="Arial" panose="020B0604020202020204" pitchFamily="34" charset="0"/>
                <a:cs typeface="Arial" panose="020B0604020202020204" pitchFamily="34" charset="0"/>
              </a:rPr>
              <a:t>y</a:t>
            </a:r>
            <a:r>
              <a:rPr lang="en-US" sz="1600" b="1" baseline="-25000" dirty="0" err="1">
                <a:solidFill>
                  <a:schemeClr val="accent6">
                    <a:lumMod val="75000"/>
                  </a:schemeClr>
                </a:solidFill>
                <a:latin typeface="Arial" panose="020B0604020202020204" pitchFamily="34" charset="0"/>
                <a:cs typeface="Arial" panose="020B0604020202020204" pitchFamily="34" charset="0"/>
              </a:rPr>
              <a:t>i</a:t>
            </a:r>
            <a:r>
              <a:rPr lang="en-US" sz="1600" b="1"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tx1">
                    <a:lumMod val="50000"/>
                    <a:lumOff val="50000"/>
                  </a:schemeClr>
                </a:solidFill>
                <a:latin typeface="Arial" panose="020B0604020202020204" pitchFamily="34" charset="0"/>
                <a:cs typeface="Arial" panose="020B0604020202020204" pitchFamily="34" charset="0"/>
              </a:rPr>
              <a:t>and</a:t>
            </a: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a:solidFill>
                  <a:schemeClr val="accent1">
                    <a:lumMod val="75000"/>
                  </a:schemeClr>
                </a:solidFill>
                <a:latin typeface="Arial" panose="020B0604020202020204" pitchFamily="34" charset="0"/>
                <a:cs typeface="Arial" panose="020B0604020202020204" pitchFamily="34" charset="0"/>
              </a:rPr>
              <a:t>y-bar</a:t>
            </a:r>
          </a:p>
        </p:txBody>
      </p:sp>
      <p:sp>
        <p:nvSpPr>
          <p:cNvPr id="35" name="Right Brace 34"/>
          <p:cNvSpPr/>
          <p:nvPr/>
        </p:nvSpPr>
        <p:spPr>
          <a:xfrm rot="16200000">
            <a:off x="1807552" y="4420265"/>
            <a:ext cx="274525" cy="632256"/>
          </a:xfrm>
          <a:prstGeom prst="rightBrac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solidFill>
                <a:schemeClr val="accent6">
                  <a:lumMod val="75000"/>
                </a:schemeClr>
              </a:solidFill>
            </a:endParaRPr>
          </a:p>
        </p:txBody>
      </p:sp>
      <p:sp>
        <p:nvSpPr>
          <p:cNvPr id="36" name="TextBox 35"/>
          <p:cNvSpPr txBox="1"/>
          <p:nvPr/>
        </p:nvSpPr>
        <p:spPr>
          <a:xfrm>
            <a:off x="1152821" y="7412882"/>
            <a:ext cx="5898562" cy="584775"/>
          </a:xfrm>
          <a:prstGeom prst="rect">
            <a:avLst/>
          </a:prstGeom>
          <a:noFill/>
        </p:spPr>
        <p:txBody>
          <a:bodyPr wrap="square" rtlCol="0">
            <a:spAutoFit/>
          </a:bodyPr>
          <a:lstStyle/>
          <a:p>
            <a:r>
              <a:rPr lang="en-US" sz="1600" b="1" dirty="0">
                <a:solidFill>
                  <a:schemeClr val="accent6">
                    <a:lumMod val="75000"/>
                  </a:schemeClr>
                </a:solidFill>
                <a:latin typeface="Arial" panose="020B0604020202020204" pitchFamily="34" charset="0"/>
                <a:cs typeface="Arial" panose="020B0604020202020204" pitchFamily="34" charset="0"/>
              </a:rPr>
              <a:t>Variance: </a:t>
            </a:r>
            <a:r>
              <a:rPr lang="en-US" sz="1600" dirty="0">
                <a:solidFill>
                  <a:schemeClr val="tx1">
                    <a:lumMod val="50000"/>
                    <a:lumOff val="50000"/>
                  </a:schemeClr>
                </a:solidFill>
                <a:latin typeface="Arial" panose="020B0604020202020204" pitchFamily="34" charset="0"/>
                <a:cs typeface="Arial" panose="020B0604020202020204" pitchFamily="34" charset="0"/>
              </a:rPr>
              <a:t>square the distances, add them up, divide by n-1</a:t>
            </a:r>
          </a:p>
          <a:p>
            <a:endParaRPr lang="en-US" sz="1600" b="1" dirty="0">
              <a:solidFill>
                <a:schemeClr val="accent6">
                  <a:lumMod val="75000"/>
                </a:schemeClr>
              </a:solidFill>
              <a:latin typeface="Arial" panose="020B0604020202020204" pitchFamily="34" charset="0"/>
              <a:cs typeface="Arial" panose="020B0604020202020204" pitchFamily="34" charset="0"/>
            </a:endParaRPr>
          </a:p>
        </p:txBody>
      </p:sp>
      <p:sp>
        <p:nvSpPr>
          <p:cNvPr id="16" name="Slide Number Placeholder 15"/>
          <p:cNvSpPr>
            <a:spLocks noGrp="1"/>
          </p:cNvSpPr>
          <p:nvPr>
            <p:ph type="sldNum" sz="quarter" idx="12"/>
          </p:nvPr>
        </p:nvSpPr>
        <p:spPr/>
        <p:txBody>
          <a:bodyPr/>
          <a:lstStyle/>
          <a:p>
            <a:fld id="{8A2A4A19-B384-42F8-8C0D-94C30AAB39F2}" type="slidenum">
              <a:rPr lang="en-US" smtClean="0"/>
              <a:t>3</a:t>
            </a:fld>
            <a:endParaRPr lang="en-US"/>
          </a:p>
        </p:txBody>
      </p:sp>
    </p:spTree>
    <p:extLst>
      <p:ext uri="{BB962C8B-B14F-4D97-AF65-F5344CB8AC3E}">
        <p14:creationId xmlns:p14="http://schemas.microsoft.com/office/powerpoint/2010/main" val="1283688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flipV="1">
            <a:off x="3184526" y="4948644"/>
            <a:ext cx="2543920" cy="2995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5400000">
            <a:off x="3717926" y="4440715"/>
            <a:ext cx="1066800"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175126" y="3733800"/>
            <a:ext cx="152400" cy="152400"/>
          </a:xfrm>
          <a:prstGeom prst="ellipse">
            <a:avLst/>
          </a:prstGeom>
          <a:solidFill>
            <a:schemeClr val="bg1">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3494406" y="3892137"/>
            <a:ext cx="2103437" cy="149133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Right Brace 14"/>
          <p:cNvSpPr/>
          <p:nvPr/>
        </p:nvSpPr>
        <p:spPr>
          <a:xfrm flipH="1">
            <a:off x="4000692" y="4458645"/>
            <a:ext cx="152400" cy="457200"/>
          </a:xfrm>
          <a:prstGeom prst="rightBrace">
            <a:avLst/>
          </a:prstGeom>
          <a:solidFill>
            <a:schemeClr val="bg1"/>
          </a:solidFill>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5"/>
          <p:cNvSpPr/>
          <p:nvPr/>
        </p:nvSpPr>
        <p:spPr>
          <a:xfrm>
            <a:off x="4434020" y="3917413"/>
            <a:ext cx="152400" cy="457200"/>
          </a:xfrm>
          <a:prstGeom prst="rightBrace">
            <a:avLst/>
          </a:prstGeom>
          <a:solidFill>
            <a:schemeClr val="bg1"/>
          </a:solidFill>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7" name="Object 16"/>
          <p:cNvGraphicFramePr>
            <a:graphicFrameLocks noChangeAspect="1"/>
          </p:cNvGraphicFramePr>
          <p:nvPr/>
        </p:nvGraphicFramePr>
        <p:xfrm>
          <a:off x="5745163" y="4753555"/>
          <a:ext cx="274637" cy="343296"/>
        </p:xfrm>
        <a:graphic>
          <a:graphicData uri="http://schemas.openxmlformats.org/presentationml/2006/ole">
            <mc:AlternateContent xmlns:mc="http://schemas.openxmlformats.org/markup-compatibility/2006">
              <mc:Choice xmlns:v="urn:schemas-microsoft-com:vml" Requires="v">
                <p:oleObj spid="_x0000_s91174" name="Equation" r:id="rId3" imgW="152280" imgH="190440" progId="Equation.3">
                  <p:embed/>
                </p:oleObj>
              </mc:Choice>
              <mc:Fallback>
                <p:oleObj name="Equation" r:id="rId3" imgW="152280" imgH="190440" progId="Equation.3">
                  <p:embed/>
                  <p:pic>
                    <p:nvPicPr>
                      <p:cNvPr id="17" name="Object 16"/>
                      <p:cNvPicPr>
                        <a:picLocks noChangeAspect="1" noChangeArrowheads="1"/>
                      </p:cNvPicPr>
                      <p:nvPr/>
                    </p:nvPicPr>
                    <p:blipFill>
                      <a:blip r:embed="rId4"/>
                      <a:srcRect/>
                      <a:stretch>
                        <a:fillRect/>
                      </a:stretch>
                    </p:blipFill>
                    <p:spPr bwMode="auto">
                      <a:xfrm>
                        <a:off x="5745163" y="4753555"/>
                        <a:ext cx="274637" cy="343296"/>
                      </a:xfrm>
                      <a:prstGeom prst="rect">
                        <a:avLst/>
                      </a:prstGeom>
                      <a:noFill/>
                      <a:ln>
                        <a:noFill/>
                      </a:ln>
                    </p:spPr>
                  </p:pic>
                </p:oleObj>
              </mc:Fallback>
            </mc:AlternateContent>
          </a:graphicData>
        </a:graphic>
      </p:graphicFrame>
      <p:graphicFrame>
        <p:nvGraphicFramePr>
          <p:cNvPr id="18" name="Object 17"/>
          <p:cNvGraphicFramePr>
            <a:graphicFrameLocks noChangeAspect="1"/>
          </p:cNvGraphicFramePr>
          <p:nvPr/>
        </p:nvGraphicFramePr>
        <p:xfrm>
          <a:off x="5757203" y="5340490"/>
          <a:ext cx="254000" cy="369455"/>
        </p:xfrm>
        <a:graphic>
          <a:graphicData uri="http://schemas.openxmlformats.org/presentationml/2006/ole">
            <mc:AlternateContent xmlns:mc="http://schemas.openxmlformats.org/markup-compatibility/2006">
              <mc:Choice xmlns:v="urn:schemas-microsoft-com:vml" Requires="v">
                <p:oleObj spid="_x0000_s91175" name="Equation" r:id="rId5" imgW="139680" imgH="203040" progId="Equation.3">
                  <p:embed/>
                </p:oleObj>
              </mc:Choice>
              <mc:Fallback>
                <p:oleObj name="Equation" r:id="rId5" imgW="139680" imgH="203040" progId="Equation.3">
                  <p:embed/>
                  <p:pic>
                    <p:nvPicPr>
                      <p:cNvPr id="18" name="Object 17"/>
                      <p:cNvPicPr>
                        <a:picLocks noChangeAspect="1" noChangeArrowheads="1"/>
                      </p:cNvPicPr>
                      <p:nvPr/>
                    </p:nvPicPr>
                    <p:blipFill>
                      <a:blip r:embed="rId6"/>
                      <a:srcRect/>
                      <a:stretch>
                        <a:fillRect/>
                      </a:stretch>
                    </p:blipFill>
                    <p:spPr bwMode="auto">
                      <a:xfrm>
                        <a:off x="5757203" y="5340490"/>
                        <a:ext cx="254000" cy="369455"/>
                      </a:xfrm>
                      <a:prstGeom prst="rect">
                        <a:avLst/>
                      </a:prstGeom>
                      <a:noFill/>
                      <a:ln>
                        <a:noFill/>
                      </a:ln>
                    </p:spPr>
                  </p:pic>
                </p:oleObj>
              </mc:Fallback>
            </mc:AlternateContent>
          </a:graphicData>
        </a:graphic>
      </p:graphicFrame>
      <p:sp>
        <p:nvSpPr>
          <p:cNvPr id="23" name="TextBox 22"/>
          <p:cNvSpPr txBox="1"/>
          <p:nvPr/>
        </p:nvSpPr>
        <p:spPr>
          <a:xfrm>
            <a:off x="4834311" y="5358690"/>
            <a:ext cx="896464" cy="461665"/>
          </a:xfrm>
          <a:prstGeom prst="rect">
            <a:avLst/>
          </a:prstGeom>
          <a:noFill/>
        </p:spPr>
        <p:txBody>
          <a:bodyPr wrap="none" rtlCol="0">
            <a:spAutoFit/>
          </a:bodyPr>
          <a:lstStyle/>
          <a:p>
            <a:pPr algn="ctr"/>
            <a:r>
              <a:rPr lang="en-US" sz="1200" dirty="0">
                <a:solidFill>
                  <a:schemeClr val="tx1">
                    <a:lumMod val="50000"/>
                    <a:lumOff val="50000"/>
                  </a:schemeClr>
                </a:solidFill>
              </a:rPr>
              <a:t>Regression </a:t>
            </a:r>
            <a:br>
              <a:rPr lang="en-US" sz="1200" dirty="0">
                <a:solidFill>
                  <a:schemeClr val="tx1">
                    <a:lumMod val="50000"/>
                    <a:lumOff val="50000"/>
                  </a:schemeClr>
                </a:solidFill>
              </a:rPr>
            </a:br>
            <a:r>
              <a:rPr lang="en-US" sz="1200" dirty="0">
                <a:solidFill>
                  <a:schemeClr val="tx1">
                    <a:lumMod val="50000"/>
                    <a:lumOff val="50000"/>
                  </a:schemeClr>
                </a:solidFill>
              </a:rPr>
              <a:t>Line</a:t>
            </a:r>
          </a:p>
        </p:txBody>
      </p:sp>
      <p:sp>
        <p:nvSpPr>
          <p:cNvPr id="24" name="TextBox 23"/>
          <p:cNvSpPr txBox="1"/>
          <p:nvPr/>
        </p:nvSpPr>
        <p:spPr>
          <a:xfrm>
            <a:off x="4617403" y="3999466"/>
            <a:ext cx="769185" cy="307777"/>
          </a:xfrm>
          <a:prstGeom prst="rect">
            <a:avLst/>
          </a:prstGeom>
          <a:solidFill>
            <a:schemeClr val="bg1"/>
          </a:solidFill>
        </p:spPr>
        <p:txBody>
          <a:bodyPr wrap="none" rtlCol="0">
            <a:spAutoFit/>
          </a:bodyPr>
          <a:lstStyle/>
          <a:p>
            <a:r>
              <a:rPr lang="en-US" sz="1400" b="1" dirty="0">
                <a:solidFill>
                  <a:schemeClr val="tx2"/>
                </a:solidFill>
              </a:rPr>
              <a:t>Error SS</a:t>
            </a:r>
          </a:p>
        </p:txBody>
      </p:sp>
      <p:sp>
        <p:nvSpPr>
          <p:cNvPr id="25" name="TextBox 24"/>
          <p:cNvSpPr txBox="1"/>
          <p:nvPr/>
        </p:nvSpPr>
        <p:spPr>
          <a:xfrm>
            <a:off x="2815863" y="4562618"/>
            <a:ext cx="1201163" cy="307777"/>
          </a:xfrm>
          <a:prstGeom prst="rect">
            <a:avLst/>
          </a:prstGeom>
          <a:solidFill>
            <a:schemeClr val="bg1"/>
          </a:solidFill>
        </p:spPr>
        <p:txBody>
          <a:bodyPr wrap="none" rtlCol="0">
            <a:spAutoFit/>
          </a:bodyPr>
          <a:lstStyle/>
          <a:p>
            <a:r>
              <a:rPr lang="en-US" sz="1400" b="1" dirty="0">
                <a:solidFill>
                  <a:schemeClr val="accent6">
                    <a:lumMod val="75000"/>
                  </a:schemeClr>
                </a:solidFill>
              </a:rPr>
              <a:t>Regression SS</a:t>
            </a:r>
          </a:p>
        </p:txBody>
      </p:sp>
      <p:sp>
        <p:nvSpPr>
          <p:cNvPr id="26" name="Left Brace 25"/>
          <p:cNvSpPr/>
          <p:nvPr/>
        </p:nvSpPr>
        <p:spPr>
          <a:xfrm>
            <a:off x="2545110" y="3756527"/>
            <a:ext cx="228253" cy="119211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a:off x="1630363" y="4167106"/>
            <a:ext cx="900311" cy="369332"/>
          </a:xfrm>
          <a:prstGeom prst="rect">
            <a:avLst/>
          </a:prstGeom>
          <a:noFill/>
        </p:spPr>
        <p:txBody>
          <a:bodyPr wrap="none" rtlCol="0">
            <a:spAutoFit/>
          </a:bodyPr>
          <a:lstStyle/>
          <a:p>
            <a:r>
              <a:rPr lang="en-US" dirty="0"/>
              <a:t>Total SS</a:t>
            </a:r>
          </a:p>
        </p:txBody>
      </p:sp>
      <p:graphicFrame>
        <p:nvGraphicFramePr>
          <p:cNvPr id="28" name="Object 27"/>
          <p:cNvGraphicFramePr>
            <a:graphicFrameLocks noChangeAspect="1"/>
          </p:cNvGraphicFramePr>
          <p:nvPr/>
        </p:nvGraphicFramePr>
        <p:xfrm>
          <a:off x="2773363" y="6831548"/>
          <a:ext cx="2733875" cy="2332074"/>
        </p:xfrm>
        <a:graphic>
          <a:graphicData uri="http://schemas.openxmlformats.org/presentationml/2006/ole">
            <mc:AlternateContent xmlns:mc="http://schemas.openxmlformats.org/markup-compatibility/2006">
              <mc:Choice xmlns:v="urn:schemas-microsoft-com:vml" Requires="v">
                <p:oleObj spid="_x0000_s91176" name="Equation" r:id="rId7" imgW="1815840" imgH="1752480" progId="Equation.3">
                  <p:embed/>
                </p:oleObj>
              </mc:Choice>
              <mc:Fallback>
                <p:oleObj name="Equation" r:id="rId7" imgW="1815840" imgH="1752480" progId="Equation.3">
                  <p:embed/>
                  <p:pic>
                    <p:nvPicPr>
                      <p:cNvPr id="28" name="Object 27"/>
                      <p:cNvPicPr>
                        <a:picLocks noChangeAspect="1" noChangeArrowheads="1"/>
                      </p:cNvPicPr>
                      <p:nvPr/>
                    </p:nvPicPr>
                    <p:blipFill>
                      <a:blip r:embed="rId8"/>
                      <a:srcRect/>
                      <a:stretch>
                        <a:fillRect/>
                      </a:stretch>
                    </p:blipFill>
                    <p:spPr bwMode="auto">
                      <a:xfrm>
                        <a:off x="2773363" y="6831548"/>
                        <a:ext cx="2733875" cy="2332074"/>
                      </a:xfrm>
                      <a:prstGeom prst="rect">
                        <a:avLst/>
                      </a:prstGeom>
                      <a:noFill/>
                      <a:ln>
                        <a:noFill/>
                      </a:ln>
                    </p:spPr>
                  </p:pic>
                </p:oleObj>
              </mc:Fallback>
            </mc:AlternateContent>
          </a:graphicData>
        </a:graphic>
      </p:graphicFrame>
      <p:sp>
        <p:nvSpPr>
          <p:cNvPr id="7" name="Slide Number Placeholder 6"/>
          <p:cNvSpPr>
            <a:spLocks noGrp="1"/>
          </p:cNvSpPr>
          <p:nvPr>
            <p:ph type="sldNum" sz="quarter" idx="12"/>
          </p:nvPr>
        </p:nvSpPr>
        <p:spPr/>
        <p:txBody>
          <a:bodyPr/>
          <a:lstStyle/>
          <a:p>
            <a:fld id="{8A2A4A19-B384-42F8-8C0D-94C30AAB39F2}" type="slidenum">
              <a:rPr lang="en-US" smtClean="0"/>
              <a:pPr/>
              <a:t>4</a:t>
            </a:fld>
            <a:endParaRPr lang="en-US"/>
          </a:p>
        </p:txBody>
      </p:sp>
      <p:sp>
        <p:nvSpPr>
          <p:cNvPr id="21"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a:t>Partitioning the Variance of Y</a:t>
            </a:r>
            <a:endParaRPr lang="en-US" dirty="0"/>
          </a:p>
        </p:txBody>
      </p:sp>
    </p:spTree>
    <p:extLst>
      <p:ext uri="{BB962C8B-B14F-4D97-AF65-F5344CB8AC3E}">
        <p14:creationId xmlns:p14="http://schemas.microsoft.com/office/powerpoint/2010/main" val="3278580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185593" y="3013243"/>
            <a:ext cx="1539379" cy="1429268"/>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062311" y="2207941"/>
            <a:ext cx="1981200" cy="167665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50000"/>
                </a:schemeClr>
              </a:solidFill>
            </a:endParaRPr>
          </a:p>
        </p:txBody>
      </p:sp>
      <p:sp>
        <p:nvSpPr>
          <p:cNvPr id="6" name="TextBox 5"/>
          <p:cNvSpPr txBox="1"/>
          <p:nvPr/>
        </p:nvSpPr>
        <p:spPr>
          <a:xfrm>
            <a:off x="6149061" y="4358431"/>
            <a:ext cx="1010387" cy="369332"/>
          </a:xfrm>
          <a:prstGeom prst="rect">
            <a:avLst/>
          </a:prstGeom>
          <a:noFill/>
          <a:ln>
            <a:noFill/>
          </a:ln>
        </p:spPr>
        <p:txBody>
          <a:bodyPr wrap="square" rtlCol="0">
            <a:spAutoFit/>
          </a:bodyPr>
          <a:lstStyle/>
          <a:p>
            <a:r>
              <a:rPr lang="en-US" b="1" dirty="0">
                <a:solidFill>
                  <a:schemeClr val="bg1">
                    <a:lumMod val="50000"/>
                  </a:schemeClr>
                </a:solidFill>
              </a:rPr>
              <a:t>X</a:t>
            </a:r>
          </a:p>
        </p:txBody>
      </p:sp>
      <p:sp>
        <p:nvSpPr>
          <p:cNvPr id="7" name="TextBox 6"/>
          <p:cNvSpPr txBox="1"/>
          <p:nvPr/>
        </p:nvSpPr>
        <p:spPr>
          <a:xfrm>
            <a:off x="5486401" y="1869300"/>
            <a:ext cx="304800" cy="369332"/>
          </a:xfrm>
          <a:prstGeom prst="rect">
            <a:avLst/>
          </a:prstGeom>
          <a:noFill/>
        </p:spPr>
        <p:txBody>
          <a:bodyPr wrap="square" rtlCol="0">
            <a:spAutoFit/>
          </a:bodyPr>
          <a:lstStyle/>
          <a:p>
            <a:r>
              <a:rPr lang="en-US" b="1" dirty="0">
                <a:solidFill>
                  <a:schemeClr val="bg1">
                    <a:lumMod val="50000"/>
                  </a:schemeClr>
                </a:solidFill>
              </a:rPr>
              <a:t>Y</a:t>
            </a:r>
          </a:p>
        </p:txBody>
      </p:sp>
      <p:pic>
        <p:nvPicPr>
          <p:cNvPr id="18" name="Picture 2"/>
          <p:cNvPicPr>
            <a:picLocks noChangeAspect="1" noChangeArrowheads="1"/>
          </p:cNvPicPr>
          <p:nvPr/>
        </p:nvPicPr>
        <p:blipFill>
          <a:blip r:embed="rId3" cstate="print"/>
          <a:srcRect/>
          <a:stretch>
            <a:fillRect/>
          </a:stretch>
        </p:blipFill>
        <p:spPr bwMode="auto">
          <a:xfrm>
            <a:off x="15658" y="2224831"/>
            <a:ext cx="4419600" cy="4413023"/>
          </a:xfrm>
          <a:prstGeom prst="rect">
            <a:avLst/>
          </a:prstGeom>
          <a:noFill/>
          <a:ln w="9525">
            <a:noFill/>
            <a:miter lim="800000"/>
            <a:headEnd/>
            <a:tailEnd/>
          </a:ln>
          <a:effectLst/>
        </p:spPr>
      </p:pic>
      <p:cxnSp>
        <p:nvCxnSpPr>
          <p:cNvPr id="19" name="Straight Connector 18"/>
          <p:cNvCxnSpPr/>
          <p:nvPr/>
        </p:nvCxnSpPr>
        <p:spPr>
          <a:xfrm>
            <a:off x="561584" y="4362916"/>
            <a:ext cx="3577402"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Right Brace 19"/>
          <p:cNvSpPr/>
          <p:nvPr/>
        </p:nvSpPr>
        <p:spPr>
          <a:xfrm>
            <a:off x="3520858" y="3842961"/>
            <a:ext cx="152400" cy="45720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 name="Straight Connector 20"/>
          <p:cNvCxnSpPr/>
          <p:nvPr/>
        </p:nvCxnSpPr>
        <p:spPr>
          <a:xfrm rot="5400000">
            <a:off x="2835058" y="3825031"/>
            <a:ext cx="10668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292258" y="3139231"/>
            <a:ext cx="152400" cy="152400"/>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Brace 22"/>
          <p:cNvSpPr/>
          <p:nvPr/>
        </p:nvSpPr>
        <p:spPr>
          <a:xfrm>
            <a:off x="3520858" y="3291631"/>
            <a:ext cx="152400" cy="45720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p:cNvSpPr txBox="1"/>
              <p:nvPr/>
            </p:nvSpPr>
            <p:spPr>
              <a:xfrm>
                <a:off x="715126" y="4057072"/>
                <a:ext cx="38266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solidFill>
                                <a:schemeClr val="bg1">
                                  <a:lumMod val="50000"/>
                                </a:schemeClr>
                              </a:solidFill>
                              <a:latin typeface="Cambria Math" panose="02040503050406030204" pitchFamily="18" charset="0"/>
                            </a:rPr>
                          </m:ctrlPr>
                        </m:accPr>
                        <m:e>
                          <m:r>
                            <m:rPr>
                              <m:sty m:val="p"/>
                            </m:rPr>
                            <a:rPr lang="en-US" b="0" i="0" smtClean="0">
                              <a:solidFill>
                                <a:schemeClr val="bg1">
                                  <a:lumMod val="50000"/>
                                </a:schemeClr>
                              </a:solidFill>
                              <a:latin typeface="Cambria Math"/>
                            </a:rPr>
                            <m:t>Y</m:t>
                          </m:r>
                        </m:e>
                      </m:acc>
                    </m:oMath>
                  </m:oMathPara>
                </a14:m>
                <a:endParaRPr lang="en-US" dirty="0">
                  <a:solidFill>
                    <a:schemeClr val="bg1">
                      <a:lumMod val="50000"/>
                    </a:schemeClr>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715126" y="4057072"/>
                <a:ext cx="382669" cy="369332"/>
              </a:xfrm>
              <a:prstGeom prst="rect">
                <a:avLst/>
              </a:prstGeom>
              <a:blipFill rotWithShape="1">
                <a:blip r:embed="rId4"/>
                <a:stretch>
                  <a:fillRect/>
                </a:stretch>
              </a:blipFill>
            </p:spPr>
            <p:txBody>
              <a:bodyPr/>
              <a:lstStyle/>
              <a:p>
                <a:r>
                  <a:rPr lang="en-US">
                    <a:noFill/>
                  </a:rPr>
                  <a:t> </a:t>
                </a:r>
              </a:p>
            </p:txBody>
          </p:sp>
        </mc:Fallback>
      </mc:AlternateContent>
      <p:cxnSp>
        <p:nvCxnSpPr>
          <p:cNvPr id="25" name="Straight Connector 24"/>
          <p:cNvCxnSpPr/>
          <p:nvPr/>
        </p:nvCxnSpPr>
        <p:spPr>
          <a:xfrm flipV="1">
            <a:off x="561584" y="3516682"/>
            <a:ext cx="3577402" cy="1711742"/>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845222" y="2923157"/>
            <a:ext cx="514885" cy="246221"/>
          </a:xfrm>
          <a:prstGeom prst="rect">
            <a:avLst/>
          </a:prstGeom>
          <a:noFill/>
        </p:spPr>
        <p:txBody>
          <a:bodyPr wrap="none" rtlCol="0">
            <a:spAutoFit/>
          </a:bodyPr>
          <a:lstStyle/>
          <a:p>
            <a:r>
              <a:rPr lang="en-US" sz="1000" dirty="0">
                <a:solidFill>
                  <a:schemeClr val="bg1">
                    <a:lumMod val="50000"/>
                  </a:schemeClr>
                </a:solidFill>
              </a:rPr>
              <a:t>Point </a:t>
            </a:r>
            <a:r>
              <a:rPr lang="en-US" sz="1000" i="1" dirty="0" err="1">
                <a:solidFill>
                  <a:schemeClr val="bg1">
                    <a:lumMod val="50000"/>
                  </a:schemeClr>
                </a:solidFill>
              </a:rPr>
              <a:t>i</a:t>
            </a:r>
            <a:endParaRPr lang="en-US" sz="1000" i="1" dirty="0">
              <a:solidFill>
                <a:schemeClr val="bg1">
                  <a:lumMod val="50000"/>
                </a:schemeClr>
              </a:solidFill>
            </a:endParaRPr>
          </a:p>
        </p:txBody>
      </p:sp>
      <p:sp>
        <p:nvSpPr>
          <p:cNvPr id="27" name="TextBox 26"/>
          <p:cNvSpPr txBox="1"/>
          <p:nvPr/>
        </p:nvSpPr>
        <p:spPr>
          <a:xfrm>
            <a:off x="5439115" y="3332016"/>
            <a:ext cx="1093313" cy="369332"/>
          </a:xfrm>
          <a:prstGeom prst="rect">
            <a:avLst/>
          </a:prstGeom>
          <a:noFill/>
        </p:spPr>
        <p:txBody>
          <a:bodyPr wrap="none" rtlCol="0">
            <a:spAutoFit/>
          </a:bodyPr>
          <a:lstStyle/>
          <a:p>
            <a:r>
              <a:rPr lang="en-US" dirty="0">
                <a:solidFill>
                  <a:schemeClr val="accent6">
                    <a:lumMod val="75000"/>
                  </a:schemeClr>
                </a:solidFill>
              </a:rPr>
              <a:t>explained</a:t>
            </a:r>
          </a:p>
        </p:txBody>
      </p:sp>
      <p:sp>
        <p:nvSpPr>
          <p:cNvPr id="37" name="TextBox 36"/>
          <p:cNvSpPr txBox="1"/>
          <p:nvPr/>
        </p:nvSpPr>
        <p:spPr>
          <a:xfrm>
            <a:off x="5317286" y="2594163"/>
            <a:ext cx="1336969" cy="369332"/>
          </a:xfrm>
          <a:prstGeom prst="rect">
            <a:avLst/>
          </a:prstGeom>
          <a:noFill/>
        </p:spPr>
        <p:txBody>
          <a:bodyPr wrap="none" rtlCol="0">
            <a:spAutoFit/>
          </a:bodyPr>
          <a:lstStyle/>
          <a:p>
            <a:r>
              <a:rPr lang="en-US" dirty="0">
                <a:solidFill>
                  <a:schemeClr val="accent1"/>
                </a:solidFill>
              </a:rPr>
              <a:t>unexplained</a:t>
            </a:r>
          </a:p>
        </p:txBody>
      </p:sp>
      <p:cxnSp>
        <p:nvCxnSpPr>
          <p:cNvPr id="39" name="Straight Arrow Connector 38"/>
          <p:cNvCxnSpPr>
            <a:endCxn id="27" idx="1"/>
          </p:cNvCxnSpPr>
          <p:nvPr/>
        </p:nvCxnSpPr>
        <p:spPr>
          <a:xfrm flipV="1">
            <a:off x="3733800" y="3516682"/>
            <a:ext cx="1705315" cy="540390"/>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3733800" y="2923157"/>
            <a:ext cx="1583486" cy="5935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p:cNvSpPr txBox="1"/>
              <p:nvPr/>
            </p:nvSpPr>
            <p:spPr>
              <a:xfrm>
                <a:off x="691020" y="7391400"/>
                <a:ext cx="2869311"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0070C0"/>
                              </a:solidFill>
                              <a:latin typeface="Cambria Math" panose="02040503050406030204" pitchFamily="18" charset="0"/>
                            </a:rPr>
                          </m:ctrlPr>
                        </m:sSubPr>
                        <m:e>
                          <m:r>
                            <a:rPr lang="en-US" b="0" i="1" smtClean="0">
                              <a:solidFill>
                                <a:srgbClr val="0070C0"/>
                              </a:solidFill>
                              <a:latin typeface="Cambria Math"/>
                            </a:rPr>
                            <m:t>𝑈𝑛𝑒𝑥𝑝𝑙𝑎𝑖𝑛𝑒𝑑</m:t>
                          </m:r>
                          <m:r>
                            <a:rPr lang="en-US" b="0" i="1" smtClean="0">
                              <a:solidFill>
                                <a:srgbClr val="0070C0"/>
                              </a:solidFill>
                              <a:latin typeface="Cambria Math"/>
                            </a:rPr>
                            <m:t>:  </m:t>
                          </m:r>
                          <m:r>
                            <a:rPr lang="en-US" b="0" i="1" smtClean="0">
                              <a:solidFill>
                                <a:srgbClr val="0070C0"/>
                              </a:solidFill>
                              <a:latin typeface="Cambria Math"/>
                            </a:rPr>
                            <m:t>𝑌</m:t>
                          </m:r>
                        </m:e>
                        <m:sub>
                          <m:r>
                            <a:rPr lang="en-US" b="0" i="1" smtClean="0">
                              <a:solidFill>
                                <a:srgbClr val="0070C0"/>
                              </a:solidFill>
                              <a:latin typeface="Cambria Math"/>
                            </a:rPr>
                            <m:t>𝑖</m:t>
                          </m:r>
                        </m:sub>
                      </m:sSub>
                      <m:r>
                        <a:rPr lang="en-US" b="0" i="1" smtClean="0">
                          <a:solidFill>
                            <a:srgbClr val="0070C0"/>
                          </a:solidFill>
                          <a:latin typeface="Cambria Math"/>
                        </a:rPr>
                        <m:t>−</m:t>
                      </m:r>
                      <m:sSub>
                        <m:sSubPr>
                          <m:ctrlPr>
                            <a:rPr lang="en-US" b="0" i="1" smtClean="0">
                              <a:solidFill>
                                <a:srgbClr val="0070C0"/>
                              </a:solidFill>
                              <a:latin typeface="Cambria Math" panose="02040503050406030204" pitchFamily="18" charset="0"/>
                            </a:rPr>
                          </m:ctrlPr>
                        </m:sSubPr>
                        <m:e>
                          <m:acc>
                            <m:accPr>
                              <m:chr m:val="̂"/>
                              <m:ctrlPr>
                                <a:rPr lang="en-US" b="0" i="1" smtClean="0">
                                  <a:solidFill>
                                    <a:srgbClr val="0070C0"/>
                                  </a:solidFill>
                                  <a:latin typeface="Cambria Math" panose="02040503050406030204" pitchFamily="18" charset="0"/>
                                </a:rPr>
                              </m:ctrlPr>
                            </m:accPr>
                            <m:e>
                              <m:r>
                                <a:rPr lang="en-US" b="0" i="1" smtClean="0">
                                  <a:solidFill>
                                    <a:srgbClr val="0070C0"/>
                                  </a:solidFill>
                                  <a:latin typeface="Cambria Math"/>
                                </a:rPr>
                                <m:t>𝑌</m:t>
                              </m:r>
                            </m:e>
                          </m:acc>
                        </m:e>
                        <m:sub>
                          <m:r>
                            <a:rPr lang="en-US" b="0" i="1" smtClean="0">
                              <a:solidFill>
                                <a:srgbClr val="0070C0"/>
                              </a:solidFill>
                              <a:latin typeface="Cambria Math"/>
                            </a:rPr>
                            <m:t>𝑖</m:t>
                          </m:r>
                        </m:sub>
                      </m:sSub>
                      <m:r>
                        <a:rPr lang="en-US" i="1" smtClean="0">
                          <a:solidFill>
                            <a:srgbClr val="0070C0"/>
                          </a:solidFill>
                          <a:latin typeface="Cambria Math"/>
                        </a:rPr>
                        <m:t>=</m:t>
                      </m:r>
                      <m:sSub>
                        <m:sSubPr>
                          <m:ctrlPr>
                            <a:rPr lang="en-US" b="0" i="1" smtClean="0">
                              <a:solidFill>
                                <a:srgbClr val="0070C0"/>
                              </a:solidFill>
                              <a:latin typeface="Cambria Math" panose="02040503050406030204" pitchFamily="18" charset="0"/>
                            </a:rPr>
                          </m:ctrlPr>
                        </m:sSubPr>
                        <m:e>
                          <m:r>
                            <a:rPr lang="en-US" b="0" i="1" smtClean="0">
                              <a:solidFill>
                                <a:srgbClr val="0070C0"/>
                              </a:solidFill>
                              <a:latin typeface="Cambria Math"/>
                            </a:rPr>
                            <m:t>𝑒</m:t>
                          </m:r>
                        </m:e>
                        <m:sub>
                          <m:r>
                            <a:rPr lang="en-US" b="0" i="1" smtClean="0">
                              <a:solidFill>
                                <a:srgbClr val="0070C0"/>
                              </a:solidFill>
                              <a:latin typeface="Cambria Math"/>
                            </a:rPr>
                            <m:t>𝑖</m:t>
                          </m:r>
                        </m:sub>
                      </m:sSub>
                    </m:oMath>
                  </m:oMathPara>
                </a14:m>
                <a:endParaRPr lang="en-US" dirty="0">
                  <a:solidFill>
                    <a:srgbClr val="0070C0"/>
                  </a:solidFill>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691020" y="7391400"/>
                <a:ext cx="2869311" cy="376770"/>
              </a:xfrm>
              <a:prstGeom prst="rect">
                <a:avLst/>
              </a:prstGeom>
              <a:blipFill rotWithShape="1">
                <a:blip r:embed="rId5"/>
                <a:stretch>
                  <a:fillRect t="-1639"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715126" y="7910094"/>
                <a:ext cx="2247731"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6">
                              <a:lumMod val="75000"/>
                            </a:schemeClr>
                          </a:solidFill>
                          <a:latin typeface="Cambria Math"/>
                        </a:rPr>
                        <m:t>𝐸𝑥𝑝𝑙𝑎𝑖𝑛𝑒𝑑</m:t>
                      </m:r>
                      <m:r>
                        <a:rPr lang="en-US" b="0" i="1" smtClean="0">
                          <a:solidFill>
                            <a:schemeClr val="accent6">
                              <a:lumMod val="75000"/>
                            </a:schemeClr>
                          </a:solidFill>
                          <a:latin typeface="Cambria Math"/>
                        </a:rPr>
                        <m:t>:     </m:t>
                      </m:r>
                      <m:sSub>
                        <m:sSubPr>
                          <m:ctrlPr>
                            <a:rPr lang="en-US" b="0" i="1" smtClean="0">
                              <a:solidFill>
                                <a:schemeClr val="accent6">
                                  <a:lumMod val="75000"/>
                                </a:schemeClr>
                              </a:solidFill>
                              <a:latin typeface="Cambria Math" panose="02040503050406030204" pitchFamily="18" charset="0"/>
                            </a:rPr>
                          </m:ctrlPr>
                        </m:sSubPr>
                        <m:e>
                          <m:r>
                            <a:rPr lang="en-US" b="0" i="1" smtClean="0">
                              <a:solidFill>
                                <a:schemeClr val="accent6">
                                  <a:lumMod val="75000"/>
                                </a:schemeClr>
                              </a:solidFill>
                              <a:latin typeface="Cambria Math"/>
                            </a:rPr>
                            <m:t>  </m:t>
                          </m:r>
                          <m:acc>
                            <m:accPr>
                              <m:chr m:val="̂"/>
                              <m:ctrlPr>
                                <a:rPr lang="en-US" b="0" i="1" smtClean="0">
                                  <a:solidFill>
                                    <a:schemeClr val="accent6">
                                      <a:lumMod val="75000"/>
                                    </a:schemeClr>
                                  </a:solidFill>
                                  <a:latin typeface="Cambria Math" panose="02040503050406030204" pitchFamily="18" charset="0"/>
                                </a:rPr>
                              </m:ctrlPr>
                            </m:accPr>
                            <m:e>
                              <m:r>
                                <a:rPr lang="en-US" b="0" i="1" smtClean="0">
                                  <a:solidFill>
                                    <a:schemeClr val="accent6">
                                      <a:lumMod val="75000"/>
                                    </a:schemeClr>
                                  </a:solidFill>
                                  <a:latin typeface="Cambria Math"/>
                                </a:rPr>
                                <m:t>𝑌</m:t>
                              </m:r>
                            </m:e>
                          </m:acc>
                        </m:e>
                        <m:sub>
                          <m:r>
                            <a:rPr lang="en-US" b="0" i="1" smtClean="0">
                              <a:solidFill>
                                <a:schemeClr val="accent6">
                                  <a:lumMod val="75000"/>
                                </a:schemeClr>
                              </a:solidFill>
                              <a:latin typeface="Cambria Math"/>
                            </a:rPr>
                            <m:t>𝑖</m:t>
                          </m:r>
                        </m:sub>
                      </m:sSub>
                      <m:r>
                        <a:rPr lang="en-US" b="0" i="1" smtClean="0">
                          <a:solidFill>
                            <a:schemeClr val="accent6">
                              <a:lumMod val="75000"/>
                            </a:schemeClr>
                          </a:solidFill>
                          <a:latin typeface="Cambria Math"/>
                        </a:rPr>
                        <m:t>−</m:t>
                      </m:r>
                      <m:acc>
                        <m:accPr>
                          <m:chr m:val="̅"/>
                          <m:ctrlPr>
                            <a:rPr lang="en-US" b="0" i="1" smtClean="0">
                              <a:solidFill>
                                <a:schemeClr val="accent6">
                                  <a:lumMod val="75000"/>
                                </a:schemeClr>
                              </a:solidFill>
                              <a:latin typeface="Cambria Math" panose="02040503050406030204" pitchFamily="18" charset="0"/>
                            </a:rPr>
                          </m:ctrlPr>
                        </m:accPr>
                        <m:e>
                          <m:r>
                            <a:rPr lang="en-US" b="0" i="1" smtClean="0">
                              <a:solidFill>
                                <a:schemeClr val="accent6">
                                  <a:lumMod val="75000"/>
                                </a:schemeClr>
                              </a:solidFill>
                              <a:latin typeface="Cambria Math"/>
                            </a:rPr>
                            <m:t>𝑌</m:t>
                          </m:r>
                        </m:e>
                      </m:acc>
                    </m:oMath>
                  </m:oMathPara>
                </a14:m>
                <a:endParaRPr lang="en-US" dirty="0">
                  <a:solidFill>
                    <a:schemeClr val="accent6">
                      <a:lumMod val="75000"/>
                    </a:schemeClr>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715126" y="7910094"/>
                <a:ext cx="2247731" cy="376770"/>
              </a:xfrm>
              <a:prstGeom prst="rect">
                <a:avLst/>
              </a:prstGeom>
              <a:blipFill>
                <a:blip r:embed="rId6"/>
                <a:stretch>
                  <a:fillRect t="-1639" r="-8943" b="-14754"/>
                </a:stretch>
              </a:blipFill>
            </p:spPr>
            <p:txBody>
              <a:bodyPr/>
              <a:lstStyle/>
              <a:p>
                <a:r>
                  <a:rPr lang="en-US">
                    <a:noFill/>
                  </a:rPr>
                  <a:t> </a:t>
                </a:r>
              </a:p>
            </p:txBody>
          </p:sp>
        </mc:Fallback>
      </mc:AlternateContent>
      <p:sp>
        <p:nvSpPr>
          <p:cNvPr id="46" name="TextBox 45"/>
          <p:cNvSpPr txBox="1"/>
          <p:nvPr/>
        </p:nvSpPr>
        <p:spPr>
          <a:xfrm>
            <a:off x="4138986" y="7235281"/>
            <a:ext cx="3228739" cy="1754326"/>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The Venn diagram is a simplified representation of the regression model. In our regression, the explained portion of the variance of outcome will always be the distance from the mean to the predicted value of Y (which always falls on the regression line), and the unexplained portion is the distance between the regression line and the actual data point, also called the residual or the error </a:t>
            </a:r>
            <a:r>
              <a:rPr lang="en-US" sz="1200" i="1" dirty="0">
                <a:solidFill>
                  <a:schemeClr val="bg1">
                    <a:lumMod val="50000"/>
                  </a:schemeClr>
                </a:solidFill>
                <a:latin typeface="Times New Roman" panose="02020603050405020304" pitchFamily="18" charset="0"/>
                <a:cs typeface="Times New Roman" panose="02020603050405020304" pitchFamily="18" charset="0"/>
              </a:rPr>
              <a:t>e</a:t>
            </a:r>
            <a:r>
              <a:rPr lang="en-US" sz="1200" dirty="0">
                <a:solidFill>
                  <a:schemeClr val="bg1">
                    <a:lumMod val="50000"/>
                  </a:schemeClr>
                </a:solidFill>
                <a:latin typeface="Times New Roman" panose="02020603050405020304" pitchFamily="18" charset="0"/>
                <a:cs typeface="Times New Roman" panose="02020603050405020304" pitchFamily="18" charset="0"/>
              </a:rPr>
              <a:t>. </a:t>
            </a:r>
          </a:p>
        </p:txBody>
      </p:sp>
      <p:sp>
        <p:nvSpPr>
          <p:cNvPr id="28" name="TextBox 27"/>
          <p:cNvSpPr txBox="1"/>
          <p:nvPr/>
        </p:nvSpPr>
        <p:spPr>
          <a:xfrm>
            <a:off x="4130458" y="6869702"/>
            <a:ext cx="4251542" cy="369332"/>
          </a:xfrm>
          <a:prstGeom prst="rect">
            <a:avLst/>
          </a:prstGeom>
          <a:noFill/>
        </p:spPr>
        <p:txBody>
          <a:bodyPr wrap="square" rtlCol="0">
            <a:spAutoFit/>
          </a:bodyPr>
          <a:lstStyle/>
          <a:p>
            <a:r>
              <a:rPr lang="en-US" b="1" dirty="0">
                <a:solidFill>
                  <a:schemeClr val="accent6">
                    <a:lumMod val="75000"/>
                  </a:schemeClr>
                </a:solidFill>
              </a:rPr>
              <a:t>Two parts of the variance of Y</a:t>
            </a:r>
          </a:p>
        </p:txBody>
      </p:sp>
      <p:sp>
        <p:nvSpPr>
          <p:cNvPr id="8" name="Slide Number Placeholder 7"/>
          <p:cNvSpPr>
            <a:spLocks noGrp="1"/>
          </p:cNvSpPr>
          <p:nvPr>
            <p:ph type="sldNum" sz="quarter" idx="12"/>
          </p:nvPr>
        </p:nvSpPr>
        <p:spPr/>
        <p:txBody>
          <a:bodyPr/>
          <a:lstStyle/>
          <a:p>
            <a:fld id="{8A2A4A19-B384-42F8-8C0D-94C30AAB39F2}" type="slidenum">
              <a:rPr lang="en-US" smtClean="0"/>
              <a:pPr/>
              <a:t>5</a:t>
            </a:fld>
            <a:endParaRPr lang="en-US"/>
          </a:p>
        </p:txBody>
      </p:sp>
    </p:spTree>
    <p:extLst>
      <p:ext uri="{BB962C8B-B14F-4D97-AF65-F5344CB8AC3E}">
        <p14:creationId xmlns:p14="http://schemas.microsoft.com/office/powerpoint/2010/main" val="2704217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error </a:t>
            </a:r>
            <a:br>
              <a:rPr lang="en-US" dirty="0"/>
            </a:br>
            <a:r>
              <a:rPr lang="en-US" dirty="0">
                <a:solidFill>
                  <a:schemeClr val="tx1">
                    <a:lumMod val="50000"/>
                    <a:lumOff val="50000"/>
                  </a:schemeClr>
                </a:solidFill>
              </a:rPr>
              <a:t>of the slope</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8A2A4A19-B384-42F8-8C0D-94C30AAB39F2}" type="slidenum">
              <a:rPr lang="en-US" smtClean="0"/>
              <a:t>6</a:t>
            </a:fld>
            <a:endParaRPr lang="en-US"/>
          </a:p>
        </p:txBody>
      </p:sp>
    </p:spTree>
    <p:extLst>
      <p:ext uri="{BB962C8B-B14F-4D97-AF65-F5344CB8AC3E}">
        <p14:creationId xmlns:p14="http://schemas.microsoft.com/office/powerpoint/2010/main" val="2454908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43113" y="154157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mn-lt"/>
              </a:rPr>
              <a:t>Standard Error in Regression</a:t>
            </a:r>
          </a:p>
        </p:txBody>
      </p:sp>
      <p:pic>
        <p:nvPicPr>
          <p:cNvPr id="4" name="Picture 2"/>
          <p:cNvPicPr>
            <a:picLocks noChangeAspect="1" noChangeArrowheads="1"/>
          </p:cNvPicPr>
          <p:nvPr/>
        </p:nvPicPr>
        <p:blipFill>
          <a:blip r:embed="rId3" cstate="print"/>
          <a:srcRect/>
          <a:stretch>
            <a:fillRect/>
          </a:stretch>
        </p:blipFill>
        <p:spPr bwMode="auto">
          <a:xfrm>
            <a:off x="15658" y="2224831"/>
            <a:ext cx="4419600" cy="4413023"/>
          </a:xfrm>
          <a:prstGeom prst="rect">
            <a:avLst/>
          </a:prstGeom>
          <a:noFill/>
          <a:ln w="9525">
            <a:noFill/>
            <a:miter lim="800000"/>
            <a:headEnd/>
            <a:tailEnd/>
          </a:ln>
          <a:effectLst/>
        </p:spPr>
      </p:pic>
      <p:cxnSp>
        <p:nvCxnSpPr>
          <p:cNvPr id="5" name="Straight Connector 4"/>
          <p:cNvCxnSpPr/>
          <p:nvPr/>
        </p:nvCxnSpPr>
        <p:spPr>
          <a:xfrm>
            <a:off x="561584" y="4362916"/>
            <a:ext cx="3577402"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Right Brace 5"/>
          <p:cNvSpPr/>
          <p:nvPr/>
        </p:nvSpPr>
        <p:spPr>
          <a:xfrm>
            <a:off x="3520858" y="3842961"/>
            <a:ext cx="152400" cy="457200"/>
          </a:xfrm>
          <a:prstGeom prst="rightBrac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p:cNvCxnSpPr/>
          <p:nvPr/>
        </p:nvCxnSpPr>
        <p:spPr>
          <a:xfrm rot="5400000">
            <a:off x="2835058" y="3825031"/>
            <a:ext cx="10668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292258" y="3139231"/>
            <a:ext cx="152400" cy="152400"/>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Brace 8"/>
          <p:cNvSpPr/>
          <p:nvPr/>
        </p:nvSpPr>
        <p:spPr>
          <a:xfrm>
            <a:off x="3520858" y="3291631"/>
            <a:ext cx="152400" cy="457200"/>
          </a:xfrm>
          <a:prstGeom prst="rightBrac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5134500" y="6483965"/>
            <a:ext cx="1942519" cy="307777"/>
          </a:xfrm>
          <a:prstGeom prst="rect">
            <a:avLst/>
          </a:prstGeom>
          <a:noFill/>
        </p:spPr>
        <p:txBody>
          <a:bodyPr wrap="none" rtlCol="0">
            <a:spAutoFit/>
          </a:bodyPr>
          <a:lstStyle/>
          <a:p>
            <a:r>
              <a:rPr lang="en-US" sz="1400" b="1" dirty="0">
                <a:solidFill>
                  <a:schemeClr val="accent6">
                    <a:lumMod val="75000"/>
                  </a:schemeClr>
                </a:solidFill>
              </a:rPr>
              <a:t>Variance of the residual</a:t>
            </a:r>
          </a:p>
        </p:txBody>
      </p:sp>
      <p:sp>
        <p:nvSpPr>
          <p:cNvPr id="11" name="TextBox 10"/>
          <p:cNvSpPr txBox="1"/>
          <p:nvPr/>
        </p:nvSpPr>
        <p:spPr>
          <a:xfrm>
            <a:off x="5134500" y="8033365"/>
            <a:ext cx="2193549" cy="307777"/>
          </a:xfrm>
          <a:prstGeom prst="rect">
            <a:avLst/>
          </a:prstGeom>
          <a:noFill/>
        </p:spPr>
        <p:txBody>
          <a:bodyPr wrap="none" rtlCol="0">
            <a:spAutoFit/>
          </a:bodyPr>
          <a:lstStyle/>
          <a:p>
            <a:r>
              <a:rPr lang="en-US" sz="1400" b="1" dirty="0">
                <a:solidFill>
                  <a:schemeClr val="accent6">
                    <a:lumMod val="75000"/>
                  </a:schemeClr>
                </a:solidFill>
              </a:rPr>
              <a:t>Standard error of the slope</a:t>
            </a:r>
          </a:p>
        </p:txBody>
      </p:sp>
      <p:cxnSp>
        <p:nvCxnSpPr>
          <p:cNvPr id="12" name="Straight Arrow Connector 11"/>
          <p:cNvCxnSpPr/>
          <p:nvPr/>
        </p:nvCxnSpPr>
        <p:spPr>
          <a:xfrm>
            <a:off x="5575434" y="3712535"/>
            <a:ext cx="609600" cy="645896"/>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134500" y="5140742"/>
            <a:ext cx="2256900" cy="307777"/>
          </a:xfrm>
          <a:prstGeom prst="rect">
            <a:avLst/>
          </a:prstGeom>
          <a:noFill/>
        </p:spPr>
        <p:txBody>
          <a:bodyPr wrap="none" rtlCol="0">
            <a:spAutoFit/>
          </a:bodyPr>
          <a:lstStyle/>
          <a:p>
            <a:r>
              <a:rPr lang="en-US" sz="1400" b="1" dirty="0">
                <a:solidFill>
                  <a:schemeClr val="accent6">
                    <a:lumMod val="75000"/>
                  </a:schemeClr>
                </a:solidFill>
              </a:rPr>
              <a:t>Sum of Squared Error Terms</a:t>
            </a:r>
          </a:p>
        </p:txBody>
      </p:sp>
      <p:graphicFrame>
        <p:nvGraphicFramePr>
          <p:cNvPr id="14" name="Object 11"/>
          <p:cNvGraphicFramePr>
            <a:graphicFrameLocks noChangeAspect="1"/>
          </p:cNvGraphicFramePr>
          <p:nvPr/>
        </p:nvGraphicFramePr>
        <p:xfrm>
          <a:off x="5290413" y="7342605"/>
          <a:ext cx="1770062" cy="720725"/>
        </p:xfrm>
        <a:graphic>
          <a:graphicData uri="http://schemas.openxmlformats.org/presentationml/2006/ole">
            <mc:AlternateContent xmlns:mc="http://schemas.openxmlformats.org/markup-compatibility/2006">
              <mc:Choice xmlns:v="urn:schemas-microsoft-com:vml" Requires="v">
                <p:oleObj spid="_x0000_s77868" name="Equation" r:id="rId4" imgW="1282700" imgH="520700" progId="Equation.3">
                  <p:embed/>
                </p:oleObj>
              </mc:Choice>
              <mc:Fallback>
                <p:oleObj name="Equation" r:id="rId4" imgW="1282700" imgH="5207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0413" y="7342605"/>
                        <a:ext cx="1770062"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12"/>
          <p:cNvGraphicFramePr>
            <a:graphicFrameLocks noChangeAspect="1"/>
          </p:cNvGraphicFramePr>
          <p:nvPr/>
        </p:nvGraphicFramePr>
        <p:xfrm>
          <a:off x="5647600" y="5978942"/>
          <a:ext cx="946150" cy="544512"/>
        </p:xfrm>
        <a:graphic>
          <a:graphicData uri="http://schemas.openxmlformats.org/presentationml/2006/ole">
            <mc:AlternateContent xmlns:mc="http://schemas.openxmlformats.org/markup-compatibility/2006">
              <mc:Choice xmlns:v="urn:schemas-microsoft-com:vml" Requires="v">
                <p:oleObj spid="_x0000_s77869" name="Equation" r:id="rId6" imgW="685800" imgH="393700" progId="Equation.3">
                  <p:embed/>
                </p:oleObj>
              </mc:Choice>
              <mc:Fallback>
                <p:oleObj name="Equation" r:id="rId6" imgW="685800" imgH="3937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7600" y="5978942"/>
                        <a:ext cx="946150" cy="544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3"/>
          <p:cNvGraphicFramePr>
            <a:graphicFrameLocks noChangeAspect="1"/>
          </p:cNvGraphicFramePr>
          <p:nvPr/>
        </p:nvGraphicFramePr>
        <p:xfrm>
          <a:off x="5723800" y="4683542"/>
          <a:ext cx="1068388" cy="350837"/>
        </p:xfrm>
        <a:graphic>
          <a:graphicData uri="http://schemas.openxmlformats.org/presentationml/2006/ole">
            <mc:AlternateContent xmlns:mc="http://schemas.openxmlformats.org/markup-compatibility/2006">
              <mc:Choice xmlns:v="urn:schemas-microsoft-com:vml" Requires="v">
                <p:oleObj spid="_x0000_s77870" name="Equation" r:id="rId8" imgW="774364" imgH="253890" progId="Equation.3">
                  <p:embed/>
                </p:oleObj>
              </mc:Choice>
              <mc:Fallback>
                <p:oleObj name="Equation" r:id="rId8" imgW="774364" imgH="25389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23800" y="4683542"/>
                        <a:ext cx="1068388" cy="350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17" name="TextBox 16"/>
              <p:cNvSpPr txBox="1"/>
              <p:nvPr/>
            </p:nvSpPr>
            <p:spPr>
              <a:xfrm>
                <a:off x="4226668" y="3331846"/>
                <a:ext cx="1365758" cy="376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a:rPr>
                            <m:t>𝑌</m:t>
                          </m:r>
                        </m:e>
                        <m:sub>
                          <m:r>
                            <a:rPr lang="en-US" b="0" i="1" smtClean="0">
                              <a:solidFill>
                                <a:schemeClr val="tx1">
                                  <a:lumMod val="50000"/>
                                  <a:lumOff val="50000"/>
                                </a:schemeClr>
                              </a:solidFill>
                              <a:latin typeface="Cambria Math"/>
                            </a:rPr>
                            <m:t>𝑖</m:t>
                          </m:r>
                        </m:sub>
                      </m:sSub>
                      <m:r>
                        <a:rPr lang="en-US" b="0" i="1" smtClean="0">
                          <a:solidFill>
                            <a:schemeClr val="tx1">
                              <a:lumMod val="50000"/>
                              <a:lumOff val="50000"/>
                            </a:schemeClr>
                          </a:solidFill>
                          <a:latin typeface="Cambria Math"/>
                        </a:rPr>
                        <m:t>−</m:t>
                      </m:r>
                      <m:sSub>
                        <m:sSubPr>
                          <m:ctrlPr>
                            <a:rPr lang="en-US" b="0" i="1" smtClean="0">
                              <a:solidFill>
                                <a:schemeClr val="tx1">
                                  <a:lumMod val="50000"/>
                                  <a:lumOff val="50000"/>
                                </a:schemeClr>
                              </a:solidFill>
                              <a:latin typeface="Cambria Math" panose="02040503050406030204" pitchFamily="18" charset="0"/>
                            </a:rPr>
                          </m:ctrlPr>
                        </m:sSubPr>
                        <m:e>
                          <m:acc>
                            <m:accPr>
                              <m:chr m:val="̂"/>
                              <m:ctrlPr>
                                <a:rPr lang="en-US" b="0" i="1" smtClean="0">
                                  <a:solidFill>
                                    <a:schemeClr val="tx1">
                                      <a:lumMod val="50000"/>
                                      <a:lumOff val="50000"/>
                                    </a:schemeClr>
                                  </a:solidFill>
                                  <a:latin typeface="Cambria Math" panose="02040503050406030204" pitchFamily="18" charset="0"/>
                                </a:rPr>
                              </m:ctrlPr>
                            </m:accPr>
                            <m:e>
                              <m:r>
                                <a:rPr lang="en-US" b="0" i="1" smtClean="0">
                                  <a:solidFill>
                                    <a:schemeClr val="tx1">
                                      <a:lumMod val="50000"/>
                                      <a:lumOff val="50000"/>
                                    </a:schemeClr>
                                  </a:solidFill>
                                  <a:latin typeface="Cambria Math"/>
                                </a:rPr>
                                <m:t>𝑌</m:t>
                              </m:r>
                            </m:e>
                          </m:acc>
                        </m:e>
                        <m:sub>
                          <m:r>
                            <a:rPr lang="en-US" b="0" i="1" smtClean="0">
                              <a:solidFill>
                                <a:schemeClr val="tx1">
                                  <a:lumMod val="50000"/>
                                  <a:lumOff val="50000"/>
                                </a:schemeClr>
                              </a:solidFill>
                              <a:latin typeface="Cambria Math"/>
                            </a:rPr>
                            <m:t>𝑖</m:t>
                          </m:r>
                        </m:sub>
                      </m:sSub>
                      <m:r>
                        <a:rPr lang="en-US" i="1" smtClean="0">
                          <a:solidFill>
                            <a:schemeClr val="tx1">
                              <a:lumMod val="50000"/>
                              <a:lumOff val="50000"/>
                            </a:schemeClr>
                          </a:solidFill>
                          <a:latin typeface="Cambria Math"/>
                        </a:rPr>
                        <m:t>=</m:t>
                      </m:r>
                      <m:sSub>
                        <m:sSubPr>
                          <m:ctrlPr>
                            <a:rPr lang="en-US" b="1" i="1" smtClean="0">
                              <a:solidFill>
                                <a:schemeClr val="accent6">
                                  <a:lumMod val="75000"/>
                                </a:schemeClr>
                              </a:solidFill>
                              <a:latin typeface="Cambria Math" panose="02040503050406030204" pitchFamily="18" charset="0"/>
                            </a:rPr>
                          </m:ctrlPr>
                        </m:sSubPr>
                        <m:e>
                          <m:r>
                            <a:rPr lang="en-US" b="1" i="1" smtClean="0">
                              <a:solidFill>
                                <a:schemeClr val="accent6">
                                  <a:lumMod val="75000"/>
                                </a:schemeClr>
                              </a:solidFill>
                              <a:latin typeface="Cambria Math"/>
                            </a:rPr>
                            <m:t>𝒆</m:t>
                          </m:r>
                        </m:e>
                        <m:sub>
                          <m:r>
                            <a:rPr lang="en-US" b="1" i="1" smtClean="0">
                              <a:solidFill>
                                <a:schemeClr val="accent6">
                                  <a:lumMod val="75000"/>
                                </a:schemeClr>
                              </a:solidFill>
                              <a:latin typeface="Cambria Math"/>
                            </a:rPr>
                            <m:t>𝒊</m:t>
                          </m:r>
                        </m:sub>
                      </m:sSub>
                    </m:oMath>
                  </m:oMathPara>
                </a14:m>
                <a:endParaRPr lang="en-US" b="1" dirty="0">
                  <a:solidFill>
                    <a:schemeClr val="tx1">
                      <a:lumMod val="50000"/>
                      <a:lumOff val="50000"/>
                    </a:schemeClr>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4226668" y="3331846"/>
                <a:ext cx="1365758" cy="376770"/>
              </a:xfrm>
              <a:prstGeom prst="rect">
                <a:avLst/>
              </a:prstGeom>
              <a:blipFill rotWithShape="1">
                <a:blip r:embed="rId10"/>
                <a:stretch>
                  <a:fillRect t="-1639"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4254852" y="3920426"/>
                <a:ext cx="83458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a:rPr>
                            <m:t>𝑌</m:t>
                          </m:r>
                        </m:e>
                        <m:sub>
                          <m:r>
                            <a:rPr lang="en-US" b="0" i="1" smtClean="0">
                              <a:solidFill>
                                <a:schemeClr val="tx1">
                                  <a:lumMod val="50000"/>
                                  <a:lumOff val="50000"/>
                                </a:schemeClr>
                              </a:solidFill>
                              <a:latin typeface="Cambria Math"/>
                            </a:rPr>
                            <m:t>𝑖</m:t>
                          </m:r>
                        </m:sub>
                      </m:sSub>
                      <m:r>
                        <a:rPr lang="en-US" b="0" i="1" smtClean="0">
                          <a:solidFill>
                            <a:schemeClr val="tx1">
                              <a:lumMod val="50000"/>
                              <a:lumOff val="50000"/>
                            </a:schemeClr>
                          </a:solidFill>
                          <a:latin typeface="Cambria Math"/>
                        </a:rPr>
                        <m:t>−</m:t>
                      </m:r>
                      <m:acc>
                        <m:accPr>
                          <m:chr m:val="̅"/>
                          <m:ctrlPr>
                            <a:rPr lang="en-US" b="0" i="1" smtClean="0">
                              <a:solidFill>
                                <a:schemeClr val="tx1">
                                  <a:lumMod val="50000"/>
                                  <a:lumOff val="50000"/>
                                </a:schemeClr>
                              </a:solidFill>
                              <a:latin typeface="Cambria Math" panose="02040503050406030204" pitchFamily="18" charset="0"/>
                            </a:rPr>
                          </m:ctrlPr>
                        </m:accPr>
                        <m:e>
                          <m:r>
                            <a:rPr lang="en-US" b="0" i="1" smtClean="0">
                              <a:solidFill>
                                <a:schemeClr val="tx1">
                                  <a:lumMod val="50000"/>
                                  <a:lumOff val="50000"/>
                                </a:schemeClr>
                              </a:solidFill>
                              <a:latin typeface="Cambria Math"/>
                            </a:rPr>
                            <m:t>𝑌</m:t>
                          </m:r>
                        </m:e>
                      </m:acc>
                    </m:oMath>
                  </m:oMathPara>
                </a14:m>
                <a:endParaRPr lang="en-US" dirty="0">
                  <a:solidFill>
                    <a:schemeClr val="tx1">
                      <a:lumMod val="50000"/>
                      <a:lumOff val="50000"/>
                    </a:schemeClr>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4254852" y="3920426"/>
                <a:ext cx="834587" cy="369332"/>
              </a:xfrm>
              <a:prstGeom prst="rect">
                <a:avLst/>
              </a:prstGeom>
              <a:blipFill rotWithShape="1">
                <a:blip r:embed="rId11"/>
                <a:stretch>
                  <a:fillRect r="-240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715126" y="4057072"/>
                <a:ext cx="38266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solidFill>
                                <a:schemeClr val="bg1">
                                  <a:lumMod val="50000"/>
                                </a:schemeClr>
                              </a:solidFill>
                              <a:latin typeface="Cambria Math" panose="02040503050406030204" pitchFamily="18" charset="0"/>
                            </a:rPr>
                          </m:ctrlPr>
                        </m:accPr>
                        <m:e>
                          <m:r>
                            <m:rPr>
                              <m:sty m:val="p"/>
                            </m:rPr>
                            <a:rPr lang="en-US" b="0" i="0" smtClean="0">
                              <a:solidFill>
                                <a:schemeClr val="bg1">
                                  <a:lumMod val="50000"/>
                                </a:schemeClr>
                              </a:solidFill>
                              <a:latin typeface="Cambria Math"/>
                            </a:rPr>
                            <m:t>Y</m:t>
                          </m:r>
                        </m:e>
                      </m:acc>
                    </m:oMath>
                  </m:oMathPara>
                </a14:m>
                <a:endParaRPr lang="en-US" dirty="0">
                  <a:solidFill>
                    <a:schemeClr val="bg1">
                      <a:lumMod val="50000"/>
                    </a:schemeClr>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715126" y="4057072"/>
                <a:ext cx="382669" cy="369332"/>
              </a:xfrm>
              <a:prstGeom prst="rect">
                <a:avLst/>
              </a:prstGeom>
              <a:blipFill rotWithShape="1">
                <a:blip r:embed="rId12"/>
                <a:stretch>
                  <a:fillRect/>
                </a:stretch>
              </a:blipFill>
            </p:spPr>
            <p:txBody>
              <a:bodyPr/>
              <a:lstStyle/>
              <a:p>
                <a:r>
                  <a:rPr lang="en-US">
                    <a:noFill/>
                  </a:rPr>
                  <a:t> </a:t>
                </a:r>
              </a:p>
            </p:txBody>
          </p:sp>
        </mc:Fallback>
      </mc:AlternateContent>
      <p:sp>
        <p:nvSpPr>
          <p:cNvPr id="21" name="TextBox 20"/>
          <p:cNvSpPr txBox="1"/>
          <p:nvPr/>
        </p:nvSpPr>
        <p:spPr>
          <a:xfrm>
            <a:off x="561584" y="6944142"/>
            <a:ext cx="4111603" cy="2123658"/>
          </a:xfrm>
          <a:prstGeom prst="rect">
            <a:avLst/>
          </a:prstGeom>
          <a:noFill/>
        </p:spPr>
        <p:txBody>
          <a:bodyPr wrap="square" rtlCol="0">
            <a:spAutoFit/>
          </a:bodyPr>
          <a:lstStyle/>
          <a:p>
            <a:pPr algn="just"/>
            <a:r>
              <a:rPr lang="en-US" sz="1200" dirty="0">
                <a:solidFill>
                  <a:schemeClr val="bg1">
                    <a:lumMod val="50000"/>
                  </a:schemeClr>
                </a:solidFill>
                <a:cs typeface="Times New Roman" panose="02020603050405020304" pitchFamily="18" charset="0"/>
              </a:rPr>
              <a:t>The standard error of the slope is one of the most important concepts in regression because it determines the size of the confidence interval and thus the statistical significance of our study. We want standard errors to be as small as possible. We see here that the size of the standard error will be directly related to the amount of unexplained variance we have in our model, the residual </a:t>
            </a:r>
            <a:r>
              <a:rPr lang="en-US" sz="1200" i="1" dirty="0">
                <a:solidFill>
                  <a:schemeClr val="bg1">
                    <a:lumMod val="50000"/>
                  </a:schemeClr>
                </a:solidFill>
                <a:cs typeface="Times New Roman" panose="02020603050405020304" pitchFamily="18" charset="0"/>
              </a:rPr>
              <a:t>e</a:t>
            </a:r>
            <a:r>
              <a:rPr lang="en-US" sz="1200" dirty="0">
                <a:solidFill>
                  <a:schemeClr val="bg1">
                    <a:lumMod val="50000"/>
                  </a:schemeClr>
                </a:solidFill>
                <a:cs typeface="Times New Roman" panose="02020603050405020304" pitchFamily="18" charset="0"/>
              </a:rPr>
              <a:t>. The important thing to note is the unexplained portion shows up in the numerator of the standard error. As a result, the size of the standard error will be proportional to the amount of unexplained variance (plus a couple of other considerations to be covered later).</a:t>
            </a:r>
          </a:p>
        </p:txBody>
      </p:sp>
      <p:cxnSp>
        <p:nvCxnSpPr>
          <p:cNvPr id="22" name="Straight Connector 21"/>
          <p:cNvCxnSpPr/>
          <p:nvPr/>
        </p:nvCxnSpPr>
        <p:spPr>
          <a:xfrm flipV="1">
            <a:off x="561584" y="3516682"/>
            <a:ext cx="3577402" cy="1711742"/>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45222" y="2923157"/>
            <a:ext cx="514885" cy="246221"/>
          </a:xfrm>
          <a:prstGeom prst="rect">
            <a:avLst/>
          </a:prstGeom>
          <a:noFill/>
        </p:spPr>
        <p:txBody>
          <a:bodyPr wrap="none" rtlCol="0">
            <a:spAutoFit/>
          </a:bodyPr>
          <a:lstStyle/>
          <a:p>
            <a:r>
              <a:rPr lang="en-US" sz="1000" dirty="0">
                <a:solidFill>
                  <a:schemeClr val="bg1">
                    <a:lumMod val="50000"/>
                  </a:schemeClr>
                </a:solidFill>
              </a:rPr>
              <a:t>Point </a:t>
            </a:r>
            <a:r>
              <a:rPr lang="en-US" sz="1000" i="1" dirty="0" err="1">
                <a:solidFill>
                  <a:schemeClr val="bg1">
                    <a:lumMod val="50000"/>
                  </a:schemeClr>
                </a:solidFill>
              </a:rPr>
              <a:t>i</a:t>
            </a:r>
            <a:endParaRPr lang="en-US" sz="1000" i="1" dirty="0">
              <a:solidFill>
                <a:schemeClr val="bg1">
                  <a:lumMod val="50000"/>
                </a:schemeClr>
              </a:solidFill>
            </a:endParaRPr>
          </a:p>
        </p:txBody>
      </p:sp>
      <p:sp>
        <p:nvSpPr>
          <p:cNvPr id="23" name="Slide Number Placeholder 22"/>
          <p:cNvSpPr>
            <a:spLocks noGrp="1"/>
          </p:cNvSpPr>
          <p:nvPr>
            <p:ph type="sldNum" sz="quarter" idx="12"/>
          </p:nvPr>
        </p:nvSpPr>
        <p:spPr/>
        <p:txBody>
          <a:bodyPr/>
          <a:lstStyle/>
          <a:p>
            <a:fld id="{8A2A4A19-B384-42F8-8C0D-94C30AAB39F2}" type="slidenum">
              <a:rPr lang="en-US" smtClean="0"/>
              <a:pPr/>
              <a:t>7</a:t>
            </a:fld>
            <a:endParaRPr lang="en-US"/>
          </a:p>
        </p:txBody>
      </p:sp>
    </p:spTree>
    <p:extLst>
      <p:ext uri="{BB962C8B-B14F-4D97-AF65-F5344CB8AC3E}">
        <p14:creationId xmlns:p14="http://schemas.microsoft.com/office/powerpoint/2010/main" val="1618397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Error in Regression</a:t>
            </a:r>
          </a:p>
        </p:txBody>
      </p:sp>
      <p:sp>
        <p:nvSpPr>
          <p:cNvPr id="35" name="TextBox 34"/>
          <p:cNvSpPr txBox="1"/>
          <p:nvPr/>
        </p:nvSpPr>
        <p:spPr>
          <a:xfrm>
            <a:off x="4497915" y="6454140"/>
            <a:ext cx="3108960" cy="1007968"/>
          </a:xfrm>
          <a:prstGeom prst="rect">
            <a:avLst/>
          </a:prstGeom>
          <a:noFill/>
        </p:spPr>
        <p:txBody>
          <a:bodyPr wrap="square" rtlCol="0">
            <a:spAutoFit/>
          </a:bodyPr>
          <a:lstStyle/>
          <a:p>
            <a:r>
              <a:rPr lang="en-US" sz="1190" dirty="0">
                <a:solidFill>
                  <a:srgbClr val="0070C0"/>
                </a:solidFill>
              </a:rPr>
              <a:t>Similarly, the standard error of the slope is a function of the variance of the residual (the amount of unexplained variance in the outcome), the sample size (n-1), AND the variance of the explanatory variable.</a:t>
            </a:r>
          </a:p>
        </p:txBody>
      </p:sp>
      <p:sp>
        <p:nvSpPr>
          <p:cNvPr id="38" name="TextBox 37"/>
          <p:cNvSpPr txBox="1"/>
          <p:nvPr/>
        </p:nvSpPr>
        <p:spPr>
          <a:xfrm>
            <a:off x="1943100" y="3798570"/>
            <a:ext cx="1684020" cy="1007968"/>
          </a:xfrm>
          <a:prstGeom prst="rect">
            <a:avLst/>
          </a:prstGeom>
          <a:noFill/>
        </p:spPr>
        <p:txBody>
          <a:bodyPr wrap="square" rtlCol="0">
            <a:spAutoFit/>
          </a:bodyPr>
          <a:lstStyle/>
          <a:p>
            <a:r>
              <a:rPr lang="en-US" sz="1190" dirty="0">
                <a:solidFill>
                  <a:srgbClr val="0070C0"/>
                </a:solidFill>
              </a:rPr>
              <a:t>The size of the standard error of the mean is driven by the variance of the variable, and the sample size.</a:t>
            </a:r>
          </a:p>
        </p:txBody>
      </p:sp>
      <p:graphicFrame>
        <p:nvGraphicFramePr>
          <p:cNvPr id="45067" name="Object 11"/>
          <p:cNvGraphicFramePr>
            <a:graphicFrameLocks noChangeAspect="1"/>
          </p:cNvGraphicFramePr>
          <p:nvPr/>
        </p:nvGraphicFramePr>
        <p:xfrm>
          <a:off x="1766332" y="5554108"/>
          <a:ext cx="1666479" cy="553244"/>
        </p:xfrm>
        <a:graphic>
          <a:graphicData uri="http://schemas.openxmlformats.org/presentationml/2006/ole">
            <mc:AlternateContent xmlns:mc="http://schemas.openxmlformats.org/markup-compatibility/2006">
              <mc:Choice xmlns:v="urn:schemas-microsoft-com:vml" Requires="v">
                <p:oleObj spid="_x0000_s69694" name="Equation" r:id="rId3" imgW="1422360" imgH="469800" progId="Equation.3">
                  <p:embed/>
                </p:oleObj>
              </mc:Choice>
              <mc:Fallback>
                <p:oleObj name="Equation" r:id="rId3" imgW="1422360" imgH="469800" progId="Equation.3">
                  <p:embed/>
                  <p:pic>
                    <p:nvPicPr>
                      <p:cNvPr id="0" name=""/>
                      <p:cNvPicPr>
                        <a:picLocks noChangeAspect="1" noChangeArrowheads="1"/>
                      </p:cNvPicPr>
                      <p:nvPr/>
                    </p:nvPicPr>
                    <p:blipFill>
                      <a:blip r:embed="rId4"/>
                      <a:srcRect/>
                      <a:stretch>
                        <a:fillRect/>
                      </a:stretch>
                    </p:blipFill>
                    <p:spPr bwMode="auto">
                      <a:xfrm>
                        <a:off x="1766332" y="5554108"/>
                        <a:ext cx="1666479" cy="5532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9" name="Object 13"/>
          <p:cNvGraphicFramePr>
            <a:graphicFrameLocks noChangeAspect="1"/>
          </p:cNvGraphicFramePr>
          <p:nvPr/>
        </p:nvGraphicFramePr>
        <p:xfrm>
          <a:off x="4482624" y="3606959"/>
          <a:ext cx="2083435" cy="1118632"/>
        </p:xfrm>
        <a:graphic>
          <a:graphicData uri="http://schemas.openxmlformats.org/presentationml/2006/ole">
            <mc:AlternateContent xmlns:mc="http://schemas.openxmlformats.org/markup-compatibility/2006">
              <mc:Choice xmlns:v="urn:schemas-microsoft-com:vml" Requires="v">
                <p:oleObj spid="_x0000_s69695" name="Equation" r:id="rId5" imgW="1777680" imgH="952200" progId="Equation.3">
                  <p:embed/>
                </p:oleObj>
              </mc:Choice>
              <mc:Fallback>
                <p:oleObj name="Equation" r:id="rId5" imgW="1777680" imgH="952200" progId="Equation.3">
                  <p:embed/>
                  <p:pic>
                    <p:nvPicPr>
                      <p:cNvPr id="0" name=""/>
                      <p:cNvPicPr>
                        <a:picLocks noChangeAspect="1" noChangeArrowheads="1"/>
                      </p:cNvPicPr>
                      <p:nvPr/>
                    </p:nvPicPr>
                    <p:blipFill>
                      <a:blip r:embed="rId6"/>
                      <a:srcRect/>
                      <a:stretch>
                        <a:fillRect/>
                      </a:stretch>
                    </p:blipFill>
                    <p:spPr bwMode="auto">
                      <a:xfrm>
                        <a:off x="4482624" y="3606959"/>
                        <a:ext cx="2083435" cy="11186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nvGraphicFramePr>
        <p:xfrm>
          <a:off x="842010" y="3992712"/>
          <a:ext cx="924322" cy="585629"/>
        </p:xfrm>
        <a:graphic>
          <a:graphicData uri="http://schemas.openxmlformats.org/presentationml/2006/ole">
            <mc:AlternateContent xmlns:mc="http://schemas.openxmlformats.org/markup-compatibility/2006">
              <mc:Choice xmlns:v="urn:schemas-microsoft-com:vml" Requires="v">
                <p:oleObj spid="_x0000_s69696" name="Equation" r:id="rId7" imgW="660400" imgH="419100" progId="Equation.3">
                  <p:embed/>
                </p:oleObj>
              </mc:Choice>
              <mc:Fallback>
                <p:oleObj name="Equation" r:id="rId7" imgW="660400" imgH="4191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2010" y="3992712"/>
                        <a:ext cx="924322" cy="585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1" name="Straight Arrow Connector 20"/>
          <p:cNvCxnSpPr/>
          <p:nvPr/>
        </p:nvCxnSpPr>
        <p:spPr>
          <a:xfrm flipH="1">
            <a:off x="3497580" y="4899660"/>
            <a:ext cx="1230630" cy="1031259"/>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497915" y="4388697"/>
            <a:ext cx="1036320" cy="35623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6" name="Straight Arrow Connector 5"/>
          <p:cNvCxnSpPr/>
          <p:nvPr/>
        </p:nvCxnSpPr>
        <p:spPr>
          <a:xfrm>
            <a:off x="2802651" y="6259830"/>
            <a:ext cx="0" cy="38862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7" name="Object 6"/>
          <p:cNvGraphicFramePr>
            <a:graphicFrameLocks noChangeAspect="1"/>
          </p:cNvGraphicFramePr>
          <p:nvPr/>
        </p:nvGraphicFramePr>
        <p:xfrm>
          <a:off x="1814909" y="6777990"/>
          <a:ext cx="1505903" cy="628809"/>
        </p:xfrm>
        <a:graphic>
          <a:graphicData uri="http://schemas.openxmlformats.org/presentationml/2006/ole">
            <mc:AlternateContent xmlns:mc="http://schemas.openxmlformats.org/markup-compatibility/2006">
              <mc:Choice xmlns:v="urn:schemas-microsoft-com:vml" Requires="v">
                <p:oleObj spid="_x0000_s69697" name="Equation" r:id="rId9" imgW="1282680" imgH="533160" progId="Equation.3">
                  <p:embed/>
                </p:oleObj>
              </mc:Choice>
              <mc:Fallback>
                <p:oleObj name="Equation" r:id="rId9" imgW="1282680" imgH="533160" progId="Equation.3">
                  <p:embed/>
                  <p:pic>
                    <p:nvPicPr>
                      <p:cNvPr id="0" name=""/>
                      <p:cNvPicPr>
                        <a:picLocks noChangeAspect="1" noChangeArrowheads="1"/>
                      </p:cNvPicPr>
                      <p:nvPr/>
                    </p:nvPicPr>
                    <p:blipFill>
                      <a:blip r:embed="rId10"/>
                      <a:srcRect/>
                      <a:stretch>
                        <a:fillRect/>
                      </a:stretch>
                    </p:blipFill>
                    <p:spPr bwMode="auto">
                      <a:xfrm>
                        <a:off x="1814909" y="6777990"/>
                        <a:ext cx="1505903" cy="628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4" name="Straight Arrow Connector 13"/>
          <p:cNvCxnSpPr/>
          <p:nvPr/>
        </p:nvCxnSpPr>
        <p:spPr>
          <a:xfrm flipH="1">
            <a:off x="3368040" y="4940878"/>
            <a:ext cx="2526030" cy="2244382"/>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711537" y="4381500"/>
            <a:ext cx="918557" cy="35623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TextBox 8"/>
          <p:cNvSpPr txBox="1"/>
          <p:nvPr/>
        </p:nvSpPr>
        <p:spPr>
          <a:xfrm>
            <a:off x="376843" y="5643150"/>
            <a:ext cx="1036320" cy="1818959"/>
          </a:xfrm>
          <a:prstGeom prst="rect">
            <a:avLst/>
          </a:prstGeom>
          <a:noFill/>
        </p:spPr>
        <p:txBody>
          <a:bodyPr wrap="square" rtlCol="0">
            <a:spAutoFit/>
          </a:bodyPr>
          <a:lstStyle/>
          <a:p>
            <a:r>
              <a:rPr lang="en-US" sz="1020" dirty="0"/>
              <a:t>We can write the formula for the standard error of the slope in a couple of ways. I prefer the top because it is explicit about sample size and </a:t>
            </a:r>
            <a:r>
              <a:rPr lang="en-US" sz="1020" dirty="0" err="1"/>
              <a:t>var</a:t>
            </a:r>
            <a:r>
              <a:rPr lang="en-US" sz="1020" dirty="0"/>
              <a:t>(x).</a:t>
            </a:r>
          </a:p>
        </p:txBody>
      </p:sp>
      <p:sp>
        <p:nvSpPr>
          <p:cNvPr id="4" name="Slide Number Placeholder 3"/>
          <p:cNvSpPr>
            <a:spLocks noGrp="1"/>
          </p:cNvSpPr>
          <p:nvPr>
            <p:ph type="sldNum" sz="quarter" idx="12"/>
          </p:nvPr>
        </p:nvSpPr>
        <p:spPr/>
        <p:txBody>
          <a:bodyPr/>
          <a:lstStyle/>
          <a:p>
            <a:fld id="{8A2A4A19-B384-42F8-8C0D-94C30AAB39F2}" type="slidenum">
              <a:rPr lang="en-US" smtClean="0"/>
              <a:t>8</a:t>
            </a:fld>
            <a:endParaRPr lang="en-US" dirty="0"/>
          </a:p>
        </p:txBody>
      </p:sp>
    </p:spTree>
    <p:extLst>
      <p:ext uri="{BB962C8B-B14F-4D97-AF65-F5344CB8AC3E}">
        <p14:creationId xmlns:p14="http://schemas.microsoft.com/office/powerpoint/2010/main" val="2853889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9</a:t>
            </a:fld>
            <a:endParaRPr lang="en-US"/>
          </a:p>
        </p:txBody>
      </p:sp>
      <p:sp>
        <p:nvSpPr>
          <p:cNvPr id="7" name="Title 1"/>
          <p:cNvSpPr txBox="1">
            <a:spLocks/>
          </p:cNvSpPr>
          <p:nvPr/>
        </p:nvSpPr>
        <p:spPr>
          <a:xfrm>
            <a:off x="377483" y="311775"/>
            <a:ext cx="6606540" cy="2156037"/>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The Intuitive</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Standard Error</a:t>
            </a:r>
            <a:endParaRPr lang="en-US" dirty="0">
              <a:solidFill>
                <a:schemeClr val="tx1">
                  <a:lumMod val="50000"/>
                  <a:lumOff val="50000"/>
                </a:schemeClr>
              </a:solidFill>
            </a:endParaRPr>
          </a:p>
        </p:txBody>
      </p:sp>
      <p:graphicFrame>
        <p:nvGraphicFramePr>
          <p:cNvPr id="6" name="Object 5"/>
          <p:cNvGraphicFramePr>
            <a:graphicFrameLocks noChangeAspect="1"/>
          </p:cNvGraphicFramePr>
          <p:nvPr/>
        </p:nvGraphicFramePr>
        <p:xfrm>
          <a:off x="2208213" y="2667000"/>
          <a:ext cx="2635069" cy="1066800"/>
        </p:xfrm>
        <a:graphic>
          <a:graphicData uri="http://schemas.openxmlformats.org/presentationml/2006/ole">
            <mc:AlternateContent xmlns:mc="http://schemas.openxmlformats.org/markup-compatibility/2006">
              <mc:Choice xmlns:v="urn:schemas-microsoft-com:vml" Requires="v">
                <p:oleObj spid="_x0000_s94218" name="Equation" r:id="rId3" imgW="1282700" imgH="520700" progId="Equation.3">
                  <p:embed/>
                </p:oleObj>
              </mc:Choice>
              <mc:Fallback>
                <p:oleObj name="Equation" r:id="rId3" imgW="1282700" imgH="520700" progId="Equation.3">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213" y="2667000"/>
                        <a:ext cx="2635069" cy="1066800"/>
                      </a:xfrm>
                      <a:prstGeom prst="rect">
                        <a:avLst/>
                      </a:prstGeom>
                      <a:noFill/>
                      <a:ln>
                        <a:noFill/>
                      </a:ln>
                    </p:spPr>
                  </p:pic>
                </p:oleObj>
              </mc:Fallback>
            </mc:AlternateContent>
          </a:graphicData>
        </a:graphic>
      </p:graphicFrame>
      <p:graphicFrame>
        <p:nvGraphicFramePr>
          <p:cNvPr id="9" name="Object 8"/>
          <p:cNvGraphicFramePr>
            <a:graphicFrameLocks noChangeAspect="1"/>
          </p:cNvGraphicFramePr>
          <p:nvPr/>
        </p:nvGraphicFramePr>
        <p:xfrm>
          <a:off x="2240410" y="4358500"/>
          <a:ext cx="2932112" cy="1275589"/>
        </p:xfrm>
        <a:graphic>
          <a:graphicData uri="http://schemas.openxmlformats.org/presentationml/2006/ole">
            <mc:AlternateContent xmlns:mc="http://schemas.openxmlformats.org/markup-compatibility/2006">
              <mc:Choice xmlns:v="urn:schemas-microsoft-com:vml" Requires="v">
                <p:oleObj spid="_x0000_s94219" name="Equation" r:id="rId5" imgW="1688760" imgH="736560" progId="Equation.3">
                  <p:embed/>
                </p:oleObj>
              </mc:Choice>
              <mc:Fallback>
                <p:oleObj name="Equation" r:id="rId5" imgW="1688760" imgH="736560" progId="Equation.3">
                  <p:embed/>
                  <p:pic>
                    <p:nvPicPr>
                      <p:cNvPr id="9" name="Object 8"/>
                      <p:cNvPicPr>
                        <a:picLocks noChangeAspect="1" noChangeArrowheads="1"/>
                      </p:cNvPicPr>
                      <p:nvPr/>
                    </p:nvPicPr>
                    <p:blipFill>
                      <a:blip r:embed="rId6"/>
                      <a:srcRect/>
                      <a:stretch>
                        <a:fillRect/>
                      </a:stretch>
                    </p:blipFill>
                    <p:spPr bwMode="auto">
                      <a:xfrm>
                        <a:off x="2240410" y="4358500"/>
                        <a:ext cx="2932112" cy="1275589"/>
                      </a:xfrm>
                      <a:prstGeom prst="rect">
                        <a:avLst/>
                      </a:prstGeom>
                      <a:noFill/>
                      <a:ln>
                        <a:noFill/>
                      </a:ln>
                    </p:spPr>
                  </p:pic>
                </p:oleObj>
              </mc:Fallback>
            </mc:AlternateContent>
          </a:graphicData>
        </a:graphic>
      </p:graphicFrame>
      <p:graphicFrame>
        <p:nvGraphicFramePr>
          <p:cNvPr id="11" name="Object 10"/>
          <p:cNvGraphicFramePr>
            <a:graphicFrameLocks noChangeAspect="1"/>
          </p:cNvGraphicFramePr>
          <p:nvPr/>
        </p:nvGraphicFramePr>
        <p:xfrm>
          <a:off x="2240410" y="6438271"/>
          <a:ext cx="2790825" cy="989013"/>
        </p:xfrm>
        <a:graphic>
          <a:graphicData uri="http://schemas.openxmlformats.org/presentationml/2006/ole">
            <mc:AlternateContent xmlns:mc="http://schemas.openxmlformats.org/markup-compatibility/2006">
              <mc:Choice xmlns:v="urn:schemas-microsoft-com:vml" Requires="v">
                <p:oleObj spid="_x0000_s94220" name="Equation" r:id="rId7" imgW="1358640" imgH="482400" progId="Equation.3">
                  <p:embed/>
                </p:oleObj>
              </mc:Choice>
              <mc:Fallback>
                <p:oleObj name="Equation" r:id="rId7" imgW="1358640" imgH="482400" progId="Equation.3">
                  <p:embed/>
                  <p:pic>
                    <p:nvPicPr>
                      <p:cNvPr id="11" name="Object 10"/>
                      <p:cNvPicPr>
                        <a:picLocks noChangeAspect="1" noChangeArrowheads="1"/>
                      </p:cNvPicPr>
                      <p:nvPr/>
                    </p:nvPicPr>
                    <p:blipFill>
                      <a:blip r:embed="rId8"/>
                      <a:srcRect/>
                      <a:stretch>
                        <a:fillRect/>
                      </a:stretch>
                    </p:blipFill>
                    <p:spPr bwMode="auto">
                      <a:xfrm>
                        <a:off x="2240410" y="6438271"/>
                        <a:ext cx="2790825" cy="989013"/>
                      </a:xfrm>
                      <a:prstGeom prst="rect">
                        <a:avLst/>
                      </a:prstGeom>
                      <a:noFill/>
                      <a:ln>
                        <a:noFill/>
                      </a:ln>
                    </p:spPr>
                  </p:pic>
                </p:oleObj>
              </mc:Fallback>
            </mc:AlternateContent>
          </a:graphicData>
        </a:graphic>
      </p:graphicFrame>
      <p:sp>
        <p:nvSpPr>
          <p:cNvPr id="4" name="Rectangle 3"/>
          <p:cNvSpPr/>
          <p:nvPr/>
        </p:nvSpPr>
        <p:spPr>
          <a:xfrm>
            <a:off x="3486479" y="5965243"/>
            <a:ext cx="856325" cy="369332"/>
          </a:xfrm>
          <a:prstGeom prst="rect">
            <a:avLst/>
          </a:prstGeom>
        </p:spPr>
        <p:txBody>
          <a:bodyPr wrap="none">
            <a:spAutoFit/>
          </a:bodyPr>
          <a:lstStyle/>
          <a:p>
            <a:r>
              <a:rPr lang="en-US" dirty="0">
                <a:solidFill>
                  <a:schemeClr val="accent6">
                    <a:lumMod val="75000"/>
                  </a:schemeClr>
                </a:solidFill>
                <a:latin typeface="Stencil" panose="040409050D0802020404" pitchFamily="82" charset="0"/>
                <a:cs typeface="Arial" panose="020B0604020202020204" pitchFamily="34" charset="0"/>
              </a:rPr>
              <a:t>Thus:</a:t>
            </a:r>
            <a:endParaRPr lang="en-US" dirty="0"/>
          </a:p>
        </p:txBody>
      </p:sp>
      <p:sp>
        <p:nvSpPr>
          <p:cNvPr id="12" name="Rectangle 11"/>
          <p:cNvSpPr/>
          <p:nvPr/>
        </p:nvSpPr>
        <p:spPr>
          <a:xfrm>
            <a:off x="3497700" y="3910897"/>
            <a:ext cx="833883" cy="369332"/>
          </a:xfrm>
          <a:prstGeom prst="rect">
            <a:avLst/>
          </a:prstGeom>
        </p:spPr>
        <p:txBody>
          <a:bodyPr wrap="none">
            <a:spAutoFit/>
          </a:bodyPr>
          <a:lstStyle/>
          <a:p>
            <a:r>
              <a:rPr lang="en-US" dirty="0">
                <a:solidFill>
                  <a:schemeClr val="accent6">
                    <a:lumMod val="75000"/>
                  </a:schemeClr>
                </a:solidFill>
                <a:latin typeface="Stencil" panose="040409050D0802020404" pitchFamily="82" charset="0"/>
                <a:cs typeface="Arial" panose="020B0604020202020204" pitchFamily="34" charset="0"/>
              </a:rPr>
              <a:t>Note:</a:t>
            </a:r>
            <a:endParaRPr lang="en-US" dirty="0"/>
          </a:p>
        </p:txBody>
      </p:sp>
      <p:sp>
        <p:nvSpPr>
          <p:cNvPr id="13" name="Rectangle 12"/>
          <p:cNvSpPr/>
          <p:nvPr/>
        </p:nvSpPr>
        <p:spPr>
          <a:xfrm>
            <a:off x="3124200" y="7758438"/>
            <a:ext cx="1580882" cy="369332"/>
          </a:xfrm>
          <a:prstGeom prst="rect">
            <a:avLst/>
          </a:prstGeom>
        </p:spPr>
        <p:txBody>
          <a:bodyPr wrap="none">
            <a:spAutoFit/>
          </a:bodyPr>
          <a:lstStyle/>
          <a:p>
            <a:r>
              <a:rPr lang="en-US" dirty="0">
                <a:solidFill>
                  <a:schemeClr val="accent6">
                    <a:lumMod val="75000"/>
                  </a:schemeClr>
                </a:solidFill>
                <a:latin typeface="Stencil" panose="040409050D0802020404" pitchFamily="82" charset="0"/>
                <a:cs typeface="Arial" panose="020B0604020202020204" pitchFamily="34" charset="0"/>
              </a:rPr>
              <a:t>Therefore:</a:t>
            </a:r>
            <a:endParaRPr lang="en-US" dirty="0"/>
          </a:p>
        </p:txBody>
      </p:sp>
      <p:graphicFrame>
        <p:nvGraphicFramePr>
          <p:cNvPr id="14" name="Object 13"/>
          <p:cNvGraphicFramePr>
            <a:graphicFrameLocks noChangeAspect="1"/>
          </p:cNvGraphicFramePr>
          <p:nvPr/>
        </p:nvGraphicFramePr>
        <p:xfrm>
          <a:off x="2105025" y="8474440"/>
          <a:ext cx="3338513" cy="936625"/>
        </p:xfrm>
        <a:graphic>
          <a:graphicData uri="http://schemas.openxmlformats.org/presentationml/2006/ole">
            <mc:AlternateContent xmlns:mc="http://schemas.openxmlformats.org/markup-compatibility/2006">
              <mc:Choice xmlns:v="urn:schemas-microsoft-com:vml" Requires="v">
                <p:oleObj spid="_x0000_s94221" name="Equation" r:id="rId9" imgW="1625400" imgH="457200" progId="Equation.3">
                  <p:embed/>
                </p:oleObj>
              </mc:Choice>
              <mc:Fallback>
                <p:oleObj name="Equation" r:id="rId9" imgW="1625400" imgH="457200" progId="Equation.3">
                  <p:embed/>
                  <p:pic>
                    <p:nvPicPr>
                      <p:cNvPr id="14" name="Object 13"/>
                      <p:cNvPicPr>
                        <a:picLocks noChangeAspect="1" noChangeArrowheads="1"/>
                      </p:cNvPicPr>
                      <p:nvPr/>
                    </p:nvPicPr>
                    <p:blipFill>
                      <a:blip r:embed="rId10"/>
                      <a:srcRect/>
                      <a:stretch>
                        <a:fillRect/>
                      </a:stretch>
                    </p:blipFill>
                    <p:spPr bwMode="auto">
                      <a:xfrm>
                        <a:off x="2105025" y="8474440"/>
                        <a:ext cx="3338513" cy="93662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060761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14857</TotalTime>
  <Words>901</Words>
  <Application>Microsoft Office PowerPoint</Application>
  <PresentationFormat>Custom</PresentationFormat>
  <Paragraphs>137</Paragraphs>
  <Slides>19</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9" baseType="lpstr">
      <vt:lpstr>Arial</vt:lpstr>
      <vt:lpstr>Arial Black</vt:lpstr>
      <vt:lpstr>Berlin Sans FB</vt:lpstr>
      <vt:lpstr>Calibri</vt:lpstr>
      <vt:lpstr>Cambria Math</vt:lpstr>
      <vt:lpstr>Century Gothic</vt:lpstr>
      <vt:lpstr>Stencil</vt:lpstr>
      <vt:lpstr>Times New Roman</vt:lpstr>
      <vt:lpstr>Office Theme</vt:lpstr>
      <vt:lpstr>Equation</vt:lpstr>
      <vt:lpstr>Standard error  of the slope </vt:lpstr>
      <vt:lpstr>PowerPoint Presentation</vt:lpstr>
      <vt:lpstr>The variance calculation</vt:lpstr>
      <vt:lpstr>PowerPoint Presentation</vt:lpstr>
      <vt:lpstr>PowerPoint Presentation</vt:lpstr>
      <vt:lpstr>Standard error  of the slope</vt:lpstr>
      <vt:lpstr>PowerPoint Presentation</vt:lpstr>
      <vt:lpstr>Standard Error in Regression</vt:lpstr>
      <vt:lpstr>PowerPoint Presentation</vt:lpstr>
      <vt:lpstr>PowerPoint Presentation</vt:lpstr>
      <vt:lpstr>PowerPoint Presentation</vt:lpstr>
      <vt:lpstr>PowerPoint Presentation</vt:lpstr>
      <vt:lpstr>PowerPoint Presentation</vt:lpstr>
      <vt:lpstr>PowerPoint Presentation</vt:lpstr>
      <vt:lpstr>Translating Concepts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96</cp:revision>
  <cp:lastPrinted>2014-01-22T23:35:30Z</cp:lastPrinted>
  <dcterms:created xsi:type="dcterms:W3CDTF">2013-12-05T22:08:08Z</dcterms:created>
  <dcterms:modified xsi:type="dcterms:W3CDTF">2021-01-19T20:13:49Z</dcterms:modified>
</cp:coreProperties>
</file>