
<file path=[Content_Types].xml><?xml version="1.0" encoding="utf-8"?>
<Types xmlns="http://schemas.openxmlformats.org/package/2006/content-types">
  <Default Extension="bin" ContentType="application/vnd.openxmlformats-officedocument.oleObject"/>
  <Default Extension="gif" ContentType="image/gif"/>
  <Default Extension="jpeg" ContentType="image/jpeg"/>
  <Default Extension="png" ContentType="image/png"/>
  <Default Extension="rels" ContentType="application/vnd.openxmlformats-package.relationships+xml"/>
  <Default Extension="vml" ContentType="application/vnd.openxmlformats-officedocument.vmlDrawing"/>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3"/>
  </p:notesMasterIdLst>
  <p:handoutMasterIdLst>
    <p:handoutMasterId r:id="rId24"/>
  </p:handoutMasterIdLst>
  <p:sldIdLst>
    <p:sldId id="256" r:id="rId2"/>
    <p:sldId id="265" r:id="rId3"/>
    <p:sldId id="313" r:id="rId4"/>
    <p:sldId id="300" r:id="rId5"/>
    <p:sldId id="274" r:id="rId6"/>
    <p:sldId id="277" r:id="rId7"/>
    <p:sldId id="278" r:id="rId8"/>
    <p:sldId id="324" r:id="rId9"/>
    <p:sldId id="275" r:id="rId10"/>
    <p:sldId id="304" r:id="rId11"/>
    <p:sldId id="305" r:id="rId12"/>
    <p:sldId id="301" r:id="rId13"/>
    <p:sldId id="323" r:id="rId14"/>
    <p:sldId id="282" r:id="rId15"/>
    <p:sldId id="283" r:id="rId16"/>
    <p:sldId id="284" r:id="rId17"/>
    <p:sldId id="285" r:id="rId18"/>
    <p:sldId id="286" r:id="rId19"/>
    <p:sldId id="279" r:id="rId20"/>
    <p:sldId id="302" r:id="rId21"/>
    <p:sldId id="322" r:id="rId22"/>
  </p:sldIdLst>
  <p:sldSz cx="7772400" cy="10058400"/>
  <p:notesSz cx="9296400" cy="7010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68">
          <p15:clr>
            <a:srgbClr val="A4A3A4"/>
          </p15:clr>
        </p15:guide>
        <p15:guide id="2" pos="244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46C0A"/>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4" d="100"/>
          <a:sy n="74" d="100"/>
        </p:scale>
        <p:origin x="2982" y="78"/>
      </p:cViewPr>
      <p:guideLst>
        <p:guide orient="horz" pos="3168"/>
        <p:guide pos="244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8" Type="http://schemas.openxmlformats.org/officeDocument/2006/relationships/image" Target="../media/image8.wmf"/><Relationship Id="rId3" Type="http://schemas.openxmlformats.org/officeDocument/2006/relationships/image" Target="../media/image3.wmf"/><Relationship Id="rId7" Type="http://schemas.openxmlformats.org/officeDocument/2006/relationships/image" Target="../media/image7.wmf"/><Relationship Id="rId2" Type="http://schemas.openxmlformats.org/officeDocument/2006/relationships/image" Target="../media/image2.wmf"/><Relationship Id="rId1" Type="http://schemas.openxmlformats.org/officeDocument/2006/relationships/image" Target="../media/image1.wmf"/><Relationship Id="rId6" Type="http://schemas.openxmlformats.org/officeDocument/2006/relationships/image" Target="../media/image6.wmf"/><Relationship Id="rId5" Type="http://schemas.openxmlformats.org/officeDocument/2006/relationships/image" Target="../media/image5.wmf"/><Relationship Id="rId4" Type="http://schemas.openxmlformats.org/officeDocument/2006/relationships/image" Target="../media/image4.wmf"/><Relationship Id="rId9" Type="http://schemas.openxmlformats.org/officeDocument/2006/relationships/image" Target="../media/image9.wmf"/></Relationships>
</file>

<file path=ppt/drawings/_rels/vmlDrawing10.vml.rels><?xml version="1.0" encoding="UTF-8" standalone="yes"?>
<Relationships xmlns="http://schemas.openxmlformats.org/package/2006/relationships"><Relationship Id="rId8" Type="http://schemas.openxmlformats.org/officeDocument/2006/relationships/image" Target="../media/image8.wmf"/><Relationship Id="rId3" Type="http://schemas.openxmlformats.org/officeDocument/2006/relationships/image" Target="../media/image3.wmf"/><Relationship Id="rId7" Type="http://schemas.openxmlformats.org/officeDocument/2006/relationships/image" Target="../media/image7.wmf"/><Relationship Id="rId2" Type="http://schemas.openxmlformats.org/officeDocument/2006/relationships/image" Target="../media/image2.wmf"/><Relationship Id="rId1" Type="http://schemas.openxmlformats.org/officeDocument/2006/relationships/image" Target="../media/image1.wmf"/><Relationship Id="rId6" Type="http://schemas.openxmlformats.org/officeDocument/2006/relationships/image" Target="../media/image6.wmf"/><Relationship Id="rId5" Type="http://schemas.openxmlformats.org/officeDocument/2006/relationships/image" Target="../media/image5.wmf"/><Relationship Id="rId4" Type="http://schemas.openxmlformats.org/officeDocument/2006/relationships/image" Target="../media/image4.wmf"/><Relationship Id="rId9" Type="http://schemas.openxmlformats.org/officeDocument/2006/relationships/image" Target="../media/image9.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23.wmf"/></Relationships>
</file>

<file path=ppt/drawings/_rels/vmlDrawing7.vml.rels><?xml version="1.0" encoding="UTF-8" standalone="yes"?>
<Relationships xmlns="http://schemas.openxmlformats.org/package/2006/relationships"><Relationship Id="rId3" Type="http://schemas.openxmlformats.org/officeDocument/2006/relationships/image" Target="../media/image26.wmf"/><Relationship Id="rId2" Type="http://schemas.openxmlformats.org/officeDocument/2006/relationships/image" Target="../media/image25.wmf"/><Relationship Id="rId1" Type="http://schemas.openxmlformats.org/officeDocument/2006/relationships/image" Target="../media/image23.wmf"/><Relationship Id="rId4" Type="http://schemas.openxmlformats.org/officeDocument/2006/relationships/image" Target="../media/image27.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28.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29.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28440" cy="3505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5265809" y="0"/>
            <a:ext cx="4028440" cy="350520"/>
          </a:xfrm>
          <a:prstGeom prst="rect">
            <a:avLst/>
          </a:prstGeom>
        </p:spPr>
        <p:txBody>
          <a:bodyPr vert="horz" lIns="93177" tIns="46589" rIns="93177" bIns="46589" rtlCol="0"/>
          <a:lstStyle>
            <a:lvl1pPr algn="r">
              <a:defRPr sz="1200"/>
            </a:lvl1pPr>
          </a:lstStyle>
          <a:p>
            <a:fld id="{A33972A0-D2DC-4C5E-947C-999AC4BCA557}" type="datetimeFigureOut">
              <a:rPr lang="en-US" smtClean="0"/>
              <a:t>8/25/2019</a:t>
            </a:fld>
            <a:endParaRPr lang="en-US"/>
          </a:p>
        </p:txBody>
      </p:sp>
      <p:sp>
        <p:nvSpPr>
          <p:cNvPr id="4" name="Footer Placeholder 3"/>
          <p:cNvSpPr>
            <a:spLocks noGrp="1"/>
          </p:cNvSpPr>
          <p:nvPr>
            <p:ph type="ftr" sz="quarter" idx="2"/>
          </p:nvPr>
        </p:nvSpPr>
        <p:spPr>
          <a:xfrm>
            <a:off x="0" y="6658664"/>
            <a:ext cx="4028440" cy="3505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5265809" y="6658664"/>
            <a:ext cx="4028440" cy="350520"/>
          </a:xfrm>
          <a:prstGeom prst="rect">
            <a:avLst/>
          </a:prstGeom>
        </p:spPr>
        <p:txBody>
          <a:bodyPr vert="horz" lIns="93177" tIns="46589" rIns="93177" bIns="46589" rtlCol="0" anchor="b"/>
          <a:lstStyle>
            <a:lvl1pPr algn="r">
              <a:defRPr sz="1200"/>
            </a:lvl1pPr>
          </a:lstStyle>
          <a:p>
            <a:fld id="{02E29E85-09B7-42F6-B98D-20AE5D04210E}" type="slidenum">
              <a:rPr lang="en-US" smtClean="0"/>
              <a:t>‹#›</a:t>
            </a:fld>
            <a:endParaRPr lang="en-US"/>
          </a:p>
        </p:txBody>
      </p:sp>
    </p:spTree>
    <p:extLst>
      <p:ext uri="{BB962C8B-B14F-4D97-AF65-F5344CB8AC3E}">
        <p14:creationId xmlns:p14="http://schemas.microsoft.com/office/powerpoint/2010/main" val="19121045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28440" cy="3505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5265809" y="0"/>
            <a:ext cx="4028440" cy="350520"/>
          </a:xfrm>
          <a:prstGeom prst="rect">
            <a:avLst/>
          </a:prstGeom>
        </p:spPr>
        <p:txBody>
          <a:bodyPr vert="horz" lIns="93177" tIns="46589" rIns="93177" bIns="46589" rtlCol="0"/>
          <a:lstStyle>
            <a:lvl1pPr algn="r">
              <a:defRPr sz="1200"/>
            </a:lvl1pPr>
          </a:lstStyle>
          <a:p>
            <a:fld id="{FF03C39A-337C-43B7-983D-83172343289F}" type="datetimeFigureOut">
              <a:rPr lang="en-US" smtClean="0"/>
              <a:t>8/25/2019</a:t>
            </a:fld>
            <a:endParaRPr lang="en-US"/>
          </a:p>
        </p:txBody>
      </p:sp>
      <p:sp>
        <p:nvSpPr>
          <p:cNvPr id="4" name="Slide Image Placeholder 3"/>
          <p:cNvSpPr>
            <a:spLocks noGrp="1" noRot="1" noChangeAspect="1"/>
          </p:cNvSpPr>
          <p:nvPr>
            <p:ph type="sldImg" idx="2"/>
          </p:nvPr>
        </p:nvSpPr>
        <p:spPr>
          <a:xfrm>
            <a:off x="3633788" y="525463"/>
            <a:ext cx="2028825" cy="2628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929640" y="3329940"/>
            <a:ext cx="7437120" cy="31546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658664"/>
            <a:ext cx="4028440" cy="3505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5265809" y="6658664"/>
            <a:ext cx="4028440" cy="350520"/>
          </a:xfrm>
          <a:prstGeom prst="rect">
            <a:avLst/>
          </a:prstGeom>
        </p:spPr>
        <p:txBody>
          <a:bodyPr vert="horz" lIns="93177" tIns="46589" rIns="93177" bIns="46589" rtlCol="0" anchor="b"/>
          <a:lstStyle>
            <a:lvl1pPr algn="r">
              <a:defRPr sz="1200"/>
            </a:lvl1pPr>
          </a:lstStyle>
          <a:p>
            <a:fld id="{4FCEDEAD-CCBF-4162-8267-E117557F738D}" type="slidenum">
              <a:rPr lang="en-US" smtClean="0"/>
              <a:t>‹#›</a:t>
            </a:fld>
            <a:endParaRPr lang="en-US"/>
          </a:p>
        </p:txBody>
      </p:sp>
    </p:spTree>
    <p:extLst>
      <p:ext uri="{BB962C8B-B14F-4D97-AF65-F5344CB8AC3E}">
        <p14:creationId xmlns:p14="http://schemas.microsoft.com/office/powerpoint/2010/main" val="15894715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82930" y="3124624"/>
            <a:ext cx="6606540" cy="2156037"/>
          </a:xfrm>
        </p:spPr>
        <p:txBody>
          <a:bodyPr/>
          <a:lstStyle/>
          <a:p>
            <a:r>
              <a:rPr lang="en-US"/>
              <a:t>Click to edit Master title style</a:t>
            </a:r>
          </a:p>
        </p:txBody>
      </p:sp>
      <p:sp>
        <p:nvSpPr>
          <p:cNvPr id="3" name="Subtitle 2"/>
          <p:cNvSpPr>
            <a:spLocks noGrp="1"/>
          </p:cNvSpPr>
          <p:nvPr>
            <p:ph type="subTitle" idx="1"/>
          </p:nvPr>
        </p:nvSpPr>
        <p:spPr>
          <a:xfrm>
            <a:off x="1165860" y="5699760"/>
            <a:ext cx="5440680" cy="257048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C5E46708-69EC-4106-94C9-908FE78FFA38}" type="datetime1">
              <a:rPr lang="en-US" smtClean="0"/>
              <a:t>8/25/2019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2A4A19-B384-42F8-8C0D-94C30AAB39F2}" type="slidenum">
              <a:rPr lang="en-US" smtClean="0"/>
              <a:t>‹#›</a:t>
            </a:fld>
            <a:endParaRPr lang="en-US"/>
          </a:p>
        </p:txBody>
      </p:sp>
    </p:spTree>
    <p:extLst>
      <p:ext uri="{BB962C8B-B14F-4D97-AF65-F5344CB8AC3E}">
        <p14:creationId xmlns:p14="http://schemas.microsoft.com/office/powerpoint/2010/main" val="8302849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3511575-E69D-4FD3-BE4F-F7719EBF2E0E}" type="datetime1">
              <a:rPr lang="en-US" smtClean="0"/>
              <a:t>8/25/2019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2A4A19-B384-42F8-8C0D-94C30AAB39F2}" type="slidenum">
              <a:rPr lang="en-US" smtClean="0"/>
              <a:t>‹#›</a:t>
            </a:fld>
            <a:endParaRPr lang="en-US"/>
          </a:p>
        </p:txBody>
      </p:sp>
    </p:spTree>
    <p:extLst>
      <p:ext uri="{BB962C8B-B14F-4D97-AF65-F5344CB8AC3E}">
        <p14:creationId xmlns:p14="http://schemas.microsoft.com/office/powerpoint/2010/main" val="4556691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634990" y="402803"/>
            <a:ext cx="1748790" cy="858223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88620" y="402803"/>
            <a:ext cx="5116830" cy="858223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36E642F-3F91-49F3-B70D-F4DE60B9BB78}" type="datetime1">
              <a:rPr lang="en-US" smtClean="0"/>
              <a:t>8/25/2019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2A4A19-B384-42F8-8C0D-94C30AAB39F2}" type="slidenum">
              <a:rPr lang="en-US" smtClean="0"/>
              <a:t>‹#›</a:t>
            </a:fld>
            <a:endParaRPr lang="en-US"/>
          </a:p>
        </p:txBody>
      </p:sp>
    </p:spTree>
    <p:extLst>
      <p:ext uri="{BB962C8B-B14F-4D97-AF65-F5344CB8AC3E}">
        <p14:creationId xmlns:p14="http://schemas.microsoft.com/office/powerpoint/2010/main" val="33054922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DE13475-5097-4216-85AE-52FA64D4845E}" type="datetime1">
              <a:rPr lang="en-US" smtClean="0"/>
              <a:t>8/25/2019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2A4A19-B384-42F8-8C0D-94C30AAB39F2}" type="slidenum">
              <a:rPr lang="en-US" smtClean="0"/>
              <a:t>‹#›</a:t>
            </a:fld>
            <a:endParaRPr lang="en-US"/>
          </a:p>
        </p:txBody>
      </p:sp>
    </p:spTree>
    <p:extLst>
      <p:ext uri="{BB962C8B-B14F-4D97-AF65-F5344CB8AC3E}">
        <p14:creationId xmlns:p14="http://schemas.microsoft.com/office/powerpoint/2010/main" val="24871892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13966" y="6463454"/>
            <a:ext cx="6606540" cy="1997710"/>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613966" y="4263180"/>
            <a:ext cx="6606540" cy="2200274"/>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657ABC4-BE1D-4BE6-9134-3848FBE9E583}" type="datetime1">
              <a:rPr lang="en-US" smtClean="0"/>
              <a:t>8/25/2019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2A4A19-B384-42F8-8C0D-94C30AAB39F2}" type="slidenum">
              <a:rPr lang="en-US" smtClean="0"/>
              <a:t>‹#›</a:t>
            </a:fld>
            <a:endParaRPr lang="en-US"/>
          </a:p>
        </p:txBody>
      </p:sp>
    </p:spTree>
    <p:extLst>
      <p:ext uri="{BB962C8B-B14F-4D97-AF65-F5344CB8AC3E}">
        <p14:creationId xmlns:p14="http://schemas.microsoft.com/office/powerpoint/2010/main" val="30926769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88620" y="2346961"/>
            <a:ext cx="3432810" cy="663807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950970" y="2346961"/>
            <a:ext cx="3432810" cy="663807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460A5EB-77DC-41A2-B590-2F287DBF2B03}" type="datetime1">
              <a:rPr lang="en-US" smtClean="0"/>
              <a:t>8/25/2019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2A4A19-B384-42F8-8C0D-94C30AAB39F2}" type="slidenum">
              <a:rPr lang="en-US" smtClean="0"/>
              <a:t>‹#›</a:t>
            </a:fld>
            <a:endParaRPr lang="en-US"/>
          </a:p>
        </p:txBody>
      </p:sp>
    </p:spTree>
    <p:extLst>
      <p:ext uri="{BB962C8B-B14F-4D97-AF65-F5344CB8AC3E}">
        <p14:creationId xmlns:p14="http://schemas.microsoft.com/office/powerpoint/2010/main" val="10251271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88620" y="2251499"/>
            <a:ext cx="3434160" cy="93831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88620" y="3189817"/>
            <a:ext cx="3434160" cy="579522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948272" y="2251499"/>
            <a:ext cx="3435509" cy="93831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3948272" y="3189817"/>
            <a:ext cx="3435509" cy="579522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CFD9F46-FE3C-46B9-8824-6F01577E82FD}" type="datetime1">
              <a:rPr lang="en-US" smtClean="0"/>
              <a:t>8/25/2019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A2A4A19-B384-42F8-8C0D-94C30AAB39F2}" type="slidenum">
              <a:rPr lang="en-US" smtClean="0"/>
              <a:t>‹#›</a:t>
            </a:fld>
            <a:endParaRPr lang="en-US"/>
          </a:p>
        </p:txBody>
      </p:sp>
    </p:spTree>
    <p:extLst>
      <p:ext uri="{BB962C8B-B14F-4D97-AF65-F5344CB8AC3E}">
        <p14:creationId xmlns:p14="http://schemas.microsoft.com/office/powerpoint/2010/main" val="25991599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ED9C99B-EE46-4097-92E4-15C7B5AD9E28}" type="datetime1">
              <a:rPr lang="en-US" smtClean="0"/>
              <a:t>8/25/2019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A2A4A19-B384-42F8-8C0D-94C30AAB39F2}" type="slidenum">
              <a:rPr lang="en-US" smtClean="0"/>
              <a:t>‹#›</a:t>
            </a:fld>
            <a:endParaRPr lang="en-US"/>
          </a:p>
        </p:txBody>
      </p:sp>
    </p:spTree>
    <p:extLst>
      <p:ext uri="{BB962C8B-B14F-4D97-AF65-F5344CB8AC3E}">
        <p14:creationId xmlns:p14="http://schemas.microsoft.com/office/powerpoint/2010/main" val="31449630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4D8BBDA-EDAD-49C6-B122-D49505EA8EFC}" type="datetime1">
              <a:rPr lang="en-US" smtClean="0"/>
              <a:t>8/25/2019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6641123" y="76200"/>
            <a:ext cx="685800" cy="535517"/>
          </a:xfrm>
        </p:spPr>
        <p:txBody>
          <a:bodyPr/>
          <a:lstStyle>
            <a:lvl1pPr algn="ctr">
              <a:defRPr>
                <a:latin typeface="Arial Black" panose="020B0A04020102020204" pitchFamily="34" charset="0"/>
              </a:defRPr>
            </a:lvl1pPr>
          </a:lstStyle>
          <a:p>
            <a:fld id="{8A2A4A19-B384-42F8-8C0D-94C30AAB39F2}" type="slidenum">
              <a:rPr lang="en-US" smtClean="0"/>
              <a:pPr/>
              <a:t>‹#›</a:t>
            </a:fld>
            <a:endParaRPr lang="en-US"/>
          </a:p>
        </p:txBody>
      </p:sp>
    </p:spTree>
    <p:extLst>
      <p:ext uri="{BB962C8B-B14F-4D97-AF65-F5344CB8AC3E}">
        <p14:creationId xmlns:p14="http://schemas.microsoft.com/office/powerpoint/2010/main" val="33668139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88620" y="400473"/>
            <a:ext cx="2557066" cy="170434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038792" y="400474"/>
            <a:ext cx="4344988" cy="8584566"/>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88620" y="2104814"/>
            <a:ext cx="2557066" cy="688022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311FD08-16B9-455B-9FAB-70835A9274FC}" type="datetime1">
              <a:rPr lang="en-US" smtClean="0"/>
              <a:t>8/25/2019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2A4A19-B384-42F8-8C0D-94C30AAB39F2}" type="slidenum">
              <a:rPr lang="en-US" smtClean="0"/>
              <a:t>‹#›</a:t>
            </a:fld>
            <a:endParaRPr lang="en-US"/>
          </a:p>
        </p:txBody>
      </p:sp>
    </p:spTree>
    <p:extLst>
      <p:ext uri="{BB962C8B-B14F-4D97-AF65-F5344CB8AC3E}">
        <p14:creationId xmlns:p14="http://schemas.microsoft.com/office/powerpoint/2010/main" val="7208290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23445" y="7040880"/>
            <a:ext cx="4663440" cy="831216"/>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523445" y="898737"/>
            <a:ext cx="4663440" cy="603504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523445" y="7872096"/>
            <a:ext cx="4663440" cy="118046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7AC1399-C7B9-4980-97CB-9D20634BD639}" type="datetime1">
              <a:rPr lang="en-US" smtClean="0"/>
              <a:t>8/25/2019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2A4A19-B384-42F8-8C0D-94C30AAB39F2}" type="slidenum">
              <a:rPr lang="en-US" smtClean="0"/>
              <a:t>‹#›</a:t>
            </a:fld>
            <a:endParaRPr lang="en-US"/>
          </a:p>
        </p:txBody>
      </p:sp>
    </p:spTree>
    <p:extLst>
      <p:ext uri="{BB962C8B-B14F-4D97-AF65-F5344CB8AC3E}">
        <p14:creationId xmlns:p14="http://schemas.microsoft.com/office/powerpoint/2010/main" val="41864004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8620" y="402802"/>
            <a:ext cx="6995160" cy="16764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88620" y="2346961"/>
            <a:ext cx="6995160" cy="663807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88620" y="9322647"/>
            <a:ext cx="1813560" cy="535517"/>
          </a:xfrm>
          <a:prstGeom prst="rect">
            <a:avLst/>
          </a:prstGeom>
        </p:spPr>
        <p:txBody>
          <a:bodyPr vert="horz" lIns="91440" tIns="45720" rIns="91440" bIns="45720" rtlCol="0" anchor="ctr"/>
          <a:lstStyle>
            <a:lvl1pPr algn="l">
              <a:defRPr sz="1200">
                <a:solidFill>
                  <a:schemeClr val="tx1">
                    <a:tint val="75000"/>
                  </a:schemeClr>
                </a:solidFill>
              </a:defRPr>
            </a:lvl1pPr>
          </a:lstStyle>
          <a:p>
            <a:fld id="{62E3E837-5582-4731-9AD3-9E866ECBE4A3}" type="datetime1">
              <a:rPr lang="en-US" smtClean="0"/>
              <a:t>8/25/2019</a:t>
            </a:fld>
            <a:endParaRPr lang="en-US"/>
          </a:p>
        </p:txBody>
      </p:sp>
      <p:sp>
        <p:nvSpPr>
          <p:cNvPr id="5" name="Footer Placeholder 4"/>
          <p:cNvSpPr>
            <a:spLocks noGrp="1"/>
          </p:cNvSpPr>
          <p:nvPr>
            <p:ph type="ftr" sz="quarter" idx="3"/>
          </p:nvPr>
        </p:nvSpPr>
        <p:spPr>
          <a:xfrm>
            <a:off x="2655570" y="9322647"/>
            <a:ext cx="2461260" cy="53551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7" name="Pentagon 6"/>
          <p:cNvSpPr/>
          <p:nvPr userDrawn="1"/>
        </p:nvSpPr>
        <p:spPr>
          <a:xfrm rot="5400000">
            <a:off x="6553200" y="228600"/>
            <a:ext cx="838200" cy="381000"/>
          </a:xfrm>
          <a:prstGeom prst="homePlat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Slide Number Placeholder 5"/>
          <p:cNvSpPr>
            <a:spLocks noGrp="1"/>
          </p:cNvSpPr>
          <p:nvPr>
            <p:ph type="sldNum" sz="quarter" idx="4"/>
          </p:nvPr>
        </p:nvSpPr>
        <p:spPr>
          <a:xfrm>
            <a:off x="6664569" y="104449"/>
            <a:ext cx="609600" cy="535517"/>
          </a:xfrm>
          <a:prstGeom prst="rect">
            <a:avLst/>
          </a:prstGeom>
        </p:spPr>
        <p:txBody>
          <a:bodyPr vert="horz" lIns="91440" tIns="45720" rIns="91440" bIns="45720" rtlCol="0" anchor="ctr"/>
          <a:lstStyle>
            <a:lvl1pPr algn="ctr">
              <a:defRPr sz="1400" b="1">
                <a:solidFill>
                  <a:schemeClr val="bg1"/>
                </a:solidFill>
              </a:defRPr>
            </a:lvl1pPr>
          </a:lstStyle>
          <a:p>
            <a:fld id="{8A2A4A19-B384-42F8-8C0D-94C30AAB39F2}" type="slidenum">
              <a:rPr lang="en-US" smtClean="0"/>
              <a:pPr/>
              <a:t>‹#›</a:t>
            </a:fld>
            <a:endParaRPr lang="en-US" dirty="0"/>
          </a:p>
        </p:txBody>
      </p:sp>
    </p:spTree>
    <p:extLst>
      <p:ext uri="{BB962C8B-B14F-4D97-AF65-F5344CB8AC3E}">
        <p14:creationId xmlns:p14="http://schemas.microsoft.com/office/powerpoint/2010/main" val="11443960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1.gi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2.gi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slideLayout" Target="../slideLayouts/slideLayout7.xml"/><Relationship Id="rId1" Type="http://schemas.openxmlformats.org/officeDocument/2006/relationships/vmlDrawing" Target="../drawings/vmlDrawing6.vml"/><Relationship Id="rId5" Type="http://schemas.openxmlformats.org/officeDocument/2006/relationships/image" Target="../media/image23.wmf"/><Relationship Id="rId4" Type="http://schemas.openxmlformats.org/officeDocument/2006/relationships/oleObject" Target="../embeddings/oleObject11.bin"/></Relationships>
</file>

<file path=ppt/slides/_rels/slide13.xml.rels><?xml version="1.0" encoding="UTF-8" standalone="yes"?>
<Relationships xmlns="http://schemas.openxmlformats.org/package/2006/relationships"><Relationship Id="rId8" Type="http://schemas.openxmlformats.org/officeDocument/2006/relationships/image" Target="../media/image26.wmf"/><Relationship Id="rId3" Type="http://schemas.openxmlformats.org/officeDocument/2006/relationships/oleObject" Target="../embeddings/oleObject11.bin"/><Relationship Id="rId7" Type="http://schemas.openxmlformats.org/officeDocument/2006/relationships/oleObject" Target="../embeddings/oleObject13.bin"/><Relationship Id="rId2" Type="http://schemas.openxmlformats.org/officeDocument/2006/relationships/slideLayout" Target="../slideLayouts/slideLayout7.xml"/><Relationship Id="rId1" Type="http://schemas.openxmlformats.org/officeDocument/2006/relationships/vmlDrawing" Target="../drawings/vmlDrawing7.vml"/><Relationship Id="rId6" Type="http://schemas.openxmlformats.org/officeDocument/2006/relationships/image" Target="../media/image25.wmf"/><Relationship Id="rId5" Type="http://schemas.openxmlformats.org/officeDocument/2006/relationships/oleObject" Target="../embeddings/oleObject12.bin"/><Relationship Id="rId10" Type="http://schemas.openxmlformats.org/officeDocument/2006/relationships/image" Target="../media/image27.wmf"/><Relationship Id="rId4" Type="http://schemas.openxmlformats.org/officeDocument/2006/relationships/image" Target="../media/image23.wmf"/><Relationship Id="rId9" Type="http://schemas.openxmlformats.org/officeDocument/2006/relationships/oleObject" Target="../embeddings/oleObject14.bin"/></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Layout" Target="../slideLayouts/slideLayout7.xml"/><Relationship Id="rId1" Type="http://schemas.openxmlformats.org/officeDocument/2006/relationships/vmlDrawing" Target="../drawings/vmlDrawing8.vml"/><Relationship Id="rId5" Type="http://schemas.openxmlformats.org/officeDocument/2006/relationships/image" Target="../media/image28.wmf"/><Relationship Id="rId4" Type="http://schemas.openxmlformats.org/officeDocument/2006/relationships/oleObject" Target="../embeddings/oleObject15.bin"/></Relationships>
</file>

<file path=ppt/slides/_rels/slide19.xml.rels><?xml version="1.0" encoding="UTF-8" standalone="yes"?>
<Relationships xmlns="http://schemas.openxmlformats.org/package/2006/relationships"><Relationship Id="rId3" Type="http://schemas.openxmlformats.org/officeDocument/2006/relationships/image" Target="../media/image30.gif"/><Relationship Id="rId2" Type="http://schemas.openxmlformats.org/officeDocument/2006/relationships/slideLayout" Target="../slideLayouts/slideLayout7.xml"/><Relationship Id="rId1" Type="http://schemas.openxmlformats.org/officeDocument/2006/relationships/vmlDrawing" Target="../drawings/vmlDrawing9.vml"/><Relationship Id="rId5" Type="http://schemas.openxmlformats.org/officeDocument/2006/relationships/image" Target="../media/image29.wmf"/><Relationship Id="rId4" Type="http://schemas.openxmlformats.org/officeDocument/2006/relationships/oleObject" Target="../embeddings/oleObject16.bin"/></Relationships>
</file>

<file path=ppt/slides/_rels/slide2.xml.rels><?xml version="1.0" encoding="UTF-8" standalone="yes"?>
<Relationships xmlns="http://schemas.openxmlformats.org/package/2006/relationships"><Relationship Id="rId8" Type="http://schemas.openxmlformats.org/officeDocument/2006/relationships/image" Target="../media/image3.wmf"/><Relationship Id="rId13" Type="http://schemas.openxmlformats.org/officeDocument/2006/relationships/oleObject" Target="../embeddings/oleObject6.bin"/><Relationship Id="rId18" Type="http://schemas.openxmlformats.org/officeDocument/2006/relationships/image" Target="../media/image8.wmf"/><Relationship Id="rId3" Type="http://schemas.openxmlformats.org/officeDocument/2006/relationships/oleObject" Target="../embeddings/oleObject1.bin"/><Relationship Id="rId7" Type="http://schemas.openxmlformats.org/officeDocument/2006/relationships/oleObject" Target="../embeddings/oleObject3.bin"/><Relationship Id="rId12" Type="http://schemas.openxmlformats.org/officeDocument/2006/relationships/image" Target="../media/image5.wmf"/><Relationship Id="rId17" Type="http://schemas.openxmlformats.org/officeDocument/2006/relationships/oleObject" Target="../embeddings/oleObject8.bin"/><Relationship Id="rId2" Type="http://schemas.openxmlformats.org/officeDocument/2006/relationships/slideLayout" Target="../slideLayouts/slideLayout7.xml"/><Relationship Id="rId16" Type="http://schemas.openxmlformats.org/officeDocument/2006/relationships/image" Target="../media/image7.wmf"/><Relationship Id="rId20" Type="http://schemas.openxmlformats.org/officeDocument/2006/relationships/image" Target="../media/image9.wmf"/><Relationship Id="rId1" Type="http://schemas.openxmlformats.org/officeDocument/2006/relationships/vmlDrawing" Target="../drawings/vmlDrawing1.vml"/><Relationship Id="rId6" Type="http://schemas.openxmlformats.org/officeDocument/2006/relationships/image" Target="../media/image2.wmf"/><Relationship Id="rId11" Type="http://schemas.openxmlformats.org/officeDocument/2006/relationships/oleObject" Target="../embeddings/oleObject5.bin"/><Relationship Id="rId5" Type="http://schemas.openxmlformats.org/officeDocument/2006/relationships/oleObject" Target="../embeddings/oleObject2.bin"/><Relationship Id="rId15" Type="http://schemas.openxmlformats.org/officeDocument/2006/relationships/oleObject" Target="../embeddings/oleObject7.bin"/><Relationship Id="rId10" Type="http://schemas.openxmlformats.org/officeDocument/2006/relationships/image" Target="../media/image4.wmf"/><Relationship Id="rId19" Type="http://schemas.openxmlformats.org/officeDocument/2006/relationships/oleObject" Target="../embeddings/oleObject9.bin"/><Relationship Id="rId4" Type="http://schemas.openxmlformats.org/officeDocument/2006/relationships/image" Target="../media/image1.wmf"/><Relationship Id="rId9" Type="http://schemas.openxmlformats.org/officeDocument/2006/relationships/oleObject" Target="../embeddings/oleObject4.bin"/><Relationship Id="rId14" Type="http://schemas.openxmlformats.org/officeDocument/2006/relationships/image" Target="../media/image6.wmf"/></Relationships>
</file>

<file path=ppt/slides/_rels/slide20.xml.rels><?xml version="1.0" encoding="UTF-8" standalone="yes"?>
<Relationships xmlns="http://schemas.openxmlformats.org/package/2006/relationships"><Relationship Id="rId8" Type="http://schemas.openxmlformats.org/officeDocument/2006/relationships/image" Target="../media/image3.wmf"/><Relationship Id="rId13" Type="http://schemas.openxmlformats.org/officeDocument/2006/relationships/oleObject" Target="../embeddings/oleObject6.bin"/><Relationship Id="rId18" Type="http://schemas.openxmlformats.org/officeDocument/2006/relationships/image" Target="../media/image8.wmf"/><Relationship Id="rId3" Type="http://schemas.openxmlformats.org/officeDocument/2006/relationships/oleObject" Target="../embeddings/oleObject1.bin"/><Relationship Id="rId7" Type="http://schemas.openxmlformats.org/officeDocument/2006/relationships/oleObject" Target="../embeddings/oleObject3.bin"/><Relationship Id="rId12" Type="http://schemas.openxmlformats.org/officeDocument/2006/relationships/image" Target="../media/image5.wmf"/><Relationship Id="rId17" Type="http://schemas.openxmlformats.org/officeDocument/2006/relationships/oleObject" Target="../embeddings/oleObject8.bin"/><Relationship Id="rId2" Type="http://schemas.openxmlformats.org/officeDocument/2006/relationships/slideLayout" Target="../slideLayouts/slideLayout7.xml"/><Relationship Id="rId16" Type="http://schemas.openxmlformats.org/officeDocument/2006/relationships/image" Target="../media/image7.wmf"/><Relationship Id="rId20" Type="http://schemas.openxmlformats.org/officeDocument/2006/relationships/image" Target="../media/image9.wmf"/><Relationship Id="rId1" Type="http://schemas.openxmlformats.org/officeDocument/2006/relationships/vmlDrawing" Target="../drawings/vmlDrawing10.vml"/><Relationship Id="rId6" Type="http://schemas.openxmlformats.org/officeDocument/2006/relationships/image" Target="../media/image2.wmf"/><Relationship Id="rId11" Type="http://schemas.openxmlformats.org/officeDocument/2006/relationships/oleObject" Target="../embeddings/oleObject5.bin"/><Relationship Id="rId5" Type="http://schemas.openxmlformats.org/officeDocument/2006/relationships/oleObject" Target="../embeddings/oleObject2.bin"/><Relationship Id="rId15" Type="http://schemas.openxmlformats.org/officeDocument/2006/relationships/oleObject" Target="../embeddings/oleObject7.bin"/><Relationship Id="rId10" Type="http://schemas.openxmlformats.org/officeDocument/2006/relationships/image" Target="../media/image4.wmf"/><Relationship Id="rId19" Type="http://schemas.openxmlformats.org/officeDocument/2006/relationships/oleObject" Target="../embeddings/oleObject9.bin"/><Relationship Id="rId4" Type="http://schemas.openxmlformats.org/officeDocument/2006/relationships/image" Target="../media/image1.wmf"/><Relationship Id="rId9" Type="http://schemas.openxmlformats.org/officeDocument/2006/relationships/oleObject" Target="../embeddings/oleObject4.bin"/><Relationship Id="rId14" Type="http://schemas.openxmlformats.org/officeDocument/2006/relationships/image" Target="../media/image6.wm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oleObject" Target="../embeddings/oleObject5.bin"/><Relationship Id="rId7" Type="http://schemas.openxmlformats.org/officeDocument/2006/relationships/image" Target="../media/image12.png"/><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5.wmf"/></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16.wmf"/><Relationship Id="rId2" Type="http://schemas.openxmlformats.org/officeDocument/2006/relationships/slideLayout" Target="../slideLayouts/slideLayout7.xml"/><Relationship Id="rId1" Type="http://schemas.openxmlformats.org/officeDocument/2006/relationships/vmlDrawing" Target="../drawings/vmlDrawing3.vml"/><Relationship Id="rId6" Type="http://schemas.openxmlformats.org/officeDocument/2006/relationships/oleObject" Target="../embeddings/oleObject10.bin"/><Relationship Id="rId5" Type="http://schemas.openxmlformats.org/officeDocument/2006/relationships/hyperlink" Target="http://onlinestatbook.com/stat_sim/sampling_dist/index.html" TargetMode="External"/><Relationship Id="rId4" Type="http://schemas.microsoft.com/office/2007/relationships/hdphoto" Target="../media/hdphoto2.wdp"/></Relationships>
</file>

<file path=ppt/slides/_rels/slide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0.png"/></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10.bin"/><Relationship Id="rId7" Type="http://schemas.openxmlformats.org/officeDocument/2006/relationships/image" Target="../media/image29.png"/><Relationship Id="rId2" Type="http://schemas.openxmlformats.org/officeDocument/2006/relationships/slideLayout" Target="../slideLayouts/slideLayout7.xml"/><Relationship Id="rId1" Type="http://schemas.openxmlformats.org/officeDocument/2006/relationships/vmlDrawing" Target="../drawings/vmlDrawing4.vml"/><Relationship Id="rId6" Type="http://schemas.openxmlformats.org/officeDocument/2006/relationships/image" Target="../media/image280.png"/><Relationship Id="rId5" Type="http://schemas.openxmlformats.org/officeDocument/2006/relationships/image" Target="../media/image13.png"/><Relationship Id="rId4" Type="http://schemas.openxmlformats.org/officeDocument/2006/relationships/image" Target="../media/image16.wmf"/></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Layout" Target="../slideLayouts/slideLayout7.xml"/><Relationship Id="rId1" Type="http://schemas.openxmlformats.org/officeDocument/2006/relationships/vmlDrawing" Target="../drawings/vmlDrawing5.vml"/><Relationship Id="rId6" Type="http://schemas.openxmlformats.org/officeDocument/2006/relationships/image" Target="../media/image16.wmf"/><Relationship Id="rId5" Type="http://schemas.openxmlformats.org/officeDocument/2006/relationships/oleObject" Target="../embeddings/oleObject10.bin"/><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2" Type="http://schemas.openxmlformats.org/officeDocument/2006/relationships/image" Target="../media/image20.gi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br>
              <a:rPr lang="en-US" dirty="0">
                <a:solidFill>
                  <a:schemeClr val="tx1">
                    <a:lumMod val="50000"/>
                    <a:lumOff val="50000"/>
                  </a:schemeClr>
                </a:solidFill>
                <a:latin typeface="Stencil" panose="040409050D0802020404" pitchFamily="82" charset="0"/>
                <a:cs typeface="Arial" panose="020B0604020202020204" pitchFamily="34" charset="0"/>
              </a:rPr>
            </a:br>
            <a:r>
              <a:rPr lang="en-US" dirty="0">
                <a:solidFill>
                  <a:schemeClr val="accent6">
                    <a:lumMod val="75000"/>
                  </a:schemeClr>
                </a:solidFill>
                <a:latin typeface="Stencil" panose="040409050D0802020404" pitchFamily="82" charset="0"/>
                <a:cs typeface="Arial" panose="020B0604020202020204" pitchFamily="34" charset="0"/>
              </a:rPr>
              <a:t>Regression</a:t>
            </a:r>
            <a:br>
              <a:rPr lang="en-US" dirty="0">
                <a:solidFill>
                  <a:schemeClr val="tx1">
                    <a:lumMod val="50000"/>
                    <a:lumOff val="50000"/>
                  </a:schemeClr>
                </a:solidFill>
                <a:latin typeface="Stencil" panose="040409050D0802020404" pitchFamily="82" charset="0"/>
                <a:cs typeface="Arial" panose="020B0604020202020204" pitchFamily="34" charset="0"/>
              </a:rPr>
            </a:br>
            <a:r>
              <a:rPr lang="en-US" dirty="0">
                <a:solidFill>
                  <a:schemeClr val="tx1">
                    <a:lumMod val="50000"/>
                    <a:lumOff val="50000"/>
                  </a:schemeClr>
                </a:solidFill>
                <a:latin typeface="Stencil" panose="040409050D0802020404" pitchFamily="82" charset="0"/>
                <a:cs typeface="Arial" panose="020B0604020202020204" pitchFamily="34" charset="0"/>
              </a:rPr>
              <a:t>Review</a:t>
            </a:r>
            <a:br>
              <a:rPr lang="en-US" dirty="0">
                <a:solidFill>
                  <a:schemeClr val="tx1">
                    <a:lumMod val="50000"/>
                    <a:lumOff val="50000"/>
                  </a:schemeClr>
                </a:solidFill>
                <a:latin typeface="Stencil" panose="040409050D0802020404" pitchFamily="82" charset="0"/>
                <a:cs typeface="Arial" panose="020B0604020202020204" pitchFamily="34" charset="0"/>
              </a:rPr>
            </a:br>
            <a:endParaRPr lang="en-US" dirty="0"/>
          </a:p>
        </p:txBody>
      </p:sp>
      <p:sp>
        <p:nvSpPr>
          <p:cNvPr id="3" name="Subtitle 2"/>
          <p:cNvSpPr>
            <a:spLocks noGrp="1"/>
          </p:cNvSpPr>
          <p:nvPr>
            <p:ph type="subTitle" idx="1"/>
          </p:nvPr>
        </p:nvSpPr>
        <p:spPr>
          <a:xfrm>
            <a:off x="1165860" y="6497320"/>
            <a:ext cx="5440680" cy="2570480"/>
          </a:xfrm>
        </p:spPr>
        <p:txBody>
          <a:bodyPr/>
          <a:lstStyle/>
          <a:p>
            <a:r>
              <a:rPr lang="en-US" sz="2000" dirty="0">
                <a:solidFill>
                  <a:schemeClr val="tx1">
                    <a:lumMod val="50000"/>
                    <a:lumOff val="50000"/>
                  </a:schemeClr>
                </a:solidFill>
                <a:latin typeface="Arial" panose="020B0604020202020204" pitchFamily="34" charset="0"/>
                <a:cs typeface="Arial" panose="020B0604020202020204" pitchFamily="34" charset="0"/>
              </a:rPr>
              <a:t>Fundamentals of</a:t>
            </a:r>
            <a:endParaRPr lang="en-US" sz="2400" b="1" dirty="0">
              <a:solidFill>
                <a:schemeClr val="accent6">
                  <a:lumMod val="75000"/>
                </a:schemeClr>
              </a:solidFill>
              <a:latin typeface="Arial" panose="020B0604020202020204" pitchFamily="34" charset="0"/>
              <a:cs typeface="Arial" panose="020B0604020202020204" pitchFamily="34" charset="0"/>
            </a:endParaRPr>
          </a:p>
          <a:p>
            <a:r>
              <a:rPr lang="en-US" sz="2400" b="1" dirty="0">
                <a:solidFill>
                  <a:schemeClr val="accent6">
                    <a:lumMod val="75000"/>
                  </a:schemeClr>
                </a:solidFill>
                <a:cs typeface="Arial" panose="020B0604020202020204" pitchFamily="34" charset="0"/>
              </a:rPr>
              <a:t>PROGRAM</a:t>
            </a:r>
            <a:r>
              <a:rPr lang="en-US" sz="2000" dirty="0">
                <a:solidFill>
                  <a:schemeClr val="accent6">
                    <a:lumMod val="75000"/>
                  </a:schemeClr>
                </a:solidFill>
                <a:cs typeface="Arial" panose="020B0604020202020204" pitchFamily="34" charset="0"/>
              </a:rPr>
              <a:t> </a:t>
            </a:r>
            <a:r>
              <a:rPr lang="en-US" sz="2000" dirty="0">
                <a:solidFill>
                  <a:schemeClr val="tx1">
                    <a:lumMod val="50000"/>
                    <a:lumOff val="50000"/>
                  </a:schemeClr>
                </a:solidFill>
                <a:latin typeface="Stencil" panose="040409050D0802020404" pitchFamily="82" charset="0"/>
                <a:cs typeface="Arial" panose="020B0604020202020204" pitchFamily="34" charset="0"/>
              </a:rPr>
              <a:t>EVALUATION</a:t>
            </a:r>
          </a:p>
          <a:p>
            <a:endParaRPr lang="en-US" sz="2800" dirty="0">
              <a:solidFill>
                <a:schemeClr val="tx1">
                  <a:lumMod val="50000"/>
                  <a:lumOff val="50000"/>
                </a:schemeClr>
              </a:solidFill>
              <a:latin typeface="Stencil" panose="040409050D0802020404" pitchFamily="82" charset="0"/>
              <a:cs typeface="Arial" panose="020B0604020202020204" pitchFamily="34" charset="0"/>
            </a:endParaRPr>
          </a:p>
          <a:p>
            <a:r>
              <a:rPr lang="en-US" sz="2000" dirty="0">
                <a:solidFill>
                  <a:schemeClr val="tx1">
                    <a:lumMod val="50000"/>
                    <a:lumOff val="50000"/>
                  </a:schemeClr>
                </a:solidFill>
                <a:latin typeface="Berlin Sans FB" panose="020E0602020502020306" pitchFamily="34" charset="0"/>
                <a:cs typeface="Arial" panose="020B0604020202020204" pitchFamily="34" charset="0"/>
              </a:rPr>
              <a:t>JESSE LECY</a:t>
            </a:r>
          </a:p>
          <a:p>
            <a:endParaRPr lang="en-US" sz="2800" dirty="0">
              <a:solidFill>
                <a:schemeClr val="tx1">
                  <a:lumMod val="50000"/>
                  <a:lumOff val="50000"/>
                </a:schemeClr>
              </a:solidFill>
              <a:latin typeface="Stencil" panose="040409050D0802020404" pitchFamily="82" charset="0"/>
              <a:cs typeface="Arial" panose="020B0604020202020204" pitchFamily="34" charset="0"/>
            </a:endParaRPr>
          </a:p>
        </p:txBody>
      </p:sp>
    </p:spTree>
    <p:extLst>
      <p:ext uri="{BB962C8B-B14F-4D97-AF65-F5344CB8AC3E}">
        <p14:creationId xmlns:p14="http://schemas.microsoft.com/office/powerpoint/2010/main" val="40782742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A2A4A19-B384-42F8-8C0D-94C30AAB39F2}" type="slidenum">
              <a:rPr lang="en-US" smtClean="0"/>
              <a:pPr/>
              <a:t>10</a:t>
            </a:fld>
            <a:endParaRPr lang="en-US"/>
          </a:p>
        </p:txBody>
      </p:sp>
      <p:sp>
        <p:nvSpPr>
          <p:cNvPr id="3" name="TextBox 2"/>
          <p:cNvSpPr txBox="1"/>
          <p:nvPr/>
        </p:nvSpPr>
        <p:spPr>
          <a:xfrm>
            <a:off x="3585721" y="152400"/>
            <a:ext cx="2967479" cy="461665"/>
          </a:xfrm>
          <a:prstGeom prst="rect">
            <a:avLst/>
          </a:prstGeom>
          <a:noFill/>
        </p:spPr>
        <p:txBody>
          <a:bodyPr wrap="none" rtlCol="0">
            <a:spAutoFit/>
          </a:bodyPr>
          <a:lstStyle/>
          <a:p>
            <a:r>
              <a:rPr lang="en-US" sz="2400" cap="small" dirty="0">
                <a:solidFill>
                  <a:schemeClr val="bg1">
                    <a:lumMod val="65000"/>
                  </a:schemeClr>
                </a:solidFill>
                <a:latin typeface="Arial" panose="020B0604020202020204" pitchFamily="34" charset="0"/>
                <a:cs typeface="Arial" panose="020B0604020202020204" pitchFamily="34" charset="0"/>
              </a:rPr>
              <a:t>Regression Review</a:t>
            </a:r>
          </a:p>
        </p:txBody>
      </p:sp>
      <p:sp>
        <p:nvSpPr>
          <p:cNvPr id="4" name="Title 1"/>
          <p:cNvSpPr txBox="1">
            <a:spLocks/>
          </p:cNvSpPr>
          <p:nvPr/>
        </p:nvSpPr>
        <p:spPr>
          <a:xfrm>
            <a:off x="678815" y="988676"/>
            <a:ext cx="6606540" cy="1599776"/>
          </a:xfrm>
          <a:prstGeom prst="rect">
            <a:avLst/>
          </a:prstGeom>
        </p:spPr>
        <p:txBody>
          <a:bodyPr>
            <a:normAutofit fontScale="67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br>
              <a:rPr lang="en-US" dirty="0">
                <a:solidFill>
                  <a:schemeClr val="tx1">
                    <a:lumMod val="50000"/>
                    <a:lumOff val="50000"/>
                  </a:schemeClr>
                </a:solidFill>
                <a:latin typeface="Stencil" panose="040409050D0802020404" pitchFamily="82" charset="0"/>
                <a:cs typeface="Arial" panose="020B0604020202020204" pitchFamily="34" charset="0"/>
              </a:rPr>
            </a:br>
            <a:r>
              <a:rPr lang="en-US" dirty="0">
                <a:solidFill>
                  <a:schemeClr val="accent6">
                    <a:lumMod val="75000"/>
                  </a:schemeClr>
                </a:solidFill>
                <a:latin typeface="Stencil" panose="040409050D0802020404" pitchFamily="82" charset="0"/>
                <a:cs typeface="Arial" panose="020B0604020202020204" pitchFamily="34" charset="0"/>
              </a:rPr>
              <a:t>standard error</a:t>
            </a:r>
            <a:br>
              <a:rPr lang="en-US" dirty="0">
                <a:solidFill>
                  <a:schemeClr val="accent6">
                    <a:lumMod val="75000"/>
                  </a:schemeClr>
                </a:solidFill>
                <a:latin typeface="Stencil" panose="040409050D0802020404" pitchFamily="82" charset="0"/>
                <a:cs typeface="Arial" panose="020B0604020202020204" pitchFamily="34" charset="0"/>
              </a:rPr>
            </a:br>
            <a:r>
              <a:rPr lang="en-US" dirty="0">
                <a:solidFill>
                  <a:schemeClr val="accent6">
                    <a:lumMod val="75000"/>
                  </a:schemeClr>
                </a:solidFill>
                <a:latin typeface="Stencil" panose="040409050D0802020404" pitchFamily="82" charset="0"/>
                <a:cs typeface="Arial" panose="020B0604020202020204" pitchFamily="34" charset="0"/>
              </a:rPr>
              <a:t>of the slope</a:t>
            </a:r>
            <a:br>
              <a:rPr lang="en-US" dirty="0">
                <a:solidFill>
                  <a:schemeClr val="tx1">
                    <a:lumMod val="50000"/>
                    <a:lumOff val="50000"/>
                  </a:schemeClr>
                </a:solidFill>
                <a:latin typeface="Stencil" panose="040409050D0802020404" pitchFamily="82" charset="0"/>
                <a:cs typeface="Arial" panose="020B0604020202020204" pitchFamily="34" charset="0"/>
              </a:rPr>
            </a:br>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8700" y="3124200"/>
            <a:ext cx="5715000" cy="3810000"/>
          </a:xfrm>
          <a:prstGeom prst="rect">
            <a:avLst/>
          </a:prstGeom>
        </p:spPr>
      </p:pic>
      <p:sp>
        <p:nvSpPr>
          <p:cNvPr id="7" name="Title 1"/>
          <p:cNvSpPr txBox="1">
            <a:spLocks/>
          </p:cNvSpPr>
          <p:nvPr/>
        </p:nvSpPr>
        <p:spPr>
          <a:xfrm>
            <a:off x="582930" y="7848600"/>
            <a:ext cx="6606540" cy="1599776"/>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br>
              <a:rPr lang="en-US" sz="2000" dirty="0">
                <a:solidFill>
                  <a:schemeClr val="tx1">
                    <a:lumMod val="50000"/>
                    <a:lumOff val="50000"/>
                  </a:schemeClr>
                </a:solidFill>
                <a:latin typeface="Stencil" panose="040409050D0802020404" pitchFamily="82" charset="0"/>
                <a:cs typeface="Arial" panose="020B0604020202020204" pitchFamily="34" charset="0"/>
              </a:rPr>
            </a:br>
            <a:r>
              <a:rPr lang="en-US" sz="2000" dirty="0">
                <a:solidFill>
                  <a:schemeClr val="accent6">
                    <a:lumMod val="75000"/>
                  </a:schemeClr>
                </a:solidFill>
                <a:latin typeface="Stencil" panose="040409050D0802020404" pitchFamily="82" charset="0"/>
                <a:cs typeface="Arial" panose="020B0604020202020204" pitchFamily="34" charset="0"/>
              </a:rPr>
              <a:t>sample size = 10</a:t>
            </a:r>
            <a:br>
              <a:rPr lang="en-US" sz="2000" dirty="0">
                <a:solidFill>
                  <a:schemeClr val="tx1">
                    <a:lumMod val="50000"/>
                    <a:lumOff val="50000"/>
                  </a:schemeClr>
                </a:solidFill>
                <a:latin typeface="Stencil" panose="040409050D0802020404" pitchFamily="82" charset="0"/>
                <a:cs typeface="Arial" panose="020B0604020202020204" pitchFamily="34" charset="0"/>
              </a:rPr>
            </a:br>
            <a:endParaRPr lang="en-US" sz="2000" dirty="0"/>
          </a:p>
        </p:txBody>
      </p:sp>
    </p:spTree>
    <p:extLst>
      <p:ext uri="{BB962C8B-B14F-4D97-AF65-F5344CB8AC3E}">
        <p14:creationId xmlns:p14="http://schemas.microsoft.com/office/powerpoint/2010/main" val="27937371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A2A4A19-B384-42F8-8C0D-94C30AAB39F2}" type="slidenum">
              <a:rPr lang="en-US" smtClean="0"/>
              <a:pPr/>
              <a:t>11</a:t>
            </a:fld>
            <a:endParaRPr lang="en-US"/>
          </a:p>
        </p:txBody>
      </p:sp>
      <p:sp>
        <p:nvSpPr>
          <p:cNvPr id="3" name="TextBox 2"/>
          <p:cNvSpPr txBox="1"/>
          <p:nvPr/>
        </p:nvSpPr>
        <p:spPr>
          <a:xfrm>
            <a:off x="3585721" y="152400"/>
            <a:ext cx="2967479" cy="461665"/>
          </a:xfrm>
          <a:prstGeom prst="rect">
            <a:avLst/>
          </a:prstGeom>
          <a:noFill/>
        </p:spPr>
        <p:txBody>
          <a:bodyPr wrap="none" rtlCol="0">
            <a:spAutoFit/>
          </a:bodyPr>
          <a:lstStyle/>
          <a:p>
            <a:r>
              <a:rPr lang="en-US" sz="2400" cap="small" dirty="0">
                <a:solidFill>
                  <a:schemeClr val="bg1">
                    <a:lumMod val="65000"/>
                  </a:schemeClr>
                </a:solidFill>
                <a:latin typeface="Arial" panose="020B0604020202020204" pitchFamily="34" charset="0"/>
                <a:cs typeface="Arial" panose="020B0604020202020204" pitchFamily="34" charset="0"/>
              </a:rPr>
              <a:t>Regression Review</a:t>
            </a:r>
          </a:p>
        </p:txBody>
      </p:sp>
      <p:sp>
        <p:nvSpPr>
          <p:cNvPr id="4" name="Title 1"/>
          <p:cNvSpPr txBox="1">
            <a:spLocks/>
          </p:cNvSpPr>
          <p:nvPr/>
        </p:nvSpPr>
        <p:spPr>
          <a:xfrm>
            <a:off x="678815" y="988676"/>
            <a:ext cx="6606540" cy="1599776"/>
          </a:xfrm>
          <a:prstGeom prst="rect">
            <a:avLst/>
          </a:prstGeom>
        </p:spPr>
        <p:txBody>
          <a:bodyPr>
            <a:normAutofit fontScale="67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br>
              <a:rPr lang="en-US" dirty="0">
                <a:solidFill>
                  <a:schemeClr val="tx1">
                    <a:lumMod val="50000"/>
                    <a:lumOff val="50000"/>
                  </a:schemeClr>
                </a:solidFill>
                <a:latin typeface="Stencil" panose="040409050D0802020404" pitchFamily="82" charset="0"/>
                <a:cs typeface="Arial" panose="020B0604020202020204" pitchFamily="34" charset="0"/>
              </a:rPr>
            </a:br>
            <a:r>
              <a:rPr lang="en-US" dirty="0">
                <a:solidFill>
                  <a:schemeClr val="accent6">
                    <a:lumMod val="75000"/>
                  </a:schemeClr>
                </a:solidFill>
                <a:latin typeface="Stencil" panose="040409050D0802020404" pitchFamily="82" charset="0"/>
                <a:cs typeface="Arial" panose="020B0604020202020204" pitchFamily="34" charset="0"/>
              </a:rPr>
              <a:t>standard error</a:t>
            </a:r>
            <a:br>
              <a:rPr lang="en-US" dirty="0">
                <a:solidFill>
                  <a:schemeClr val="accent6">
                    <a:lumMod val="75000"/>
                  </a:schemeClr>
                </a:solidFill>
                <a:latin typeface="Stencil" panose="040409050D0802020404" pitchFamily="82" charset="0"/>
                <a:cs typeface="Arial" panose="020B0604020202020204" pitchFamily="34" charset="0"/>
              </a:rPr>
            </a:br>
            <a:r>
              <a:rPr lang="en-US" dirty="0">
                <a:solidFill>
                  <a:schemeClr val="accent6">
                    <a:lumMod val="75000"/>
                  </a:schemeClr>
                </a:solidFill>
                <a:latin typeface="Stencil" panose="040409050D0802020404" pitchFamily="82" charset="0"/>
                <a:cs typeface="Arial" panose="020B0604020202020204" pitchFamily="34" charset="0"/>
              </a:rPr>
              <a:t>of the slope</a:t>
            </a:r>
            <a:br>
              <a:rPr lang="en-US" dirty="0">
                <a:solidFill>
                  <a:schemeClr val="tx1">
                    <a:lumMod val="50000"/>
                    <a:lumOff val="50000"/>
                  </a:schemeClr>
                </a:solidFill>
                <a:latin typeface="Stencil" panose="040409050D0802020404" pitchFamily="82" charset="0"/>
                <a:cs typeface="Arial" panose="020B0604020202020204" pitchFamily="34" charset="0"/>
              </a:rPr>
            </a:br>
            <a:endParaRPr lang="en-US" dirty="0"/>
          </a:p>
        </p:txBody>
      </p:sp>
      <p:sp>
        <p:nvSpPr>
          <p:cNvPr id="7" name="Title 1"/>
          <p:cNvSpPr txBox="1">
            <a:spLocks/>
          </p:cNvSpPr>
          <p:nvPr/>
        </p:nvSpPr>
        <p:spPr>
          <a:xfrm>
            <a:off x="582930" y="7848600"/>
            <a:ext cx="6606540" cy="1599776"/>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br>
              <a:rPr lang="en-US" sz="2000" dirty="0">
                <a:solidFill>
                  <a:schemeClr val="tx1">
                    <a:lumMod val="50000"/>
                    <a:lumOff val="50000"/>
                  </a:schemeClr>
                </a:solidFill>
                <a:latin typeface="Stencil" panose="040409050D0802020404" pitchFamily="82" charset="0"/>
                <a:cs typeface="Arial" panose="020B0604020202020204" pitchFamily="34" charset="0"/>
              </a:rPr>
            </a:br>
            <a:r>
              <a:rPr lang="en-US" sz="2000" dirty="0">
                <a:solidFill>
                  <a:schemeClr val="accent6">
                    <a:lumMod val="75000"/>
                  </a:schemeClr>
                </a:solidFill>
                <a:latin typeface="Stencil" panose="040409050D0802020404" pitchFamily="82" charset="0"/>
                <a:cs typeface="Arial" panose="020B0604020202020204" pitchFamily="34" charset="0"/>
              </a:rPr>
              <a:t>sample size = 50</a:t>
            </a:r>
            <a:br>
              <a:rPr lang="en-US" sz="2000" dirty="0">
                <a:solidFill>
                  <a:schemeClr val="tx1">
                    <a:lumMod val="50000"/>
                    <a:lumOff val="50000"/>
                  </a:schemeClr>
                </a:solidFill>
                <a:latin typeface="Stencil" panose="040409050D0802020404" pitchFamily="82" charset="0"/>
                <a:cs typeface="Arial" panose="020B0604020202020204" pitchFamily="34" charset="0"/>
              </a:rPr>
            </a:br>
            <a:endParaRPr lang="en-US" sz="2000"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8700" y="3124200"/>
            <a:ext cx="5715000" cy="3810000"/>
          </a:xfrm>
          <a:prstGeom prst="rect">
            <a:avLst/>
          </a:prstGeom>
        </p:spPr>
      </p:pic>
    </p:spTree>
    <p:extLst>
      <p:ext uri="{BB962C8B-B14F-4D97-AF65-F5344CB8AC3E}">
        <p14:creationId xmlns:p14="http://schemas.microsoft.com/office/powerpoint/2010/main" val="13015802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A2A4A19-B384-42F8-8C0D-94C30AAB39F2}" type="slidenum">
              <a:rPr lang="en-US" smtClean="0"/>
              <a:pPr/>
              <a:t>12</a:t>
            </a:fld>
            <a:endParaRPr lang="en-US"/>
          </a:p>
        </p:txBody>
      </p:sp>
      <p:sp>
        <p:nvSpPr>
          <p:cNvPr id="3" name="TextBox 2"/>
          <p:cNvSpPr txBox="1"/>
          <p:nvPr/>
        </p:nvSpPr>
        <p:spPr>
          <a:xfrm>
            <a:off x="3585721" y="152400"/>
            <a:ext cx="2967479" cy="461665"/>
          </a:xfrm>
          <a:prstGeom prst="rect">
            <a:avLst/>
          </a:prstGeom>
          <a:noFill/>
        </p:spPr>
        <p:txBody>
          <a:bodyPr wrap="none" rtlCol="0">
            <a:spAutoFit/>
          </a:bodyPr>
          <a:lstStyle/>
          <a:p>
            <a:r>
              <a:rPr lang="en-US" sz="2400" cap="small" dirty="0">
                <a:solidFill>
                  <a:schemeClr val="bg1">
                    <a:lumMod val="65000"/>
                  </a:schemeClr>
                </a:solidFill>
                <a:latin typeface="Arial" panose="020B0604020202020204" pitchFamily="34" charset="0"/>
                <a:cs typeface="Arial" panose="020B0604020202020204" pitchFamily="34" charset="0"/>
              </a:rPr>
              <a:t>Regression Review</a:t>
            </a:r>
          </a:p>
        </p:txBody>
      </p:sp>
      <p:sp>
        <p:nvSpPr>
          <p:cNvPr id="4" name="Title 1"/>
          <p:cNvSpPr txBox="1">
            <a:spLocks/>
          </p:cNvSpPr>
          <p:nvPr/>
        </p:nvSpPr>
        <p:spPr>
          <a:xfrm>
            <a:off x="678815" y="988676"/>
            <a:ext cx="6606540" cy="1599776"/>
          </a:xfrm>
          <a:prstGeom prst="rect">
            <a:avLst/>
          </a:prstGeom>
        </p:spPr>
        <p:txBody>
          <a:bodyPr>
            <a:normAutofit fontScale="67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br>
              <a:rPr lang="en-US" dirty="0">
                <a:solidFill>
                  <a:schemeClr val="tx1">
                    <a:lumMod val="50000"/>
                    <a:lumOff val="50000"/>
                  </a:schemeClr>
                </a:solidFill>
                <a:latin typeface="Stencil" panose="040409050D0802020404" pitchFamily="82" charset="0"/>
                <a:cs typeface="Arial" panose="020B0604020202020204" pitchFamily="34" charset="0"/>
              </a:rPr>
            </a:br>
            <a:r>
              <a:rPr lang="en-US" dirty="0">
                <a:solidFill>
                  <a:schemeClr val="accent6">
                    <a:lumMod val="75000"/>
                  </a:schemeClr>
                </a:solidFill>
                <a:latin typeface="Stencil" panose="040409050D0802020404" pitchFamily="82" charset="0"/>
                <a:cs typeface="Arial" panose="020B0604020202020204" pitchFamily="34" charset="0"/>
              </a:rPr>
              <a:t>standard error</a:t>
            </a:r>
            <a:br>
              <a:rPr lang="en-US" dirty="0">
                <a:solidFill>
                  <a:schemeClr val="accent6">
                    <a:lumMod val="75000"/>
                  </a:schemeClr>
                </a:solidFill>
                <a:latin typeface="Stencil" panose="040409050D0802020404" pitchFamily="82" charset="0"/>
                <a:cs typeface="Arial" panose="020B0604020202020204" pitchFamily="34" charset="0"/>
              </a:rPr>
            </a:br>
            <a:r>
              <a:rPr lang="en-US" dirty="0">
                <a:solidFill>
                  <a:schemeClr val="accent6">
                    <a:lumMod val="75000"/>
                  </a:schemeClr>
                </a:solidFill>
                <a:latin typeface="Stencil" panose="040409050D0802020404" pitchFamily="82" charset="0"/>
                <a:cs typeface="Arial" panose="020B0604020202020204" pitchFamily="34" charset="0"/>
              </a:rPr>
              <a:t>of the slope</a:t>
            </a:r>
            <a:br>
              <a:rPr lang="en-US" dirty="0">
                <a:solidFill>
                  <a:schemeClr val="tx1">
                    <a:lumMod val="50000"/>
                    <a:lumOff val="50000"/>
                  </a:schemeClr>
                </a:solidFill>
                <a:latin typeface="Stencil" panose="040409050D0802020404" pitchFamily="82" charset="0"/>
                <a:cs typeface="Arial" panose="020B0604020202020204" pitchFamily="34" charset="0"/>
              </a:rPr>
            </a:br>
            <a:endParaRPr lang="en-US" dirty="0"/>
          </a:p>
        </p:txBody>
      </p:sp>
      <p:pic>
        <p:nvPicPr>
          <p:cNvPr id="15362" name="Picture 2" descr="alt text"/>
          <p:cNvPicPr>
            <a:picLocks noChangeAspect="1" noChangeArrowheads="1"/>
          </p:cNvPicPr>
          <p:nvPr/>
        </p:nvPicPr>
        <p:blipFill>
          <a:blip r:embed="rId3">
            <a:biLevel thresh="50000"/>
            <a:extLst>
              <a:ext uri="{28A0092B-C50C-407E-A947-70E740481C1C}">
                <a14:useLocalDpi xmlns:a14="http://schemas.microsoft.com/office/drawing/2010/main" val="0"/>
              </a:ext>
            </a:extLst>
          </a:blip>
          <a:srcRect/>
          <a:stretch>
            <a:fillRect/>
          </a:stretch>
        </p:blipFill>
        <p:spPr bwMode="auto">
          <a:xfrm>
            <a:off x="678815" y="3124200"/>
            <a:ext cx="6553200" cy="4128824"/>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Object 5"/>
          <p:cNvGraphicFramePr>
            <a:graphicFrameLocks noChangeAspect="1"/>
          </p:cNvGraphicFramePr>
          <p:nvPr>
            <p:extLst/>
          </p:nvPr>
        </p:nvGraphicFramePr>
        <p:xfrm>
          <a:off x="1194250" y="8022962"/>
          <a:ext cx="1768475" cy="715962"/>
        </p:xfrm>
        <a:graphic>
          <a:graphicData uri="http://schemas.openxmlformats.org/presentationml/2006/ole">
            <mc:AlternateContent xmlns:mc="http://schemas.openxmlformats.org/markup-compatibility/2006">
              <mc:Choice xmlns:v="urn:schemas-microsoft-com:vml" Requires="v">
                <p:oleObj spid="_x0000_s30737" name="Equation" r:id="rId4" imgW="1282700" imgH="520700" progId="Equation.3">
                  <p:embed/>
                </p:oleObj>
              </mc:Choice>
              <mc:Fallback>
                <p:oleObj name="Equation" r:id="rId4" imgW="1282700" imgH="520700" progId="Equation.3">
                  <p:embed/>
                  <p:pic>
                    <p:nvPicPr>
                      <p:cNvPr id="6"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94250" y="8022962"/>
                        <a:ext cx="1768475" cy="71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 name="Title 1"/>
          <p:cNvSpPr txBox="1">
            <a:spLocks/>
          </p:cNvSpPr>
          <p:nvPr/>
        </p:nvSpPr>
        <p:spPr>
          <a:xfrm>
            <a:off x="1966230" y="7684633"/>
            <a:ext cx="6606540" cy="1599776"/>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br>
              <a:rPr lang="en-US" sz="2000" dirty="0">
                <a:solidFill>
                  <a:schemeClr val="tx1">
                    <a:lumMod val="50000"/>
                    <a:lumOff val="50000"/>
                  </a:schemeClr>
                </a:solidFill>
                <a:latin typeface="Stencil" panose="040409050D0802020404" pitchFamily="82" charset="0"/>
                <a:cs typeface="Arial" panose="020B0604020202020204" pitchFamily="34" charset="0"/>
              </a:rPr>
            </a:br>
            <a:r>
              <a:rPr lang="en-US" sz="2000" dirty="0">
                <a:solidFill>
                  <a:schemeClr val="accent6">
                    <a:lumMod val="75000"/>
                  </a:schemeClr>
                </a:solidFill>
                <a:latin typeface="Stencil" panose="040409050D0802020404" pitchFamily="82" charset="0"/>
                <a:cs typeface="Arial" panose="020B0604020202020204" pitchFamily="34" charset="0"/>
              </a:rPr>
              <a:t>“Average Error”</a:t>
            </a:r>
          </a:p>
          <a:p>
            <a:r>
              <a:rPr lang="en-US" sz="2000" dirty="0">
                <a:solidFill>
                  <a:schemeClr val="accent6">
                    <a:lumMod val="75000"/>
                  </a:schemeClr>
                </a:solidFill>
                <a:latin typeface="Stencil" panose="040409050D0802020404" pitchFamily="82" charset="0"/>
                <a:cs typeface="Arial" panose="020B0604020202020204" pitchFamily="34" charset="0"/>
              </a:rPr>
              <a:t>(Of the slope estimate)</a:t>
            </a:r>
            <a:br>
              <a:rPr lang="en-US" sz="2000" dirty="0">
                <a:solidFill>
                  <a:schemeClr val="tx1">
                    <a:lumMod val="50000"/>
                    <a:lumOff val="50000"/>
                  </a:schemeClr>
                </a:solidFill>
                <a:latin typeface="Stencil" panose="040409050D0802020404" pitchFamily="82" charset="0"/>
                <a:cs typeface="Arial" panose="020B0604020202020204" pitchFamily="34" charset="0"/>
              </a:rPr>
            </a:br>
            <a:endParaRPr lang="en-US" sz="2000" dirty="0"/>
          </a:p>
        </p:txBody>
      </p:sp>
      <p:sp>
        <p:nvSpPr>
          <p:cNvPr id="5" name="TextBox 4"/>
          <p:cNvSpPr txBox="1"/>
          <p:nvPr/>
        </p:nvSpPr>
        <p:spPr>
          <a:xfrm>
            <a:off x="3687155" y="4021293"/>
            <a:ext cx="1502976" cy="646331"/>
          </a:xfrm>
          <a:prstGeom prst="rect">
            <a:avLst/>
          </a:prstGeom>
          <a:noFill/>
        </p:spPr>
        <p:txBody>
          <a:bodyPr wrap="none" rtlCol="0">
            <a:spAutoFit/>
          </a:bodyPr>
          <a:lstStyle/>
          <a:p>
            <a:pPr algn="ctr"/>
            <a:r>
              <a:rPr lang="en-US" dirty="0">
                <a:solidFill>
                  <a:schemeClr val="accent6">
                    <a:lumMod val="75000"/>
                  </a:schemeClr>
                </a:solidFill>
              </a:rPr>
              <a:t>Best Guess of </a:t>
            </a:r>
            <a:br>
              <a:rPr lang="en-US" dirty="0">
                <a:solidFill>
                  <a:schemeClr val="accent6">
                    <a:lumMod val="75000"/>
                  </a:schemeClr>
                </a:solidFill>
              </a:rPr>
            </a:br>
            <a:r>
              <a:rPr lang="en-US" dirty="0">
                <a:solidFill>
                  <a:schemeClr val="accent6">
                    <a:lumMod val="75000"/>
                  </a:schemeClr>
                </a:solidFill>
              </a:rPr>
              <a:t>the Slope</a:t>
            </a:r>
          </a:p>
        </p:txBody>
      </p:sp>
      <p:cxnSp>
        <p:nvCxnSpPr>
          <p:cNvPr id="9" name="Straight Connector 8"/>
          <p:cNvCxnSpPr/>
          <p:nvPr/>
        </p:nvCxnSpPr>
        <p:spPr>
          <a:xfrm flipV="1">
            <a:off x="1143000" y="4648200"/>
            <a:ext cx="2442721" cy="499960"/>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a:xfrm>
            <a:off x="1143000" y="4556426"/>
            <a:ext cx="364202" cy="523220"/>
          </a:xfrm>
          <a:prstGeom prst="rect">
            <a:avLst/>
          </a:prstGeom>
        </p:spPr>
        <p:txBody>
          <a:bodyPr wrap="none">
            <a:spAutoFit/>
          </a:bodyPr>
          <a:lstStyle/>
          <a:p>
            <a:r>
              <a:rPr lang="en-US" sz="2800" dirty="0">
                <a:solidFill>
                  <a:schemeClr val="accent6">
                    <a:lumMod val="75000"/>
                  </a:schemeClr>
                </a:solidFill>
                <a:cs typeface="Courier New" panose="02070309020205020404" pitchFamily="49" charset="0"/>
              </a:rPr>
              <a:t>*</a:t>
            </a:r>
          </a:p>
        </p:txBody>
      </p:sp>
      <p:sp>
        <p:nvSpPr>
          <p:cNvPr id="13" name="Rectangle 12"/>
          <p:cNvSpPr/>
          <p:nvPr/>
        </p:nvSpPr>
        <p:spPr>
          <a:xfrm>
            <a:off x="3087010" y="3560492"/>
            <a:ext cx="364202" cy="523220"/>
          </a:xfrm>
          <a:prstGeom prst="rect">
            <a:avLst/>
          </a:prstGeom>
        </p:spPr>
        <p:txBody>
          <a:bodyPr wrap="none">
            <a:spAutoFit/>
          </a:bodyPr>
          <a:lstStyle/>
          <a:p>
            <a:r>
              <a:rPr lang="en-US" sz="2800" dirty="0">
                <a:solidFill>
                  <a:schemeClr val="accent6">
                    <a:lumMod val="75000"/>
                  </a:schemeClr>
                </a:solidFill>
                <a:cs typeface="Courier New" panose="02070309020205020404" pitchFamily="49" charset="0"/>
              </a:rPr>
              <a:t>*</a:t>
            </a:r>
          </a:p>
        </p:txBody>
      </p:sp>
      <p:sp>
        <p:nvSpPr>
          <p:cNvPr id="14" name="Rectangle 13"/>
          <p:cNvSpPr/>
          <p:nvPr/>
        </p:nvSpPr>
        <p:spPr>
          <a:xfrm>
            <a:off x="1343935" y="5451038"/>
            <a:ext cx="364202" cy="523220"/>
          </a:xfrm>
          <a:prstGeom prst="rect">
            <a:avLst/>
          </a:prstGeom>
        </p:spPr>
        <p:txBody>
          <a:bodyPr wrap="none">
            <a:spAutoFit/>
          </a:bodyPr>
          <a:lstStyle/>
          <a:p>
            <a:r>
              <a:rPr lang="en-US" sz="2800" dirty="0">
                <a:solidFill>
                  <a:schemeClr val="accent6">
                    <a:lumMod val="75000"/>
                  </a:schemeClr>
                </a:solidFill>
                <a:cs typeface="Courier New" panose="02070309020205020404" pitchFamily="49" charset="0"/>
              </a:rPr>
              <a:t>*</a:t>
            </a:r>
          </a:p>
        </p:txBody>
      </p:sp>
      <p:sp>
        <p:nvSpPr>
          <p:cNvPr id="15" name="Rectangle 14"/>
          <p:cNvSpPr/>
          <p:nvPr/>
        </p:nvSpPr>
        <p:spPr>
          <a:xfrm>
            <a:off x="1325101" y="5644134"/>
            <a:ext cx="364202" cy="523220"/>
          </a:xfrm>
          <a:prstGeom prst="rect">
            <a:avLst/>
          </a:prstGeom>
        </p:spPr>
        <p:txBody>
          <a:bodyPr wrap="none">
            <a:spAutoFit/>
          </a:bodyPr>
          <a:lstStyle/>
          <a:p>
            <a:r>
              <a:rPr lang="en-US" sz="2800" dirty="0">
                <a:solidFill>
                  <a:schemeClr val="accent6">
                    <a:lumMod val="75000"/>
                  </a:schemeClr>
                </a:solidFill>
                <a:cs typeface="Courier New" panose="02070309020205020404" pitchFamily="49" charset="0"/>
              </a:rPr>
              <a:t>*</a:t>
            </a:r>
          </a:p>
        </p:txBody>
      </p:sp>
      <p:sp>
        <p:nvSpPr>
          <p:cNvPr id="16" name="Rectangle 15"/>
          <p:cNvSpPr/>
          <p:nvPr/>
        </p:nvSpPr>
        <p:spPr>
          <a:xfrm>
            <a:off x="2071674" y="4978324"/>
            <a:ext cx="364202" cy="523220"/>
          </a:xfrm>
          <a:prstGeom prst="rect">
            <a:avLst/>
          </a:prstGeom>
        </p:spPr>
        <p:txBody>
          <a:bodyPr wrap="none">
            <a:spAutoFit/>
          </a:bodyPr>
          <a:lstStyle/>
          <a:p>
            <a:r>
              <a:rPr lang="en-US" sz="2800" dirty="0">
                <a:solidFill>
                  <a:schemeClr val="accent6">
                    <a:lumMod val="75000"/>
                  </a:schemeClr>
                </a:solidFill>
                <a:cs typeface="Courier New" panose="02070309020205020404" pitchFamily="49" charset="0"/>
              </a:rPr>
              <a:t>*</a:t>
            </a:r>
          </a:p>
        </p:txBody>
      </p:sp>
      <p:sp>
        <p:nvSpPr>
          <p:cNvPr id="17" name="Rectangle 16"/>
          <p:cNvSpPr/>
          <p:nvPr/>
        </p:nvSpPr>
        <p:spPr>
          <a:xfrm>
            <a:off x="1714286" y="4978324"/>
            <a:ext cx="364202" cy="523220"/>
          </a:xfrm>
          <a:prstGeom prst="rect">
            <a:avLst/>
          </a:prstGeom>
        </p:spPr>
        <p:txBody>
          <a:bodyPr wrap="none">
            <a:spAutoFit/>
          </a:bodyPr>
          <a:lstStyle/>
          <a:p>
            <a:r>
              <a:rPr lang="en-US" sz="2800" dirty="0">
                <a:solidFill>
                  <a:schemeClr val="accent6">
                    <a:lumMod val="75000"/>
                  </a:schemeClr>
                </a:solidFill>
                <a:cs typeface="Courier New" panose="02070309020205020404" pitchFamily="49" charset="0"/>
              </a:rPr>
              <a:t>*</a:t>
            </a:r>
          </a:p>
        </p:txBody>
      </p:sp>
      <p:sp>
        <p:nvSpPr>
          <p:cNvPr id="18" name="Rectangle 17"/>
          <p:cNvSpPr/>
          <p:nvPr/>
        </p:nvSpPr>
        <p:spPr>
          <a:xfrm>
            <a:off x="2535859" y="4970360"/>
            <a:ext cx="364202" cy="523220"/>
          </a:xfrm>
          <a:prstGeom prst="rect">
            <a:avLst/>
          </a:prstGeom>
        </p:spPr>
        <p:txBody>
          <a:bodyPr wrap="none">
            <a:spAutoFit/>
          </a:bodyPr>
          <a:lstStyle/>
          <a:p>
            <a:r>
              <a:rPr lang="en-US" sz="2800" dirty="0">
                <a:solidFill>
                  <a:schemeClr val="accent6">
                    <a:lumMod val="75000"/>
                  </a:schemeClr>
                </a:solidFill>
                <a:cs typeface="Courier New" panose="02070309020205020404" pitchFamily="49" charset="0"/>
              </a:rPr>
              <a:t>*</a:t>
            </a:r>
          </a:p>
        </p:txBody>
      </p:sp>
      <p:sp>
        <p:nvSpPr>
          <p:cNvPr id="19" name="Rectangle 18"/>
          <p:cNvSpPr/>
          <p:nvPr/>
        </p:nvSpPr>
        <p:spPr>
          <a:xfrm>
            <a:off x="2784046" y="4455104"/>
            <a:ext cx="364202" cy="523220"/>
          </a:xfrm>
          <a:prstGeom prst="rect">
            <a:avLst/>
          </a:prstGeom>
        </p:spPr>
        <p:txBody>
          <a:bodyPr wrap="none">
            <a:spAutoFit/>
          </a:bodyPr>
          <a:lstStyle/>
          <a:p>
            <a:r>
              <a:rPr lang="en-US" sz="2800" dirty="0">
                <a:solidFill>
                  <a:schemeClr val="accent6">
                    <a:lumMod val="75000"/>
                  </a:schemeClr>
                </a:solidFill>
                <a:cs typeface="Courier New" panose="02070309020205020404" pitchFamily="49" charset="0"/>
              </a:rPr>
              <a:t>*</a:t>
            </a:r>
          </a:p>
        </p:txBody>
      </p:sp>
      <p:sp>
        <p:nvSpPr>
          <p:cNvPr id="20" name="Rectangle 19"/>
          <p:cNvSpPr/>
          <p:nvPr/>
        </p:nvSpPr>
        <p:spPr>
          <a:xfrm>
            <a:off x="2970378" y="5304680"/>
            <a:ext cx="364202" cy="523220"/>
          </a:xfrm>
          <a:prstGeom prst="rect">
            <a:avLst/>
          </a:prstGeom>
        </p:spPr>
        <p:txBody>
          <a:bodyPr wrap="none">
            <a:spAutoFit/>
          </a:bodyPr>
          <a:lstStyle/>
          <a:p>
            <a:r>
              <a:rPr lang="en-US" sz="2800" dirty="0">
                <a:solidFill>
                  <a:schemeClr val="accent6">
                    <a:lumMod val="75000"/>
                  </a:schemeClr>
                </a:solidFill>
                <a:cs typeface="Courier New" panose="02070309020205020404" pitchFamily="49" charset="0"/>
              </a:rPr>
              <a:t>*</a:t>
            </a:r>
          </a:p>
        </p:txBody>
      </p:sp>
      <p:sp>
        <p:nvSpPr>
          <p:cNvPr id="21" name="Rectangle 20"/>
          <p:cNvSpPr/>
          <p:nvPr/>
        </p:nvSpPr>
        <p:spPr>
          <a:xfrm>
            <a:off x="3327766" y="5134537"/>
            <a:ext cx="364202" cy="523220"/>
          </a:xfrm>
          <a:prstGeom prst="rect">
            <a:avLst/>
          </a:prstGeom>
        </p:spPr>
        <p:txBody>
          <a:bodyPr wrap="none">
            <a:spAutoFit/>
          </a:bodyPr>
          <a:lstStyle/>
          <a:p>
            <a:r>
              <a:rPr lang="en-US" sz="2800" dirty="0">
                <a:solidFill>
                  <a:schemeClr val="accent6">
                    <a:lumMod val="75000"/>
                  </a:schemeClr>
                </a:solidFill>
                <a:cs typeface="Courier New" panose="02070309020205020404" pitchFamily="49" charset="0"/>
              </a:rPr>
              <a:t>*</a:t>
            </a:r>
          </a:p>
        </p:txBody>
      </p:sp>
      <p:sp>
        <p:nvSpPr>
          <p:cNvPr id="12" name="TextBox 11"/>
          <p:cNvSpPr txBox="1"/>
          <p:nvPr/>
        </p:nvSpPr>
        <p:spPr>
          <a:xfrm>
            <a:off x="3928718" y="4949871"/>
            <a:ext cx="1170641" cy="369332"/>
          </a:xfrm>
          <a:prstGeom prst="rect">
            <a:avLst/>
          </a:prstGeom>
          <a:noFill/>
        </p:spPr>
        <p:txBody>
          <a:bodyPr wrap="none" rtlCol="0">
            <a:spAutoFit/>
          </a:bodyPr>
          <a:lstStyle/>
          <a:p>
            <a:r>
              <a:rPr lang="en-US" dirty="0"/>
              <a:t>True Slope</a:t>
            </a:r>
          </a:p>
        </p:txBody>
      </p:sp>
      <p:cxnSp>
        <p:nvCxnSpPr>
          <p:cNvPr id="23" name="Straight Arrow Connector 22"/>
          <p:cNvCxnSpPr>
            <a:stCxn id="12" idx="1"/>
          </p:cNvCxnSpPr>
          <p:nvPr/>
        </p:nvCxnSpPr>
        <p:spPr>
          <a:xfrm flipH="1" flipV="1">
            <a:off x="3505636" y="4970360"/>
            <a:ext cx="423082" cy="164177"/>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flipH="1">
            <a:off x="3409530" y="4230218"/>
            <a:ext cx="307647" cy="397200"/>
          </a:xfrm>
          <a:prstGeom prst="straightConnector1">
            <a:avLst/>
          </a:prstGeom>
          <a:ln w="1905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1823965" y="3560492"/>
            <a:ext cx="1423788" cy="369332"/>
          </a:xfrm>
          <a:prstGeom prst="rect">
            <a:avLst/>
          </a:prstGeom>
          <a:noFill/>
        </p:spPr>
        <p:txBody>
          <a:bodyPr wrap="none" rtlCol="0">
            <a:spAutoFit/>
          </a:bodyPr>
          <a:lstStyle/>
          <a:p>
            <a:r>
              <a:rPr lang="en-US" dirty="0">
                <a:solidFill>
                  <a:schemeClr val="accent6">
                    <a:lumMod val="75000"/>
                  </a:schemeClr>
                </a:solidFill>
              </a:rPr>
              <a:t>(Our Sample)</a:t>
            </a:r>
          </a:p>
        </p:txBody>
      </p:sp>
      <p:sp>
        <p:nvSpPr>
          <p:cNvPr id="28" name="TextBox 27"/>
          <p:cNvSpPr txBox="1"/>
          <p:nvPr/>
        </p:nvSpPr>
        <p:spPr>
          <a:xfrm>
            <a:off x="5025346" y="3130331"/>
            <a:ext cx="1527854" cy="461665"/>
          </a:xfrm>
          <a:prstGeom prst="rect">
            <a:avLst/>
          </a:prstGeom>
          <a:solidFill>
            <a:schemeClr val="bg1"/>
          </a:solidFill>
        </p:spPr>
        <p:txBody>
          <a:bodyPr wrap="none" rtlCol="0">
            <a:spAutoFit/>
          </a:bodyPr>
          <a:lstStyle/>
          <a:p>
            <a:pPr algn="ctr"/>
            <a:r>
              <a:rPr lang="en-US" sz="1200" dirty="0"/>
              <a:t>Sampling Distribution</a:t>
            </a:r>
          </a:p>
          <a:p>
            <a:pPr algn="ctr"/>
            <a:r>
              <a:rPr lang="en-US" sz="1200" dirty="0"/>
              <a:t>of the Slope</a:t>
            </a:r>
          </a:p>
        </p:txBody>
      </p:sp>
    </p:spTree>
    <p:extLst>
      <p:ext uri="{BB962C8B-B14F-4D97-AF65-F5344CB8AC3E}">
        <p14:creationId xmlns:p14="http://schemas.microsoft.com/office/powerpoint/2010/main" val="36050382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A2A4A19-B384-42F8-8C0D-94C30AAB39F2}" type="slidenum">
              <a:rPr lang="en-US" smtClean="0"/>
              <a:pPr/>
              <a:t>13</a:t>
            </a:fld>
            <a:endParaRPr lang="en-US"/>
          </a:p>
        </p:txBody>
      </p:sp>
      <p:sp>
        <p:nvSpPr>
          <p:cNvPr id="3" name="TextBox 2"/>
          <p:cNvSpPr txBox="1"/>
          <p:nvPr/>
        </p:nvSpPr>
        <p:spPr>
          <a:xfrm>
            <a:off x="3585721" y="152400"/>
            <a:ext cx="2967479" cy="461665"/>
          </a:xfrm>
          <a:prstGeom prst="rect">
            <a:avLst/>
          </a:prstGeom>
          <a:noFill/>
        </p:spPr>
        <p:txBody>
          <a:bodyPr wrap="none" rtlCol="0">
            <a:spAutoFit/>
          </a:bodyPr>
          <a:lstStyle/>
          <a:p>
            <a:r>
              <a:rPr lang="en-US" sz="2400" cap="small" dirty="0">
                <a:solidFill>
                  <a:schemeClr val="bg1">
                    <a:lumMod val="65000"/>
                  </a:schemeClr>
                </a:solidFill>
                <a:latin typeface="Arial" panose="020B0604020202020204" pitchFamily="34" charset="0"/>
                <a:cs typeface="Arial" panose="020B0604020202020204" pitchFamily="34" charset="0"/>
              </a:rPr>
              <a:t>Regression Review</a:t>
            </a:r>
          </a:p>
        </p:txBody>
      </p:sp>
      <p:sp>
        <p:nvSpPr>
          <p:cNvPr id="7" name="Title 1"/>
          <p:cNvSpPr txBox="1">
            <a:spLocks/>
          </p:cNvSpPr>
          <p:nvPr/>
        </p:nvSpPr>
        <p:spPr>
          <a:xfrm>
            <a:off x="377483" y="311775"/>
            <a:ext cx="6606540" cy="2156037"/>
          </a:xfrm>
          <a:prstGeom prst="rect">
            <a:avLst/>
          </a:prstGeom>
        </p:spPr>
        <p:txBody>
          <a:bodyP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br>
              <a:rPr lang="en-US" dirty="0">
                <a:solidFill>
                  <a:schemeClr val="tx1">
                    <a:lumMod val="50000"/>
                    <a:lumOff val="50000"/>
                  </a:schemeClr>
                </a:solidFill>
                <a:latin typeface="Stencil" panose="040409050D0802020404" pitchFamily="82" charset="0"/>
                <a:cs typeface="Arial" panose="020B0604020202020204" pitchFamily="34" charset="0"/>
              </a:rPr>
            </a:br>
            <a:r>
              <a:rPr lang="en-US" dirty="0">
                <a:solidFill>
                  <a:schemeClr val="accent6">
                    <a:lumMod val="75000"/>
                  </a:schemeClr>
                </a:solidFill>
                <a:latin typeface="Stencil" panose="040409050D0802020404" pitchFamily="82" charset="0"/>
                <a:cs typeface="Arial" panose="020B0604020202020204" pitchFamily="34" charset="0"/>
              </a:rPr>
              <a:t>The Intuitive</a:t>
            </a:r>
            <a:br>
              <a:rPr lang="en-US" dirty="0">
                <a:solidFill>
                  <a:schemeClr val="accent6">
                    <a:lumMod val="75000"/>
                  </a:schemeClr>
                </a:solidFill>
                <a:latin typeface="Stencil" panose="040409050D0802020404" pitchFamily="82" charset="0"/>
                <a:cs typeface="Arial" panose="020B0604020202020204" pitchFamily="34" charset="0"/>
              </a:rPr>
            </a:br>
            <a:r>
              <a:rPr lang="en-US" dirty="0">
                <a:solidFill>
                  <a:schemeClr val="tx1">
                    <a:lumMod val="50000"/>
                    <a:lumOff val="50000"/>
                  </a:schemeClr>
                </a:solidFill>
                <a:latin typeface="Stencil" panose="040409050D0802020404" pitchFamily="82" charset="0"/>
                <a:cs typeface="Arial" panose="020B0604020202020204" pitchFamily="34" charset="0"/>
              </a:rPr>
              <a:t>Standard Error</a:t>
            </a:r>
            <a:endParaRPr lang="en-US" dirty="0">
              <a:solidFill>
                <a:schemeClr val="tx1">
                  <a:lumMod val="50000"/>
                  <a:lumOff val="50000"/>
                </a:schemeClr>
              </a:solidFill>
            </a:endParaRPr>
          </a:p>
        </p:txBody>
      </p:sp>
      <p:graphicFrame>
        <p:nvGraphicFramePr>
          <p:cNvPr id="6" name="Object 5"/>
          <p:cNvGraphicFramePr>
            <a:graphicFrameLocks noChangeAspect="1"/>
          </p:cNvGraphicFramePr>
          <p:nvPr>
            <p:extLst>
              <p:ext uri="{D42A27DB-BD31-4B8C-83A1-F6EECF244321}">
                <p14:modId xmlns:p14="http://schemas.microsoft.com/office/powerpoint/2010/main" val="2037311816"/>
              </p:ext>
            </p:extLst>
          </p:nvPr>
        </p:nvGraphicFramePr>
        <p:xfrm>
          <a:off x="2208213" y="2667000"/>
          <a:ext cx="2635069" cy="1066800"/>
        </p:xfrm>
        <a:graphic>
          <a:graphicData uri="http://schemas.openxmlformats.org/presentationml/2006/ole">
            <mc:AlternateContent xmlns:mc="http://schemas.openxmlformats.org/markup-compatibility/2006">
              <mc:Choice xmlns:v="urn:schemas-microsoft-com:vml" Requires="v">
                <p:oleObj spid="_x0000_s48178" name="Equation" r:id="rId3" imgW="1282700" imgH="520700" progId="Equation.3">
                  <p:embed/>
                </p:oleObj>
              </mc:Choice>
              <mc:Fallback>
                <p:oleObj name="Equation" r:id="rId3" imgW="1282700" imgH="520700" progId="Equation.3">
                  <p:embed/>
                  <p:pic>
                    <p:nvPicPr>
                      <p:cNvPr id="6"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08213" y="2667000"/>
                        <a:ext cx="2635069" cy="1066800"/>
                      </a:xfrm>
                      <a:prstGeom prst="rect">
                        <a:avLst/>
                      </a:prstGeom>
                      <a:noFill/>
                      <a:ln>
                        <a:noFill/>
                      </a:ln>
                      <a:extLst/>
                    </p:spPr>
                  </p:pic>
                </p:oleObj>
              </mc:Fallback>
            </mc:AlternateContent>
          </a:graphicData>
        </a:graphic>
      </p:graphicFrame>
      <p:graphicFrame>
        <p:nvGraphicFramePr>
          <p:cNvPr id="9" name="Object 8"/>
          <p:cNvGraphicFramePr>
            <a:graphicFrameLocks noChangeAspect="1"/>
          </p:cNvGraphicFramePr>
          <p:nvPr>
            <p:extLst>
              <p:ext uri="{D42A27DB-BD31-4B8C-83A1-F6EECF244321}">
                <p14:modId xmlns:p14="http://schemas.microsoft.com/office/powerpoint/2010/main" val="737393731"/>
              </p:ext>
            </p:extLst>
          </p:nvPr>
        </p:nvGraphicFramePr>
        <p:xfrm>
          <a:off x="2240410" y="4358500"/>
          <a:ext cx="2932112" cy="1275589"/>
        </p:xfrm>
        <a:graphic>
          <a:graphicData uri="http://schemas.openxmlformats.org/presentationml/2006/ole">
            <mc:AlternateContent xmlns:mc="http://schemas.openxmlformats.org/markup-compatibility/2006">
              <mc:Choice xmlns:v="urn:schemas-microsoft-com:vml" Requires="v">
                <p:oleObj spid="_x0000_s48179" name="Equation" r:id="rId5" imgW="1688760" imgH="736560" progId="Equation.3">
                  <p:embed/>
                </p:oleObj>
              </mc:Choice>
              <mc:Fallback>
                <p:oleObj name="Equation" r:id="rId5" imgW="1688760" imgH="736560" progId="Equation.3">
                  <p:embed/>
                  <p:pic>
                    <p:nvPicPr>
                      <p:cNvPr id="6" name="Object 5"/>
                      <p:cNvPicPr>
                        <a:picLocks noChangeAspect="1" noChangeArrowheads="1"/>
                      </p:cNvPicPr>
                      <p:nvPr/>
                    </p:nvPicPr>
                    <p:blipFill>
                      <a:blip r:embed="rId6"/>
                      <a:srcRect/>
                      <a:stretch>
                        <a:fillRect/>
                      </a:stretch>
                    </p:blipFill>
                    <p:spPr bwMode="auto">
                      <a:xfrm>
                        <a:off x="2240410" y="4358500"/>
                        <a:ext cx="2932112" cy="1275589"/>
                      </a:xfrm>
                      <a:prstGeom prst="rect">
                        <a:avLst/>
                      </a:prstGeom>
                      <a:noFill/>
                      <a:ln>
                        <a:noFill/>
                      </a:ln>
                      <a:extLst/>
                    </p:spPr>
                  </p:pic>
                </p:oleObj>
              </mc:Fallback>
            </mc:AlternateContent>
          </a:graphicData>
        </a:graphic>
      </p:graphicFrame>
      <p:graphicFrame>
        <p:nvGraphicFramePr>
          <p:cNvPr id="11" name="Object 10"/>
          <p:cNvGraphicFramePr>
            <a:graphicFrameLocks noChangeAspect="1"/>
          </p:cNvGraphicFramePr>
          <p:nvPr>
            <p:extLst>
              <p:ext uri="{D42A27DB-BD31-4B8C-83A1-F6EECF244321}">
                <p14:modId xmlns:p14="http://schemas.microsoft.com/office/powerpoint/2010/main" val="2243393534"/>
              </p:ext>
            </p:extLst>
          </p:nvPr>
        </p:nvGraphicFramePr>
        <p:xfrm>
          <a:off x="2240410" y="6438271"/>
          <a:ext cx="2790825" cy="989013"/>
        </p:xfrm>
        <a:graphic>
          <a:graphicData uri="http://schemas.openxmlformats.org/presentationml/2006/ole">
            <mc:AlternateContent xmlns:mc="http://schemas.openxmlformats.org/markup-compatibility/2006">
              <mc:Choice xmlns:v="urn:schemas-microsoft-com:vml" Requires="v">
                <p:oleObj spid="_x0000_s48180" name="Equation" r:id="rId7" imgW="1358640" imgH="482400" progId="Equation.3">
                  <p:embed/>
                </p:oleObj>
              </mc:Choice>
              <mc:Fallback>
                <p:oleObj name="Equation" r:id="rId7" imgW="1358640" imgH="482400" progId="Equation.3">
                  <p:embed/>
                  <p:pic>
                    <p:nvPicPr>
                      <p:cNvPr id="6" name="Object 5"/>
                      <p:cNvPicPr>
                        <a:picLocks noChangeAspect="1" noChangeArrowheads="1"/>
                      </p:cNvPicPr>
                      <p:nvPr/>
                    </p:nvPicPr>
                    <p:blipFill>
                      <a:blip r:embed="rId8"/>
                      <a:srcRect/>
                      <a:stretch>
                        <a:fillRect/>
                      </a:stretch>
                    </p:blipFill>
                    <p:spPr bwMode="auto">
                      <a:xfrm>
                        <a:off x="2240410" y="6438271"/>
                        <a:ext cx="2790825" cy="989013"/>
                      </a:xfrm>
                      <a:prstGeom prst="rect">
                        <a:avLst/>
                      </a:prstGeom>
                      <a:noFill/>
                      <a:ln>
                        <a:noFill/>
                      </a:ln>
                      <a:extLst/>
                    </p:spPr>
                  </p:pic>
                </p:oleObj>
              </mc:Fallback>
            </mc:AlternateContent>
          </a:graphicData>
        </a:graphic>
      </p:graphicFrame>
      <p:sp>
        <p:nvSpPr>
          <p:cNvPr id="4" name="Rectangle 3"/>
          <p:cNvSpPr/>
          <p:nvPr/>
        </p:nvSpPr>
        <p:spPr>
          <a:xfrm>
            <a:off x="3486479" y="5965243"/>
            <a:ext cx="856325" cy="369332"/>
          </a:xfrm>
          <a:prstGeom prst="rect">
            <a:avLst/>
          </a:prstGeom>
        </p:spPr>
        <p:txBody>
          <a:bodyPr wrap="none">
            <a:spAutoFit/>
          </a:bodyPr>
          <a:lstStyle/>
          <a:p>
            <a:r>
              <a:rPr lang="en-US" dirty="0">
                <a:solidFill>
                  <a:schemeClr val="accent6">
                    <a:lumMod val="75000"/>
                  </a:schemeClr>
                </a:solidFill>
                <a:latin typeface="Stencil" panose="040409050D0802020404" pitchFamily="82" charset="0"/>
                <a:cs typeface="Arial" panose="020B0604020202020204" pitchFamily="34" charset="0"/>
              </a:rPr>
              <a:t>Thus:</a:t>
            </a:r>
            <a:endParaRPr lang="en-US" dirty="0"/>
          </a:p>
        </p:txBody>
      </p:sp>
      <p:sp>
        <p:nvSpPr>
          <p:cNvPr id="12" name="Rectangle 11"/>
          <p:cNvSpPr/>
          <p:nvPr/>
        </p:nvSpPr>
        <p:spPr>
          <a:xfrm>
            <a:off x="3497700" y="3910897"/>
            <a:ext cx="833883" cy="369332"/>
          </a:xfrm>
          <a:prstGeom prst="rect">
            <a:avLst/>
          </a:prstGeom>
        </p:spPr>
        <p:txBody>
          <a:bodyPr wrap="none">
            <a:spAutoFit/>
          </a:bodyPr>
          <a:lstStyle/>
          <a:p>
            <a:r>
              <a:rPr lang="en-US" dirty="0">
                <a:solidFill>
                  <a:schemeClr val="accent6">
                    <a:lumMod val="75000"/>
                  </a:schemeClr>
                </a:solidFill>
                <a:latin typeface="Stencil" panose="040409050D0802020404" pitchFamily="82" charset="0"/>
                <a:cs typeface="Arial" panose="020B0604020202020204" pitchFamily="34" charset="0"/>
              </a:rPr>
              <a:t>Note:</a:t>
            </a:r>
            <a:endParaRPr lang="en-US" dirty="0"/>
          </a:p>
        </p:txBody>
      </p:sp>
      <p:sp>
        <p:nvSpPr>
          <p:cNvPr id="13" name="Rectangle 12"/>
          <p:cNvSpPr/>
          <p:nvPr/>
        </p:nvSpPr>
        <p:spPr>
          <a:xfrm>
            <a:off x="3124200" y="7758438"/>
            <a:ext cx="1580882" cy="369332"/>
          </a:xfrm>
          <a:prstGeom prst="rect">
            <a:avLst/>
          </a:prstGeom>
        </p:spPr>
        <p:txBody>
          <a:bodyPr wrap="none">
            <a:spAutoFit/>
          </a:bodyPr>
          <a:lstStyle/>
          <a:p>
            <a:r>
              <a:rPr lang="en-US" dirty="0">
                <a:solidFill>
                  <a:schemeClr val="accent6">
                    <a:lumMod val="75000"/>
                  </a:schemeClr>
                </a:solidFill>
                <a:latin typeface="Stencil" panose="040409050D0802020404" pitchFamily="82" charset="0"/>
                <a:cs typeface="Arial" panose="020B0604020202020204" pitchFamily="34" charset="0"/>
              </a:rPr>
              <a:t>Therefore:</a:t>
            </a:r>
            <a:endParaRPr lang="en-US" dirty="0"/>
          </a:p>
        </p:txBody>
      </p:sp>
      <p:graphicFrame>
        <p:nvGraphicFramePr>
          <p:cNvPr id="14" name="Object 13"/>
          <p:cNvGraphicFramePr>
            <a:graphicFrameLocks noChangeAspect="1"/>
          </p:cNvGraphicFramePr>
          <p:nvPr>
            <p:extLst>
              <p:ext uri="{D42A27DB-BD31-4B8C-83A1-F6EECF244321}">
                <p14:modId xmlns:p14="http://schemas.microsoft.com/office/powerpoint/2010/main" val="132116818"/>
              </p:ext>
            </p:extLst>
          </p:nvPr>
        </p:nvGraphicFramePr>
        <p:xfrm>
          <a:off x="2105025" y="8474440"/>
          <a:ext cx="3338513" cy="936625"/>
        </p:xfrm>
        <a:graphic>
          <a:graphicData uri="http://schemas.openxmlformats.org/presentationml/2006/ole">
            <mc:AlternateContent xmlns:mc="http://schemas.openxmlformats.org/markup-compatibility/2006">
              <mc:Choice xmlns:v="urn:schemas-microsoft-com:vml" Requires="v">
                <p:oleObj spid="_x0000_s48181" name="Equation" r:id="rId9" imgW="1625400" imgH="457200" progId="Equation.3">
                  <p:embed/>
                </p:oleObj>
              </mc:Choice>
              <mc:Fallback>
                <p:oleObj name="Equation" r:id="rId9" imgW="1625400" imgH="457200" progId="Equation.3">
                  <p:embed/>
                  <p:pic>
                    <p:nvPicPr>
                      <p:cNvPr id="11" name="Object 10"/>
                      <p:cNvPicPr>
                        <a:picLocks noChangeAspect="1" noChangeArrowheads="1"/>
                      </p:cNvPicPr>
                      <p:nvPr/>
                    </p:nvPicPr>
                    <p:blipFill>
                      <a:blip r:embed="rId10"/>
                      <a:srcRect/>
                      <a:stretch>
                        <a:fillRect/>
                      </a:stretch>
                    </p:blipFill>
                    <p:spPr bwMode="auto">
                      <a:xfrm>
                        <a:off x="2105025" y="8474440"/>
                        <a:ext cx="3338513" cy="936625"/>
                      </a:xfrm>
                      <a:prstGeom prst="rect">
                        <a:avLst/>
                      </a:prstGeom>
                      <a:noFill/>
                      <a:ln>
                        <a:noFill/>
                      </a:ln>
                      <a:extLst/>
                    </p:spPr>
                  </p:pic>
                </p:oleObj>
              </mc:Fallback>
            </mc:AlternateContent>
          </a:graphicData>
        </a:graphic>
      </p:graphicFrame>
    </p:spTree>
    <p:extLst>
      <p:ext uri="{BB962C8B-B14F-4D97-AF65-F5344CB8AC3E}">
        <p14:creationId xmlns:p14="http://schemas.microsoft.com/office/powerpoint/2010/main" val="34060761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A2A4A19-B384-42F8-8C0D-94C30AAB39F2}" type="slidenum">
              <a:rPr lang="en-US" smtClean="0"/>
              <a:pPr/>
              <a:t>14</a:t>
            </a:fld>
            <a:endParaRPr lang="en-US"/>
          </a:p>
        </p:txBody>
      </p:sp>
      <p:sp>
        <p:nvSpPr>
          <p:cNvPr id="3" name="TextBox 2"/>
          <p:cNvSpPr txBox="1"/>
          <p:nvPr/>
        </p:nvSpPr>
        <p:spPr>
          <a:xfrm>
            <a:off x="3585721" y="152400"/>
            <a:ext cx="2967479" cy="461665"/>
          </a:xfrm>
          <a:prstGeom prst="rect">
            <a:avLst/>
          </a:prstGeom>
          <a:noFill/>
        </p:spPr>
        <p:txBody>
          <a:bodyPr wrap="none" rtlCol="0">
            <a:spAutoFit/>
          </a:bodyPr>
          <a:lstStyle/>
          <a:p>
            <a:r>
              <a:rPr lang="en-US" sz="2400" cap="small" dirty="0">
                <a:solidFill>
                  <a:schemeClr val="bg1">
                    <a:lumMod val="65000"/>
                  </a:schemeClr>
                </a:solidFill>
                <a:latin typeface="Arial" panose="020B0604020202020204" pitchFamily="34" charset="0"/>
                <a:cs typeface="Arial" panose="020B0604020202020204" pitchFamily="34" charset="0"/>
              </a:rPr>
              <a:t>Regression Review</a:t>
            </a:r>
          </a:p>
        </p:txBody>
      </p:sp>
      <p:sp>
        <p:nvSpPr>
          <p:cNvPr id="7" name="Title 1"/>
          <p:cNvSpPr txBox="1">
            <a:spLocks/>
          </p:cNvSpPr>
          <p:nvPr/>
        </p:nvSpPr>
        <p:spPr>
          <a:xfrm>
            <a:off x="582930" y="1524000"/>
            <a:ext cx="6606540" cy="2156037"/>
          </a:xfrm>
          <a:prstGeom prst="rect">
            <a:avLst/>
          </a:prstGeom>
        </p:spPr>
        <p:txBody>
          <a:bodyPr>
            <a:normAutofit fontScale="9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br>
              <a:rPr lang="en-US" dirty="0">
                <a:solidFill>
                  <a:schemeClr val="tx1">
                    <a:lumMod val="50000"/>
                    <a:lumOff val="50000"/>
                  </a:schemeClr>
                </a:solidFill>
                <a:latin typeface="Stencil" panose="040409050D0802020404" pitchFamily="82" charset="0"/>
                <a:cs typeface="Arial" panose="020B0604020202020204" pitchFamily="34" charset="0"/>
              </a:rPr>
            </a:br>
            <a:r>
              <a:rPr lang="en-US" dirty="0">
                <a:solidFill>
                  <a:schemeClr val="accent6">
                    <a:lumMod val="75000"/>
                  </a:schemeClr>
                </a:solidFill>
                <a:latin typeface="Stencil" panose="040409050D0802020404" pitchFamily="82" charset="0"/>
                <a:cs typeface="Arial" panose="020B0604020202020204" pitchFamily="34" charset="0"/>
              </a:rPr>
              <a:t>confidence</a:t>
            </a:r>
            <a:br>
              <a:rPr lang="en-US" dirty="0">
                <a:solidFill>
                  <a:schemeClr val="tx1">
                    <a:lumMod val="50000"/>
                    <a:lumOff val="50000"/>
                  </a:schemeClr>
                </a:solidFill>
                <a:latin typeface="Stencil" panose="040409050D0802020404" pitchFamily="82" charset="0"/>
                <a:cs typeface="Arial" panose="020B0604020202020204" pitchFamily="34" charset="0"/>
              </a:rPr>
            </a:br>
            <a:r>
              <a:rPr lang="en-US" dirty="0">
                <a:solidFill>
                  <a:schemeClr val="tx1">
                    <a:lumMod val="50000"/>
                    <a:lumOff val="50000"/>
                  </a:schemeClr>
                </a:solidFill>
                <a:latin typeface="Stencil" panose="040409050D0802020404" pitchFamily="82" charset="0"/>
                <a:cs typeface="Arial" panose="020B0604020202020204" pitchFamily="34" charset="0"/>
              </a:rPr>
              <a:t>intervals</a:t>
            </a:r>
            <a:br>
              <a:rPr lang="en-US" dirty="0">
                <a:solidFill>
                  <a:schemeClr val="tx1">
                    <a:lumMod val="50000"/>
                    <a:lumOff val="50000"/>
                  </a:schemeClr>
                </a:solidFill>
                <a:latin typeface="Stencil" panose="040409050D0802020404" pitchFamily="82" charset="0"/>
                <a:cs typeface="Arial" panose="020B0604020202020204" pitchFamily="34" charset="0"/>
              </a:rPr>
            </a:br>
            <a:endParaRPr lang="en-US" dirty="0"/>
          </a:p>
        </p:txBody>
      </p:sp>
      <p:sp>
        <p:nvSpPr>
          <p:cNvPr id="8" name="Rectangle 7"/>
          <p:cNvSpPr/>
          <p:nvPr/>
        </p:nvSpPr>
        <p:spPr>
          <a:xfrm>
            <a:off x="1181100" y="4953000"/>
            <a:ext cx="5410199" cy="646331"/>
          </a:xfrm>
          <a:prstGeom prst="rect">
            <a:avLst/>
          </a:prstGeom>
        </p:spPr>
        <p:txBody>
          <a:bodyPr wrap="square">
            <a:spAutoFit/>
          </a:bodyPr>
          <a:lstStyle/>
          <a:p>
            <a:pPr algn="ctr"/>
            <a:r>
              <a:rPr lang="en-US" dirty="0">
                <a:solidFill>
                  <a:schemeClr val="tx1">
                    <a:lumMod val="50000"/>
                    <a:lumOff val="50000"/>
                  </a:schemeClr>
                </a:solidFill>
                <a:latin typeface="Arial" panose="020B0604020202020204" pitchFamily="34" charset="0"/>
                <a:cs typeface="Arial" panose="020B0604020202020204" pitchFamily="34" charset="0"/>
              </a:rPr>
              <a:t>An interval that will contain the true slope in 95% of the samples that we draw.</a:t>
            </a:r>
          </a:p>
        </p:txBody>
      </p:sp>
    </p:spTree>
    <p:extLst>
      <p:ext uri="{BB962C8B-B14F-4D97-AF65-F5344CB8AC3E}">
        <p14:creationId xmlns:p14="http://schemas.microsoft.com/office/powerpoint/2010/main" val="14598095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A2A4A19-B384-42F8-8C0D-94C30AAB39F2}" type="slidenum">
              <a:rPr lang="en-US" smtClean="0"/>
              <a:pPr/>
              <a:t>15</a:t>
            </a:fld>
            <a:endParaRPr lang="en-US"/>
          </a:p>
        </p:txBody>
      </p:sp>
      <p:sp>
        <p:nvSpPr>
          <p:cNvPr id="3" name="TextBox 2"/>
          <p:cNvSpPr txBox="1"/>
          <p:nvPr/>
        </p:nvSpPr>
        <p:spPr>
          <a:xfrm>
            <a:off x="3585721" y="152400"/>
            <a:ext cx="2967479" cy="461665"/>
          </a:xfrm>
          <a:prstGeom prst="rect">
            <a:avLst/>
          </a:prstGeom>
          <a:noFill/>
        </p:spPr>
        <p:txBody>
          <a:bodyPr wrap="none" rtlCol="0">
            <a:spAutoFit/>
          </a:bodyPr>
          <a:lstStyle/>
          <a:p>
            <a:r>
              <a:rPr lang="en-US" sz="2400" cap="small" dirty="0">
                <a:solidFill>
                  <a:schemeClr val="bg1">
                    <a:lumMod val="65000"/>
                  </a:schemeClr>
                </a:solidFill>
                <a:latin typeface="Arial" panose="020B0604020202020204" pitchFamily="34" charset="0"/>
                <a:cs typeface="Arial" panose="020B0604020202020204" pitchFamily="34" charset="0"/>
              </a:rPr>
              <a:t>Regression Review</a:t>
            </a:r>
          </a:p>
        </p:txBody>
      </p:sp>
      <p:sp>
        <p:nvSpPr>
          <p:cNvPr id="7" name="Title 1"/>
          <p:cNvSpPr txBox="1">
            <a:spLocks/>
          </p:cNvSpPr>
          <p:nvPr/>
        </p:nvSpPr>
        <p:spPr>
          <a:xfrm>
            <a:off x="582930" y="1524000"/>
            <a:ext cx="6606540" cy="2156037"/>
          </a:xfrm>
          <a:prstGeom prst="rect">
            <a:avLst/>
          </a:prstGeom>
        </p:spPr>
        <p:txBody>
          <a:bodyPr>
            <a:normAutofit fontScale="9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br>
              <a:rPr lang="en-US" dirty="0">
                <a:solidFill>
                  <a:schemeClr val="tx1">
                    <a:lumMod val="50000"/>
                    <a:lumOff val="50000"/>
                  </a:schemeClr>
                </a:solidFill>
                <a:latin typeface="Stencil" panose="040409050D0802020404" pitchFamily="82" charset="0"/>
                <a:cs typeface="Arial" panose="020B0604020202020204" pitchFamily="34" charset="0"/>
              </a:rPr>
            </a:br>
            <a:r>
              <a:rPr lang="en-US" dirty="0">
                <a:solidFill>
                  <a:schemeClr val="accent6">
                    <a:lumMod val="75000"/>
                  </a:schemeClr>
                </a:solidFill>
                <a:latin typeface="Stencil" panose="040409050D0802020404" pitchFamily="82" charset="0"/>
                <a:cs typeface="Arial" panose="020B0604020202020204" pitchFamily="34" charset="0"/>
              </a:rPr>
              <a:t>confidence</a:t>
            </a:r>
            <a:br>
              <a:rPr lang="en-US" dirty="0">
                <a:solidFill>
                  <a:schemeClr val="tx1">
                    <a:lumMod val="50000"/>
                    <a:lumOff val="50000"/>
                  </a:schemeClr>
                </a:solidFill>
                <a:latin typeface="Stencil" panose="040409050D0802020404" pitchFamily="82" charset="0"/>
                <a:cs typeface="Arial" panose="020B0604020202020204" pitchFamily="34" charset="0"/>
              </a:rPr>
            </a:br>
            <a:r>
              <a:rPr lang="en-US" dirty="0">
                <a:solidFill>
                  <a:schemeClr val="tx1">
                    <a:lumMod val="50000"/>
                    <a:lumOff val="50000"/>
                  </a:schemeClr>
                </a:solidFill>
                <a:latin typeface="Stencil" panose="040409050D0802020404" pitchFamily="82" charset="0"/>
                <a:cs typeface="Arial" panose="020B0604020202020204" pitchFamily="34" charset="0"/>
              </a:rPr>
              <a:t>intervals</a:t>
            </a:r>
            <a:br>
              <a:rPr lang="en-US" dirty="0">
                <a:solidFill>
                  <a:schemeClr val="tx1">
                    <a:lumMod val="50000"/>
                    <a:lumOff val="50000"/>
                  </a:schemeClr>
                </a:solidFill>
                <a:latin typeface="Stencil" panose="040409050D0802020404" pitchFamily="82" charset="0"/>
                <a:cs typeface="Arial" panose="020B0604020202020204" pitchFamily="34" charset="0"/>
              </a:rPr>
            </a:br>
            <a:endParaRPr lang="en-US" dirty="0"/>
          </a:p>
        </p:txBody>
      </p:sp>
      <p:pic>
        <p:nvPicPr>
          <p:cNvPr id="6" name="Picture 2" descr="Image result for normal distribution"/>
          <p:cNvPicPr>
            <a:picLocks noChangeAspect="1" noChangeArrowheads="1"/>
          </p:cNvPicPr>
          <p:nvPr/>
        </p:nvPicPr>
        <p:blipFill>
          <a:blip r:embed="rId2" cstate="print">
            <a:grayscl/>
            <a:extLst>
              <a:ext uri="{28A0092B-C50C-407E-A947-70E740481C1C}">
                <a14:useLocalDpi xmlns:a14="http://schemas.microsoft.com/office/drawing/2010/main" val="0"/>
              </a:ext>
            </a:extLst>
          </a:blip>
          <a:srcRect/>
          <a:stretch>
            <a:fillRect/>
          </a:stretch>
        </p:blipFill>
        <p:spPr bwMode="auto">
          <a:xfrm>
            <a:off x="2133600" y="3671114"/>
            <a:ext cx="3430146" cy="1837715"/>
          </a:xfrm>
          <a:prstGeom prst="rect">
            <a:avLst/>
          </a:prstGeom>
          <a:noFill/>
          <a:extLst>
            <a:ext uri="{909E8E84-426E-40DD-AFC4-6F175D3DCCD1}">
              <a14:hiddenFill xmlns:a14="http://schemas.microsoft.com/office/drawing/2010/main">
                <a:solidFill>
                  <a:srgbClr val="FFFFFF"/>
                </a:solidFill>
              </a14:hiddenFill>
            </a:ext>
          </a:extLst>
        </p:spPr>
      </p:pic>
      <p:sp>
        <p:nvSpPr>
          <p:cNvPr id="4" name="Oval 3"/>
          <p:cNvSpPr/>
          <p:nvPr/>
        </p:nvSpPr>
        <p:spPr>
          <a:xfrm>
            <a:off x="2590800" y="4797629"/>
            <a:ext cx="788670" cy="68580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2731134" y="7239000"/>
            <a:ext cx="165736" cy="192657"/>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Connector 12"/>
          <p:cNvCxnSpPr/>
          <p:nvPr/>
        </p:nvCxnSpPr>
        <p:spPr>
          <a:xfrm>
            <a:off x="1676400" y="7322628"/>
            <a:ext cx="2514600" cy="0"/>
          </a:xfrm>
          <a:prstGeom prst="line">
            <a:avLst/>
          </a:prstGeom>
          <a:ln>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a:stCxn id="6" idx="2"/>
          </p:cNvCxnSpPr>
          <p:nvPr/>
        </p:nvCxnSpPr>
        <p:spPr>
          <a:xfrm>
            <a:off x="3848673" y="5508829"/>
            <a:ext cx="0" cy="302557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6" name="TextBox 15"/>
              <p:cNvSpPr txBox="1"/>
              <p:nvPr/>
            </p:nvSpPr>
            <p:spPr>
              <a:xfrm>
                <a:off x="3733800" y="8763000"/>
                <a:ext cx="185755"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i="1" smtClean="0">
                          <a:latin typeface="Cambria Math" panose="02040503050406030204" pitchFamily="18" charset="0"/>
                          <a:ea typeface="Cambria Math" panose="02040503050406030204" pitchFamily="18" charset="0"/>
                        </a:rPr>
                        <m:t>𝜇</m:t>
                      </m:r>
                    </m:oMath>
                  </m:oMathPara>
                </a14:m>
                <a:endParaRPr lang="en-US" dirty="0"/>
              </a:p>
            </p:txBody>
          </p:sp>
        </mc:Choice>
        <mc:Fallback xmlns="">
          <p:sp>
            <p:nvSpPr>
              <p:cNvPr id="16" name="TextBox 15"/>
              <p:cNvSpPr txBox="1">
                <a:spLocks noRot="1" noChangeAspect="1" noMove="1" noResize="1" noEditPoints="1" noAdjustHandles="1" noChangeArrowheads="1" noChangeShapeType="1" noTextEdit="1"/>
              </p:cNvSpPr>
              <p:nvPr/>
            </p:nvSpPr>
            <p:spPr>
              <a:xfrm>
                <a:off x="3733800" y="8763000"/>
                <a:ext cx="185755" cy="276999"/>
              </a:xfrm>
              <a:prstGeom prst="rect">
                <a:avLst/>
              </a:prstGeom>
              <a:blipFill>
                <a:blip r:embed="rId3"/>
                <a:stretch>
                  <a:fillRect l="-33333" r="-26667" b="-22222"/>
                </a:stretch>
              </a:blipFill>
            </p:spPr>
            <p:txBody>
              <a:bodyPr/>
              <a:lstStyle/>
              <a:p>
                <a:r>
                  <a:rPr lang="en-US">
                    <a:noFill/>
                  </a:rPr>
                  <a:t> </a:t>
                </a:r>
              </a:p>
            </p:txBody>
          </p:sp>
        </mc:Fallback>
      </mc:AlternateContent>
      <p:sp>
        <p:nvSpPr>
          <p:cNvPr id="20" name="TextBox 19"/>
          <p:cNvSpPr txBox="1"/>
          <p:nvPr/>
        </p:nvSpPr>
        <p:spPr>
          <a:xfrm>
            <a:off x="990600" y="4129624"/>
            <a:ext cx="1371600" cy="830997"/>
          </a:xfrm>
          <a:prstGeom prst="rect">
            <a:avLst/>
          </a:prstGeom>
          <a:noFill/>
        </p:spPr>
        <p:txBody>
          <a:bodyPr wrap="square" rtlCol="0">
            <a:spAutoFit/>
          </a:bodyPr>
          <a:lstStyle/>
          <a:p>
            <a:pPr algn="ctr"/>
            <a:r>
              <a:rPr lang="en-US" sz="1600" dirty="0">
                <a:solidFill>
                  <a:schemeClr val="accent6">
                    <a:lumMod val="75000"/>
                  </a:schemeClr>
                </a:solidFill>
                <a:latin typeface="Arial" panose="020B0604020202020204" pitchFamily="34" charset="0"/>
                <a:cs typeface="Arial" panose="020B0604020202020204" pitchFamily="34" charset="0"/>
              </a:rPr>
              <a:t>Sample drawn from the left tail</a:t>
            </a:r>
          </a:p>
        </p:txBody>
      </p:sp>
      <p:sp>
        <p:nvSpPr>
          <p:cNvPr id="21" name="TextBox 20"/>
          <p:cNvSpPr txBox="1"/>
          <p:nvPr/>
        </p:nvSpPr>
        <p:spPr>
          <a:xfrm>
            <a:off x="2045334" y="6772983"/>
            <a:ext cx="1371600" cy="338554"/>
          </a:xfrm>
          <a:prstGeom prst="rect">
            <a:avLst/>
          </a:prstGeom>
          <a:noFill/>
        </p:spPr>
        <p:txBody>
          <a:bodyPr wrap="square" rtlCol="0">
            <a:spAutoFit/>
          </a:bodyPr>
          <a:lstStyle/>
          <a:p>
            <a:pPr algn="ctr"/>
            <a:r>
              <a:rPr lang="en-US" sz="1600" dirty="0">
                <a:solidFill>
                  <a:schemeClr val="accent6">
                    <a:lumMod val="75000"/>
                  </a:schemeClr>
                </a:solidFill>
                <a:latin typeface="Arial" panose="020B0604020202020204" pitchFamily="34" charset="0"/>
                <a:cs typeface="Arial" panose="020B0604020202020204" pitchFamily="34" charset="0"/>
              </a:rPr>
              <a:t>95% CI</a:t>
            </a:r>
          </a:p>
        </p:txBody>
      </p:sp>
      <p:sp>
        <p:nvSpPr>
          <p:cNvPr id="22" name="TextBox 21"/>
          <p:cNvSpPr txBox="1"/>
          <p:nvPr/>
        </p:nvSpPr>
        <p:spPr>
          <a:xfrm>
            <a:off x="5258434" y="6942260"/>
            <a:ext cx="1483740" cy="830997"/>
          </a:xfrm>
          <a:prstGeom prst="rect">
            <a:avLst/>
          </a:prstGeom>
          <a:noFill/>
        </p:spPr>
        <p:txBody>
          <a:bodyPr wrap="square" rtlCol="0">
            <a:spAutoFit/>
          </a:bodyPr>
          <a:lstStyle/>
          <a:p>
            <a:pPr algn="ctr"/>
            <a:r>
              <a:rPr lang="en-US" sz="1600" dirty="0">
                <a:solidFill>
                  <a:schemeClr val="accent6">
                    <a:lumMod val="75000"/>
                  </a:schemeClr>
                </a:solidFill>
                <a:latin typeface="Arial" panose="020B0604020202020204" pitchFamily="34" charset="0"/>
                <a:cs typeface="Arial" panose="020B0604020202020204" pitchFamily="34" charset="0"/>
              </a:rPr>
              <a:t>C.I. contains</a:t>
            </a:r>
          </a:p>
          <a:p>
            <a:pPr algn="ctr"/>
            <a:r>
              <a:rPr lang="en-US" sz="1600" dirty="0">
                <a:solidFill>
                  <a:schemeClr val="accent6">
                    <a:lumMod val="75000"/>
                  </a:schemeClr>
                </a:solidFill>
                <a:latin typeface="Arial" panose="020B0604020202020204" pitchFamily="34" charset="0"/>
                <a:cs typeface="Arial" panose="020B0604020202020204" pitchFamily="34" charset="0"/>
              </a:rPr>
              <a:t>the population mean</a:t>
            </a:r>
          </a:p>
        </p:txBody>
      </p:sp>
    </p:spTree>
    <p:extLst>
      <p:ext uri="{BB962C8B-B14F-4D97-AF65-F5344CB8AC3E}">
        <p14:creationId xmlns:p14="http://schemas.microsoft.com/office/powerpoint/2010/main" val="7457589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A2A4A19-B384-42F8-8C0D-94C30AAB39F2}" type="slidenum">
              <a:rPr lang="en-US" smtClean="0"/>
              <a:pPr/>
              <a:t>16</a:t>
            </a:fld>
            <a:endParaRPr lang="en-US"/>
          </a:p>
        </p:txBody>
      </p:sp>
      <p:sp>
        <p:nvSpPr>
          <p:cNvPr id="3" name="TextBox 2"/>
          <p:cNvSpPr txBox="1"/>
          <p:nvPr/>
        </p:nvSpPr>
        <p:spPr>
          <a:xfrm>
            <a:off x="3585721" y="152400"/>
            <a:ext cx="2967479" cy="461665"/>
          </a:xfrm>
          <a:prstGeom prst="rect">
            <a:avLst/>
          </a:prstGeom>
          <a:noFill/>
        </p:spPr>
        <p:txBody>
          <a:bodyPr wrap="none" rtlCol="0">
            <a:spAutoFit/>
          </a:bodyPr>
          <a:lstStyle/>
          <a:p>
            <a:r>
              <a:rPr lang="en-US" sz="2400" cap="small" dirty="0">
                <a:solidFill>
                  <a:schemeClr val="bg1">
                    <a:lumMod val="65000"/>
                  </a:schemeClr>
                </a:solidFill>
                <a:latin typeface="Arial" panose="020B0604020202020204" pitchFamily="34" charset="0"/>
                <a:cs typeface="Arial" panose="020B0604020202020204" pitchFamily="34" charset="0"/>
              </a:rPr>
              <a:t>Regression Review</a:t>
            </a:r>
          </a:p>
        </p:txBody>
      </p:sp>
      <p:sp>
        <p:nvSpPr>
          <p:cNvPr id="7" name="Title 1"/>
          <p:cNvSpPr txBox="1">
            <a:spLocks/>
          </p:cNvSpPr>
          <p:nvPr/>
        </p:nvSpPr>
        <p:spPr>
          <a:xfrm>
            <a:off x="582930" y="1524000"/>
            <a:ext cx="6606540" cy="2156037"/>
          </a:xfrm>
          <a:prstGeom prst="rect">
            <a:avLst/>
          </a:prstGeom>
        </p:spPr>
        <p:txBody>
          <a:bodyPr>
            <a:normAutofit fontScale="9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br>
              <a:rPr lang="en-US" dirty="0">
                <a:solidFill>
                  <a:schemeClr val="tx1">
                    <a:lumMod val="50000"/>
                    <a:lumOff val="50000"/>
                  </a:schemeClr>
                </a:solidFill>
                <a:latin typeface="Stencil" panose="040409050D0802020404" pitchFamily="82" charset="0"/>
                <a:cs typeface="Arial" panose="020B0604020202020204" pitchFamily="34" charset="0"/>
              </a:rPr>
            </a:br>
            <a:r>
              <a:rPr lang="en-US" dirty="0">
                <a:solidFill>
                  <a:schemeClr val="accent6">
                    <a:lumMod val="75000"/>
                  </a:schemeClr>
                </a:solidFill>
                <a:latin typeface="Stencil" panose="040409050D0802020404" pitchFamily="82" charset="0"/>
                <a:cs typeface="Arial" panose="020B0604020202020204" pitchFamily="34" charset="0"/>
              </a:rPr>
              <a:t>confidence</a:t>
            </a:r>
            <a:br>
              <a:rPr lang="en-US" dirty="0">
                <a:solidFill>
                  <a:schemeClr val="tx1">
                    <a:lumMod val="50000"/>
                    <a:lumOff val="50000"/>
                  </a:schemeClr>
                </a:solidFill>
                <a:latin typeface="Stencil" panose="040409050D0802020404" pitchFamily="82" charset="0"/>
                <a:cs typeface="Arial" panose="020B0604020202020204" pitchFamily="34" charset="0"/>
              </a:rPr>
            </a:br>
            <a:r>
              <a:rPr lang="en-US" dirty="0">
                <a:solidFill>
                  <a:schemeClr val="tx1">
                    <a:lumMod val="50000"/>
                    <a:lumOff val="50000"/>
                  </a:schemeClr>
                </a:solidFill>
                <a:latin typeface="Stencil" panose="040409050D0802020404" pitchFamily="82" charset="0"/>
                <a:cs typeface="Arial" panose="020B0604020202020204" pitchFamily="34" charset="0"/>
              </a:rPr>
              <a:t>intervals</a:t>
            </a:r>
            <a:br>
              <a:rPr lang="en-US" dirty="0">
                <a:solidFill>
                  <a:schemeClr val="tx1">
                    <a:lumMod val="50000"/>
                    <a:lumOff val="50000"/>
                  </a:schemeClr>
                </a:solidFill>
                <a:latin typeface="Stencil" panose="040409050D0802020404" pitchFamily="82" charset="0"/>
                <a:cs typeface="Arial" panose="020B0604020202020204" pitchFamily="34" charset="0"/>
              </a:rPr>
            </a:br>
            <a:endParaRPr lang="en-US" dirty="0"/>
          </a:p>
        </p:txBody>
      </p:sp>
      <p:pic>
        <p:nvPicPr>
          <p:cNvPr id="6" name="Picture 2" descr="Image result for normal distribution"/>
          <p:cNvPicPr>
            <a:picLocks noChangeAspect="1" noChangeArrowheads="1"/>
          </p:cNvPicPr>
          <p:nvPr/>
        </p:nvPicPr>
        <p:blipFill>
          <a:blip r:embed="rId2" cstate="print">
            <a:grayscl/>
            <a:extLst>
              <a:ext uri="{28A0092B-C50C-407E-A947-70E740481C1C}">
                <a14:useLocalDpi xmlns:a14="http://schemas.microsoft.com/office/drawing/2010/main" val="0"/>
              </a:ext>
            </a:extLst>
          </a:blip>
          <a:srcRect/>
          <a:stretch>
            <a:fillRect/>
          </a:stretch>
        </p:blipFill>
        <p:spPr bwMode="auto">
          <a:xfrm>
            <a:off x="2133600" y="3671114"/>
            <a:ext cx="3430146" cy="1837715"/>
          </a:xfrm>
          <a:prstGeom prst="rect">
            <a:avLst/>
          </a:prstGeom>
          <a:noFill/>
          <a:extLst>
            <a:ext uri="{909E8E84-426E-40DD-AFC4-6F175D3DCCD1}">
              <a14:hiddenFill xmlns:a14="http://schemas.microsoft.com/office/drawing/2010/main">
                <a:solidFill>
                  <a:srgbClr val="FFFFFF"/>
                </a:solidFill>
              </a14:hiddenFill>
            </a:ext>
          </a:extLst>
        </p:spPr>
      </p:pic>
      <p:sp>
        <p:nvSpPr>
          <p:cNvPr id="4" name="Oval 3"/>
          <p:cNvSpPr/>
          <p:nvPr/>
        </p:nvSpPr>
        <p:spPr>
          <a:xfrm>
            <a:off x="4246120" y="4723729"/>
            <a:ext cx="788670" cy="68580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4640455" y="7259894"/>
            <a:ext cx="165736" cy="192657"/>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Connector 12"/>
          <p:cNvCxnSpPr/>
          <p:nvPr/>
        </p:nvCxnSpPr>
        <p:spPr>
          <a:xfrm>
            <a:off x="3429000" y="7343522"/>
            <a:ext cx="2514600" cy="0"/>
          </a:xfrm>
          <a:prstGeom prst="line">
            <a:avLst/>
          </a:prstGeom>
          <a:ln>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a:stCxn id="6" idx="2"/>
          </p:cNvCxnSpPr>
          <p:nvPr/>
        </p:nvCxnSpPr>
        <p:spPr>
          <a:xfrm>
            <a:off x="3848673" y="5508829"/>
            <a:ext cx="0" cy="302557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6" name="TextBox 15"/>
              <p:cNvSpPr txBox="1"/>
              <p:nvPr/>
            </p:nvSpPr>
            <p:spPr>
              <a:xfrm>
                <a:off x="3733800" y="8763000"/>
                <a:ext cx="185755"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i="1" smtClean="0">
                          <a:latin typeface="Cambria Math" panose="02040503050406030204" pitchFamily="18" charset="0"/>
                          <a:ea typeface="Cambria Math" panose="02040503050406030204" pitchFamily="18" charset="0"/>
                        </a:rPr>
                        <m:t>𝜇</m:t>
                      </m:r>
                    </m:oMath>
                  </m:oMathPara>
                </a14:m>
                <a:endParaRPr lang="en-US" dirty="0"/>
              </a:p>
            </p:txBody>
          </p:sp>
        </mc:Choice>
        <mc:Fallback xmlns="">
          <p:sp>
            <p:nvSpPr>
              <p:cNvPr id="16" name="TextBox 15"/>
              <p:cNvSpPr txBox="1">
                <a:spLocks noRot="1" noChangeAspect="1" noMove="1" noResize="1" noEditPoints="1" noAdjustHandles="1" noChangeArrowheads="1" noChangeShapeType="1" noTextEdit="1"/>
              </p:cNvSpPr>
              <p:nvPr/>
            </p:nvSpPr>
            <p:spPr>
              <a:xfrm>
                <a:off x="3733800" y="8763000"/>
                <a:ext cx="185755" cy="276999"/>
              </a:xfrm>
              <a:prstGeom prst="rect">
                <a:avLst/>
              </a:prstGeom>
              <a:blipFill>
                <a:blip r:embed="rId3"/>
                <a:stretch>
                  <a:fillRect l="-33333" r="-26667" b="-22222"/>
                </a:stretch>
              </a:blipFill>
            </p:spPr>
            <p:txBody>
              <a:bodyPr/>
              <a:lstStyle/>
              <a:p>
                <a:r>
                  <a:rPr lang="en-US">
                    <a:noFill/>
                  </a:rPr>
                  <a:t> </a:t>
                </a:r>
              </a:p>
            </p:txBody>
          </p:sp>
        </mc:Fallback>
      </mc:AlternateContent>
      <p:sp>
        <p:nvSpPr>
          <p:cNvPr id="20" name="TextBox 19"/>
          <p:cNvSpPr txBox="1"/>
          <p:nvPr/>
        </p:nvSpPr>
        <p:spPr>
          <a:xfrm>
            <a:off x="5034790" y="3878428"/>
            <a:ext cx="1371600" cy="830997"/>
          </a:xfrm>
          <a:prstGeom prst="rect">
            <a:avLst/>
          </a:prstGeom>
          <a:noFill/>
        </p:spPr>
        <p:txBody>
          <a:bodyPr wrap="square" rtlCol="0">
            <a:spAutoFit/>
          </a:bodyPr>
          <a:lstStyle/>
          <a:p>
            <a:pPr algn="ctr"/>
            <a:r>
              <a:rPr lang="en-US" sz="1600" dirty="0">
                <a:solidFill>
                  <a:schemeClr val="accent6">
                    <a:lumMod val="75000"/>
                  </a:schemeClr>
                </a:solidFill>
                <a:latin typeface="Arial" panose="020B0604020202020204" pitchFamily="34" charset="0"/>
                <a:cs typeface="Arial" panose="020B0604020202020204" pitchFamily="34" charset="0"/>
              </a:rPr>
              <a:t>Sample drawn from the right tail</a:t>
            </a:r>
          </a:p>
        </p:txBody>
      </p:sp>
      <p:sp>
        <p:nvSpPr>
          <p:cNvPr id="21" name="TextBox 20"/>
          <p:cNvSpPr txBox="1"/>
          <p:nvPr/>
        </p:nvSpPr>
        <p:spPr>
          <a:xfrm>
            <a:off x="4020410" y="6793877"/>
            <a:ext cx="1371600" cy="338554"/>
          </a:xfrm>
          <a:prstGeom prst="rect">
            <a:avLst/>
          </a:prstGeom>
          <a:noFill/>
        </p:spPr>
        <p:txBody>
          <a:bodyPr wrap="square" rtlCol="0">
            <a:spAutoFit/>
          </a:bodyPr>
          <a:lstStyle/>
          <a:p>
            <a:pPr algn="ctr"/>
            <a:r>
              <a:rPr lang="en-US" sz="1600" dirty="0">
                <a:solidFill>
                  <a:schemeClr val="accent6">
                    <a:lumMod val="75000"/>
                  </a:schemeClr>
                </a:solidFill>
                <a:latin typeface="Arial" panose="020B0604020202020204" pitchFamily="34" charset="0"/>
                <a:cs typeface="Arial" panose="020B0604020202020204" pitchFamily="34" charset="0"/>
              </a:rPr>
              <a:t>95% CI</a:t>
            </a:r>
          </a:p>
        </p:txBody>
      </p:sp>
      <p:sp>
        <p:nvSpPr>
          <p:cNvPr id="22" name="TextBox 21"/>
          <p:cNvSpPr txBox="1"/>
          <p:nvPr/>
        </p:nvSpPr>
        <p:spPr>
          <a:xfrm>
            <a:off x="807500" y="6963154"/>
            <a:ext cx="1483740" cy="830997"/>
          </a:xfrm>
          <a:prstGeom prst="rect">
            <a:avLst/>
          </a:prstGeom>
          <a:noFill/>
        </p:spPr>
        <p:txBody>
          <a:bodyPr wrap="square" rtlCol="0">
            <a:spAutoFit/>
          </a:bodyPr>
          <a:lstStyle/>
          <a:p>
            <a:pPr algn="ctr"/>
            <a:r>
              <a:rPr lang="en-US" sz="1600" dirty="0">
                <a:solidFill>
                  <a:schemeClr val="accent6">
                    <a:lumMod val="75000"/>
                  </a:schemeClr>
                </a:solidFill>
                <a:latin typeface="Arial" panose="020B0604020202020204" pitchFamily="34" charset="0"/>
                <a:cs typeface="Arial" panose="020B0604020202020204" pitchFamily="34" charset="0"/>
              </a:rPr>
              <a:t>C.I. contains</a:t>
            </a:r>
          </a:p>
          <a:p>
            <a:pPr algn="ctr"/>
            <a:r>
              <a:rPr lang="en-US" sz="1600" dirty="0">
                <a:solidFill>
                  <a:schemeClr val="accent6">
                    <a:lumMod val="75000"/>
                  </a:schemeClr>
                </a:solidFill>
                <a:latin typeface="Arial" panose="020B0604020202020204" pitchFamily="34" charset="0"/>
                <a:cs typeface="Arial" panose="020B0604020202020204" pitchFamily="34" charset="0"/>
              </a:rPr>
              <a:t>the population mean</a:t>
            </a:r>
          </a:p>
        </p:txBody>
      </p:sp>
    </p:spTree>
    <p:extLst>
      <p:ext uri="{BB962C8B-B14F-4D97-AF65-F5344CB8AC3E}">
        <p14:creationId xmlns:p14="http://schemas.microsoft.com/office/powerpoint/2010/main" val="3726767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A2A4A19-B384-42F8-8C0D-94C30AAB39F2}" type="slidenum">
              <a:rPr lang="en-US" smtClean="0"/>
              <a:pPr/>
              <a:t>17</a:t>
            </a:fld>
            <a:endParaRPr lang="en-US"/>
          </a:p>
        </p:txBody>
      </p:sp>
      <p:sp>
        <p:nvSpPr>
          <p:cNvPr id="3" name="TextBox 2"/>
          <p:cNvSpPr txBox="1"/>
          <p:nvPr/>
        </p:nvSpPr>
        <p:spPr>
          <a:xfrm>
            <a:off x="3585721" y="152400"/>
            <a:ext cx="2967479" cy="461665"/>
          </a:xfrm>
          <a:prstGeom prst="rect">
            <a:avLst/>
          </a:prstGeom>
          <a:noFill/>
        </p:spPr>
        <p:txBody>
          <a:bodyPr wrap="none" rtlCol="0">
            <a:spAutoFit/>
          </a:bodyPr>
          <a:lstStyle/>
          <a:p>
            <a:r>
              <a:rPr lang="en-US" sz="2400" cap="small" dirty="0">
                <a:solidFill>
                  <a:schemeClr val="bg1">
                    <a:lumMod val="65000"/>
                  </a:schemeClr>
                </a:solidFill>
                <a:latin typeface="Arial" panose="020B0604020202020204" pitchFamily="34" charset="0"/>
                <a:cs typeface="Arial" panose="020B0604020202020204" pitchFamily="34" charset="0"/>
              </a:rPr>
              <a:t>Regression Review</a:t>
            </a:r>
          </a:p>
        </p:txBody>
      </p:sp>
      <p:sp>
        <p:nvSpPr>
          <p:cNvPr id="7" name="Title 1"/>
          <p:cNvSpPr txBox="1">
            <a:spLocks/>
          </p:cNvSpPr>
          <p:nvPr/>
        </p:nvSpPr>
        <p:spPr>
          <a:xfrm>
            <a:off x="582930" y="1524000"/>
            <a:ext cx="6606540" cy="2156037"/>
          </a:xfrm>
          <a:prstGeom prst="rect">
            <a:avLst/>
          </a:prstGeom>
        </p:spPr>
        <p:txBody>
          <a:bodyPr>
            <a:normAutofit fontScale="9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br>
              <a:rPr lang="en-US" dirty="0">
                <a:solidFill>
                  <a:schemeClr val="tx1">
                    <a:lumMod val="50000"/>
                    <a:lumOff val="50000"/>
                  </a:schemeClr>
                </a:solidFill>
                <a:latin typeface="Stencil" panose="040409050D0802020404" pitchFamily="82" charset="0"/>
                <a:cs typeface="Arial" panose="020B0604020202020204" pitchFamily="34" charset="0"/>
              </a:rPr>
            </a:br>
            <a:r>
              <a:rPr lang="en-US" dirty="0">
                <a:solidFill>
                  <a:schemeClr val="accent6">
                    <a:lumMod val="75000"/>
                  </a:schemeClr>
                </a:solidFill>
                <a:latin typeface="Stencil" panose="040409050D0802020404" pitchFamily="82" charset="0"/>
                <a:cs typeface="Arial" panose="020B0604020202020204" pitchFamily="34" charset="0"/>
              </a:rPr>
              <a:t>confidence</a:t>
            </a:r>
            <a:br>
              <a:rPr lang="en-US" dirty="0">
                <a:solidFill>
                  <a:schemeClr val="tx1">
                    <a:lumMod val="50000"/>
                    <a:lumOff val="50000"/>
                  </a:schemeClr>
                </a:solidFill>
                <a:latin typeface="Stencil" panose="040409050D0802020404" pitchFamily="82" charset="0"/>
                <a:cs typeface="Arial" panose="020B0604020202020204" pitchFamily="34" charset="0"/>
              </a:rPr>
            </a:br>
            <a:r>
              <a:rPr lang="en-US" dirty="0">
                <a:solidFill>
                  <a:schemeClr val="tx1">
                    <a:lumMod val="50000"/>
                    <a:lumOff val="50000"/>
                  </a:schemeClr>
                </a:solidFill>
                <a:latin typeface="Stencil" panose="040409050D0802020404" pitchFamily="82" charset="0"/>
                <a:cs typeface="Arial" panose="020B0604020202020204" pitchFamily="34" charset="0"/>
              </a:rPr>
              <a:t>intervals</a:t>
            </a:r>
            <a:br>
              <a:rPr lang="en-US" dirty="0">
                <a:solidFill>
                  <a:schemeClr val="tx1">
                    <a:lumMod val="50000"/>
                    <a:lumOff val="50000"/>
                  </a:schemeClr>
                </a:solidFill>
                <a:latin typeface="Stencil" panose="040409050D0802020404" pitchFamily="82" charset="0"/>
                <a:cs typeface="Arial" panose="020B0604020202020204" pitchFamily="34" charset="0"/>
              </a:rPr>
            </a:br>
            <a:endParaRPr lang="en-US" dirty="0"/>
          </a:p>
        </p:txBody>
      </p:sp>
      <p:pic>
        <p:nvPicPr>
          <p:cNvPr id="6" name="Picture 2" descr="Image result for normal distribution"/>
          <p:cNvPicPr>
            <a:picLocks noChangeAspect="1" noChangeArrowheads="1"/>
          </p:cNvPicPr>
          <p:nvPr/>
        </p:nvPicPr>
        <p:blipFill>
          <a:blip r:embed="rId2" cstate="print">
            <a:grayscl/>
            <a:extLst>
              <a:ext uri="{28A0092B-C50C-407E-A947-70E740481C1C}">
                <a14:useLocalDpi xmlns:a14="http://schemas.microsoft.com/office/drawing/2010/main" val="0"/>
              </a:ext>
            </a:extLst>
          </a:blip>
          <a:srcRect/>
          <a:stretch>
            <a:fillRect/>
          </a:stretch>
        </p:blipFill>
        <p:spPr bwMode="auto">
          <a:xfrm>
            <a:off x="2133600" y="3671114"/>
            <a:ext cx="3430146" cy="1837715"/>
          </a:xfrm>
          <a:prstGeom prst="rect">
            <a:avLst/>
          </a:prstGeom>
          <a:noFill/>
          <a:extLst>
            <a:ext uri="{909E8E84-426E-40DD-AFC4-6F175D3DCCD1}">
              <a14:hiddenFill xmlns:a14="http://schemas.microsoft.com/office/drawing/2010/main">
                <a:solidFill>
                  <a:srgbClr val="FFFFFF"/>
                </a:solidFill>
              </a14:hiddenFill>
            </a:ext>
          </a:extLst>
        </p:spPr>
      </p:pic>
      <p:sp>
        <p:nvSpPr>
          <p:cNvPr id="4" name="Oval 3"/>
          <p:cNvSpPr/>
          <p:nvPr/>
        </p:nvSpPr>
        <p:spPr>
          <a:xfrm>
            <a:off x="4906520" y="4728127"/>
            <a:ext cx="788670" cy="685800"/>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5250055" y="7234494"/>
            <a:ext cx="165736" cy="192657"/>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Connector 12"/>
          <p:cNvCxnSpPr/>
          <p:nvPr/>
        </p:nvCxnSpPr>
        <p:spPr>
          <a:xfrm>
            <a:off x="4038600" y="7318122"/>
            <a:ext cx="2514600" cy="0"/>
          </a:xfrm>
          <a:prstGeom prst="line">
            <a:avLst/>
          </a:prstGeom>
          <a:ln>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a:stCxn id="6" idx="2"/>
          </p:cNvCxnSpPr>
          <p:nvPr/>
        </p:nvCxnSpPr>
        <p:spPr>
          <a:xfrm>
            <a:off x="3848673" y="5508829"/>
            <a:ext cx="0" cy="302557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6" name="TextBox 15"/>
              <p:cNvSpPr txBox="1"/>
              <p:nvPr/>
            </p:nvSpPr>
            <p:spPr>
              <a:xfrm>
                <a:off x="3733800" y="8763000"/>
                <a:ext cx="185755"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i="1" smtClean="0">
                          <a:latin typeface="Cambria Math" panose="02040503050406030204" pitchFamily="18" charset="0"/>
                          <a:ea typeface="Cambria Math" panose="02040503050406030204" pitchFamily="18" charset="0"/>
                        </a:rPr>
                        <m:t>𝜇</m:t>
                      </m:r>
                    </m:oMath>
                  </m:oMathPara>
                </a14:m>
                <a:endParaRPr lang="en-US" dirty="0"/>
              </a:p>
            </p:txBody>
          </p:sp>
        </mc:Choice>
        <mc:Fallback xmlns="">
          <p:sp>
            <p:nvSpPr>
              <p:cNvPr id="16" name="TextBox 15"/>
              <p:cNvSpPr txBox="1">
                <a:spLocks noRot="1" noChangeAspect="1" noMove="1" noResize="1" noEditPoints="1" noAdjustHandles="1" noChangeArrowheads="1" noChangeShapeType="1" noTextEdit="1"/>
              </p:cNvSpPr>
              <p:nvPr/>
            </p:nvSpPr>
            <p:spPr>
              <a:xfrm>
                <a:off x="3733800" y="8763000"/>
                <a:ext cx="185755" cy="276999"/>
              </a:xfrm>
              <a:prstGeom prst="rect">
                <a:avLst/>
              </a:prstGeom>
              <a:blipFill>
                <a:blip r:embed="rId3"/>
                <a:stretch>
                  <a:fillRect l="-33333" r="-26667" b="-22222"/>
                </a:stretch>
              </a:blipFill>
            </p:spPr>
            <p:txBody>
              <a:bodyPr/>
              <a:lstStyle/>
              <a:p>
                <a:r>
                  <a:rPr lang="en-US">
                    <a:noFill/>
                  </a:rPr>
                  <a:t> </a:t>
                </a:r>
              </a:p>
            </p:txBody>
          </p:sp>
        </mc:Fallback>
      </mc:AlternateContent>
      <p:sp>
        <p:nvSpPr>
          <p:cNvPr id="20" name="TextBox 19"/>
          <p:cNvSpPr txBox="1"/>
          <p:nvPr/>
        </p:nvSpPr>
        <p:spPr>
          <a:xfrm>
            <a:off x="5561622" y="3831355"/>
            <a:ext cx="1552793" cy="830997"/>
          </a:xfrm>
          <a:prstGeom prst="rect">
            <a:avLst/>
          </a:prstGeom>
          <a:noFill/>
        </p:spPr>
        <p:txBody>
          <a:bodyPr wrap="square" rtlCol="0">
            <a:spAutoFit/>
          </a:bodyPr>
          <a:lstStyle/>
          <a:p>
            <a:pPr algn="ctr"/>
            <a:r>
              <a:rPr lang="en-US" sz="1600" dirty="0">
                <a:solidFill>
                  <a:schemeClr val="accent6">
                    <a:lumMod val="75000"/>
                  </a:schemeClr>
                </a:solidFill>
                <a:latin typeface="Arial" panose="020B0604020202020204" pitchFamily="34" charset="0"/>
                <a:cs typeface="Arial" panose="020B0604020202020204" pitchFamily="34" charset="0"/>
              </a:rPr>
              <a:t>Sample drawn from the FAR right tail</a:t>
            </a:r>
          </a:p>
        </p:txBody>
      </p:sp>
      <p:sp>
        <p:nvSpPr>
          <p:cNvPr id="21" name="TextBox 20"/>
          <p:cNvSpPr txBox="1"/>
          <p:nvPr/>
        </p:nvSpPr>
        <p:spPr>
          <a:xfrm>
            <a:off x="4630010" y="6768477"/>
            <a:ext cx="1371600" cy="338554"/>
          </a:xfrm>
          <a:prstGeom prst="rect">
            <a:avLst/>
          </a:prstGeom>
          <a:noFill/>
        </p:spPr>
        <p:txBody>
          <a:bodyPr wrap="square" rtlCol="0">
            <a:spAutoFit/>
          </a:bodyPr>
          <a:lstStyle/>
          <a:p>
            <a:pPr algn="ctr"/>
            <a:r>
              <a:rPr lang="en-US" sz="1600" dirty="0">
                <a:solidFill>
                  <a:schemeClr val="accent6">
                    <a:lumMod val="75000"/>
                  </a:schemeClr>
                </a:solidFill>
                <a:latin typeface="Arial" panose="020B0604020202020204" pitchFamily="34" charset="0"/>
                <a:cs typeface="Arial" panose="020B0604020202020204" pitchFamily="34" charset="0"/>
              </a:rPr>
              <a:t>95% CI</a:t>
            </a:r>
          </a:p>
        </p:txBody>
      </p:sp>
      <p:sp>
        <p:nvSpPr>
          <p:cNvPr id="22" name="TextBox 21"/>
          <p:cNvSpPr txBox="1"/>
          <p:nvPr/>
        </p:nvSpPr>
        <p:spPr>
          <a:xfrm>
            <a:off x="1378584" y="6902623"/>
            <a:ext cx="1864362" cy="830997"/>
          </a:xfrm>
          <a:prstGeom prst="rect">
            <a:avLst/>
          </a:prstGeom>
          <a:noFill/>
        </p:spPr>
        <p:txBody>
          <a:bodyPr wrap="square" rtlCol="0">
            <a:spAutoFit/>
          </a:bodyPr>
          <a:lstStyle/>
          <a:p>
            <a:pPr algn="ctr"/>
            <a:r>
              <a:rPr lang="en-US" sz="1600" dirty="0">
                <a:solidFill>
                  <a:schemeClr val="accent6">
                    <a:lumMod val="75000"/>
                  </a:schemeClr>
                </a:solidFill>
                <a:latin typeface="Arial" panose="020B0604020202020204" pitchFamily="34" charset="0"/>
                <a:cs typeface="Arial" panose="020B0604020202020204" pitchFamily="34" charset="0"/>
              </a:rPr>
              <a:t>C.I. </a:t>
            </a:r>
            <a:r>
              <a:rPr lang="en-US" sz="1600" b="1" dirty="0">
                <a:solidFill>
                  <a:schemeClr val="tx1">
                    <a:lumMod val="50000"/>
                    <a:lumOff val="50000"/>
                  </a:schemeClr>
                </a:solidFill>
                <a:latin typeface="Arial" panose="020B0604020202020204" pitchFamily="34" charset="0"/>
                <a:cs typeface="Arial" panose="020B0604020202020204" pitchFamily="34" charset="0"/>
              </a:rPr>
              <a:t>DOES NOT</a:t>
            </a:r>
          </a:p>
          <a:p>
            <a:pPr algn="ctr"/>
            <a:r>
              <a:rPr lang="en-US" sz="1600" dirty="0">
                <a:solidFill>
                  <a:schemeClr val="accent6">
                    <a:lumMod val="75000"/>
                  </a:schemeClr>
                </a:solidFill>
                <a:latin typeface="Arial" panose="020B0604020202020204" pitchFamily="34" charset="0"/>
                <a:cs typeface="Arial" panose="020B0604020202020204" pitchFamily="34" charset="0"/>
              </a:rPr>
              <a:t>contain the population mean</a:t>
            </a:r>
          </a:p>
        </p:txBody>
      </p:sp>
      <p:sp>
        <p:nvSpPr>
          <p:cNvPr id="5" name="TextBox 4"/>
          <p:cNvSpPr txBox="1"/>
          <p:nvPr/>
        </p:nvSpPr>
        <p:spPr>
          <a:xfrm>
            <a:off x="5611447" y="9101390"/>
            <a:ext cx="1752599" cy="584775"/>
          </a:xfrm>
          <a:prstGeom prst="rect">
            <a:avLst/>
          </a:prstGeom>
          <a:noFill/>
          <a:ln>
            <a:solidFill>
              <a:schemeClr val="tx1">
                <a:lumMod val="50000"/>
                <a:lumOff val="50000"/>
              </a:schemeClr>
            </a:solidFill>
          </a:ln>
        </p:spPr>
        <p:txBody>
          <a:bodyPr wrap="square" rtlCol="0">
            <a:spAutoFit/>
          </a:bodyPr>
          <a:lstStyle/>
          <a:p>
            <a:pPr algn="ctr"/>
            <a:r>
              <a:rPr lang="en-US" sz="1600" dirty="0">
                <a:solidFill>
                  <a:schemeClr val="tx1">
                    <a:lumMod val="50000"/>
                    <a:lumOff val="50000"/>
                  </a:schemeClr>
                </a:solidFill>
                <a:latin typeface="Arial" panose="020B0604020202020204" pitchFamily="34" charset="0"/>
                <a:cs typeface="Arial" panose="020B0604020202020204" pitchFamily="34" charset="0"/>
              </a:rPr>
              <a:t>How often will this happen?</a:t>
            </a:r>
          </a:p>
        </p:txBody>
      </p:sp>
    </p:spTree>
    <p:extLst>
      <p:ext uri="{BB962C8B-B14F-4D97-AF65-F5344CB8AC3E}">
        <p14:creationId xmlns:p14="http://schemas.microsoft.com/office/powerpoint/2010/main" val="34178711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A2A4A19-B384-42F8-8C0D-94C30AAB39F2}" type="slidenum">
              <a:rPr lang="en-US" smtClean="0"/>
              <a:pPr/>
              <a:t>18</a:t>
            </a:fld>
            <a:endParaRPr lang="en-US"/>
          </a:p>
        </p:txBody>
      </p:sp>
      <p:sp>
        <p:nvSpPr>
          <p:cNvPr id="3" name="TextBox 2"/>
          <p:cNvSpPr txBox="1"/>
          <p:nvPr/>
        </p:nvSpPr>
        <p:spPr>
          <a:xfrm>
            <a:off x="3585721" y="152400"/>
            <a:ext cx="2967479" cy="461665"/>
          </a:xfrm>
          <a:prstGeom prst="rect">
            <a:avLst/>
          </a:prstGeom>
          <a:noFill/>
        </p:spPr>
        <p:txBody>
          <a:bodyPr wrap="none" rtlCol="0">
            <a:spAutoFit/>
          </a:bodyPr>
          <a:lstStyle/>
          <a:p>
            <a:r>
              <a:rPr lang="en-US" sz="2400" cap="small" dirty="0">
                <a:solidFill>
                  <a:schemeClr val="bg1">
                    <a:lumMod val="65000"/>
                  </a:schemeClr>
                </a:solidFill>
                <a:latin typeface="Arial" panose="020B0604020202020204" pitchFamily="34" charset="0"/>
                <a:cs typeface="Arial" panose="020B0604020202020204" pitchFamily="34" charset="0"/>
              </a:rPr>
              <a:t>Regression Review</a:t>
            </a:r>
          </a:p>
        </p:txBody>
      </p:sp>
      <p:sp>
        <p:nvSpPr>
          <p:cNvPr id="7" name="Title 1"/>
          <p:cNvSpPr txBox="1">
            <a:spLocks/>
          </p:cNvSpPr>
          <p:nvPr/>
        </p:nvSpPr>
        <p:spPr>
          <a:xfrm>
            <a:off x="582930" y="1524000"/>
            <a:ext cx="6606540" cy="2156037"/>
          </a:xfrm>
          <a:prstGeom prst="rect">
            <a:avLst/>
          </a:prstGeom>
        </p:spPr>
        <p:txBody>
          <a:bodyPr>
            <a:normAutofit fontScale="9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br>
              <a:rPr lang="en-US" dirty="0">
                <a:solidFill>
                  <a:schemeClr val="tx1">
                    <a:lumMod val="50000"/>
                    <a:lumOff val="50000"/>
                  </a:schemeClr>
                </a:solidFill>
                <a:latin typeface="Stencil" panose="040409050D0802020404" pitchFamily="82" charset="0"/>
                <a:cs typeface="Arial" panose="020B0604020202020204" pitchFamily="34" charset="0"/>
              </a:rPr>
            </a:br>
            <a:r>
              <a:rPr lang="en-US" dirty="0">
                <a:solidFill>
                  <a:schemeClr val="accent6">
                    <a:lumMod val="75000"/>
                  </a:schemeClr>
                </a:solidFill>
                <a:latin typeface="Stencil" panose="040409050D0802020404" pitchFamily="82" charset="0"/>
                <a:cs typeface="Arial" panose="020B0604020202020204" pitchFamily="34" charset="0"/>
              </a:rPr>
              <a:t>confidence</a:t>
            </a:r>
            <a:br>
              <a:rPr lang="en-US" dirty="0">
                <a:solidFill>
                  <a:schemeClr val="tx1">
                    <a:lumMod val="50000"/>
                    <a:lumOff val="50000"/>
                  </a:schemeClr>
                </a:solidFill>
                <a:latin typeface="Stencil" panose="040409050D0802020404" pitchFamily="82" charset="0"/>
                <a:cs typeface="Arial" panose="020B0604020202020204" pitchFamily="34" charset="0"/>
              </a:rPr>
            </a:br>
            <a:r>
              <a:rPr lang="en-US" dirty="0">
                <a:solidFill>
                  <a:schemeClr val="tx1">
                    <a:lumMod val="50000"/>
                    <a:lumOff val="50000"/>
                  </a:schemeClr>
                </a:solidFill>
                <a:latin typeface="Stencil" panose="040409050D0802020404" pitchFamily="82" charset="0"/>
                <a:cs typeface="Arial" panose="020B0604020202020204" pitchFamily="34" charset="0"/>
              </a:rPr>
              <a:t>intervals</a:t>
            </a:r>
            <a:br>
              <a:rPr lang="en-US" dirty="0">
                <a:solidFill>
                  <a:schemeClr val="tx1">
                    <a:lumMod val="50000"/>
                    <a:lumOff val="50000"/>
                  </a:schemeClr>
                </a:solidFill>
                <a:latin typeface="Stencil" panose="040409050D0802020404" pitchFamily="82" charset="0"/>
                <a:cs typeface="Arial" panose="020B0604020202020204" pitchFamily="34" charset="0"/>
              </a:rPr>
            </a:br>
            <a:endParaRPr lang="en-US" dirty="0"/>
          </a:p>
        </p:txBody>
      </p:sp>
      <p:pic>
        <p:nvPicPr>
          <p:cNvPr id="6" name="Picture 2" descr="Image result for normal distribution"/>
          <p:cNvPicPr>
            <a:picLocks noChangeAspect="1" noChangeArrowheads="1"/>
          </p:cNvPicPr>
          <p:nvPr/>
        </p:nvPicPr>
        <p:blipFill>
          <a:blip r:embed="rId3" cstate="print">
            <a:grayscl/>
            <a:extLst>
              <a:ext uri="{28A0092B-C50C-407E-A947-70E740481C1C}">
                <a14:useLocalDpi xmlns:a14="http://schemas.microsoft.com/office/drawing/2010/main" val="0"/>
              </a:ext>
            </a:extLst>
          </a:blip>
          <a:srcRect/>
          <a:stretch>
            <a:fillRect/>
          </a:stretch>
        </p:blipFill>
        <p:spPr bwMode="auto">
          <a:xfrm>
            <a:off x="2133600" y="3671114"/>
            <a:ext cx="3430146" cy="1837715"/>
          </a:xfrm>
          <a:prstGeom prst="rect">
            <a:avLst/>
          </a:prstGeom>
          <a:noFill/>
          <a:extLst>
            <a:ext uri="{909E8E84-426E-40DD-AFC4-6F175D3DCCD1}">
              <a14:hiddenFill xmlns:a14="http://schemas.microsoft.com/office/drawing/2010/main">
                <a:solidFill>
                  <a:srgbClr val="FFFFFF"/>
                </a:solidFill>
              </a14:hiddenFill>
            </a:ext>
          </a:extLst>
        </p:spPr>
      </p:pic>
      <p:sp>
        <p:nvSpPr>
          <p:cNvPr id="4" name="Oval 3"/>
          <p:cNvSpPr/>
          <p:nvPr/>
        </p:nvSpPr>
        <p:spPr>
          <a:xfrm>
            <a:off x="3024271" y="4579306"/>
            <a:ext cx="1646680" cy="600257"/>
          </a:xfrm>
          <a:prstGeom prst="ellipse">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3802255" y="6698172"/>
            <a:ext cx="165736" cy="192657"/>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Connector 12"/>
          <p:cNvCxnSpPr/>
          <p:nvPr/>
        </p:nvCxnSpPr>
        <p:spPr>
          <a:xfrm>
            <a:off x="2590800" y="6781800"/>
            <a:ext cx="2514600" cy="0"/>
          </a:xfrm>
          <a:prstGeom prst="line">
            <a:avLst/>
          </a:prstGeom>
          <a:ln>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graphicFrame>
        <p:nvGraphicFramePr>
          <p:cNvPr id="17" name="Object 7"/>
          <p:cNvGraphicFramePr>
            <a:graphicFrameLocks noChangeAspect="1"/>
          </p:cNvGraphicFramePr>
          <p:nvPr>
            <p:extLst>
              <p:ext uri="{D42A27DB-BD31-4B8C-83A1-F6EECF244321}">
                <p14:modId xmlns:p14="http://schemas.microsoft.com/office/powerpoint/2010/main" val="3209142343"/>
              </p:ext>
            </p:extLst>
          </p:nvPr>
        </p:nvGraphicFramePr>
        <p:xfrm>
          <a:off x="1923766" y="7374321"/>
          <a:ext cx="3922713" cy="560388"/>
        </p:xfrm>
        <a:graphic>
          <a:graphicData uri="http://schemas.openxmlformats.org/presentationml/2006/ole">
            <mc:AlternateContent xmlns:mc="http://schemas.openxmlformats.org/markup-compatibility/2006">
              <mc:Choice xmlns:v="urn:schemas-microsoft-com:vml" Requires="v">
                <p:oleObj spid="_x0000_s20503" name="Equation" r:id="rId4" imgW="1600200" imgH="228600" progId="Equation.3">
                  <p:embed/>
                </p:oleObj>
              </mc:Choice>
              <mc:Fallback>
                <p:oleObj name="Equation" r:id="rId4" imgW="1600200" imgH="228600" progId="Equation.3">
                  <p:embed/>
                  <p:pic>
                    <p:nvPicPr>
                      <p:cNvPr id="67591" name="Object 7"/>
                      <p:cNvPicPr>
                        <a:picLocks noChangeAspect="1" noChangeArrowheads="1"/>
                      </p:cNvPicPr>
                      <p:nvPr/>
                    </p:nvPicPr>
                    <p:blipFill>
                      <a:blip r:embed="rId5"/>
                      <a:srcRect/>
                      <a:stretch>
                        <a:fillRect/>
                      </a:stretch>
                    </p:blipFill>
                    <p:spPr bwMode="auto">
                      <a:xfrm>
                        <a:off x="1923766" y="7374321"/>
                        <a:ext cx="3922713" cy="560388"/>
                      </a:xfrm>
                      <a:prstGeom prst="rect">
                        <a:avLst/>
                      </a:prstGeom>
                      <a:noFill/>
                      <a:extLst/>
                    </p:spPr>
                  </p:pic>
                </p:oleObj>
              </mc:Fallback>
            </mc:AlternateContent>
          </a:graphicData>
        </a:graphic>
      </p:graphicFrame>
      <p:sp>
        <p:nvSpPr>
          <p:cNvPr id="18" name="TextBox 17"/>
          <p:cNvSpPr txBox="1"/>
          <p:nvPr/>
        </p:nvSpPr>
        <p:spPr>
          <a:xfrm>
            <a:off x="2351377" y="8356211"/>
            <a:ext cx="2901756" cy="400110"/>
          </a:xfrm>
          <a:prstGeom prst="rect">
            <a:avLst/>
          </a:prstGeom>
          <a:noFill/>
        </p:spPr>
        <p:txBody>
          <a:bodyPr wrap="none" rtlCol="0">
            <a:spAutoFit/>
          </a:bodyPr>
          <a:lstStyle/>
          <a:p>
            <a:r>
              <a:rPr lang="en-US" sz="2000" dirty="0">
                <a:solidFill>
                  <a:schemeClr val="accent6">
                    <a:lumMod val="75000"/>
                  </a:schemeClr>
                </a:solidFill>
                <a:latin typeface="Arial" panose="020B0604020202020204" pitchFamily="34" charset="0"/>
                <a:cs typeface="Arial" panose="020B0604020202020204" pitchFamily="34" charset="0"/>
              </a:rPr>
              <a:t>C.I. of the sample mean</a:t>
            </a:r>
          </a:p>
        </p:txBody>
      </p:sp>
      <p:sp>
        <p:nvSpPr>
          <p:cNvPr id="8" name="TextBox 7"/>
          <p:cNvSpPr txBox="1"/>
          <p:nvPr/>
        </p:nvSpPr>
        <p:spPr>
          <a:xfrm>
            <a:off x="3729470" y="6256909"/>
            <a:ext cx="311304" cy="369332"/>
          </a:xfrm>
          <a:prstGeom prst="rect">
            <a:avLst/>
          </a:prstGeom>
          <a:noFill/>
        </p:spPr>
        <p:txBody>
          <a:bodyPr wrap="none" rtlCol="0">
            <a:spAutoFit/>
          </a:bodyPr>
          <a:lstStyle/>
          <a:p>
            <a:r>
              <a:rPr lang="en-US" dirty="0">
                <a:solidFill>
                  <a:schemeClr val="accent6">
                    <a:lumMod val="75000"/>
                  </a:schemeClr>
                </a:solidFill>
              </a:rPr>
              <a:t>µ</a:t>
            </a:r>
          </a:p>
        </p:txBody>
      </p:sp>
    </p:spTree>
    <p:extLst>
      <p:ext uri="{BB962C8B-B14F-4D97-AF65-F5344CB8AC3E}">
        <p14:creationId xmlns:p14="http://schemas.microsoft.com/office/powerpoint/2010/main" val="27231625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A2A4A19-B384-42F8-8C0D-94C30AAB39F2}" type="slidenum">
              <a:rPr lang="en-US" smtClean="0"/>
              <a:pPr/>
              <a:t>19</a:t>
            </a:fld>
            <a:endParaRPr lang="en-US"/>
          </a:p>
        </p:txBody>
      </p:sp>
      <p:sp>
        <p:nvSpPr>
          <p:cNvPr id="3" name="TextBox 2"/>
          <p:cNvSpPr txBox="1"/>
          <p:nvPr/>
        </p:nvSpPr>
        <p:spPr>
          <a:xfrm>
            <a:off x="3585721" y="152400"/>
            <a:ext cx="2967479" cy="461665"/>
          </a:xfrm>
          <a:prstGeom prst="rect">
            <a:avLst/>
          </a:prstGeom>
          <a:noFill/>
        </p:spPr>
        <p:txBody>
          <a:bodyPr wrap="none" rtlCol="0">
            <a:spAutoFit/>
          </a:bodyPr>
          <a:lstStyle/>
          <a:p>
            <a:r>
              <a:rPr lang="en-US" sz="2400" cap="small" dirty="0">
                <a:solidFill>
                  <a:schemeClr val="bg1">
                    <a:lumMod val="65000"/>
                  </a:schemeClr>
                </a:solidFill>
                <a:latin typeface="Arial" panose="020B0604020202020204" pitchFamily="34" charset="0"/>
                <a:cs typeface="Arial" panose="020B0604020202020204" pitchFamily="34" charset="0"/>
              </a:rPr>
              <a:t>Regression Review</a:t>
            </a:r>
          </a:p>
        </p:txBody>
      </p:sp>
      <p:pic>
        <p:nvPicPr>
          <p:cNvPr id="16386" name="Picture 2" descr="alt text"/>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381000" y="3352800"/>
            <a:ext cx="7086600" cy="3543300"/>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p:cNvSpPr txBox="1">
            <a:spLocks/>
          </p:cNvSpPr>
          <p:nvPr/>
        </p:nvSpPr>
        <p:spPr>
          <a:xfrm>
            <a:off x="621030" y="1371600"/>
            <a:ext cx="6606540" cy="2156037"/>
          </a:xfrm>
          <a:prstGeom prst="rect">
            <a:avLst/>
          </a:prstGeom>
        </p:spPr>
        <p:txBody>
          <a:bodyPr>
            <a:normAutofit fontScale="7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br>
              <a:rPr lang="en-US" dirty="0">
                <a:solidFill>
                  <a:schemeClr val="tx1">
                    <a:lumMod val="50000"/>
                    <a:lumOff val="50000"/>
                  </a:schemeClr>
                </a:solidFill>
                <a:latin typeface="Stencil" panose="040409050D0802020404" pitchFamily="82" charset="0"/>
                <a:cs typeface="Arial" panose="020B0604020202020204" pitchFamily="34" charset="0"/>
              </a:rPr>
            </a:br>
            <a:r>
              <a:rPr lang="en-US" dirty="0">
                <a:solidFill>
                  <a:schemeClr val="accent6">
                    <a:lumMod val="75000"/>
                  </a:schemeClr>
                </a:solidFill>
                <a:latin typeface="Stencil" panose="040409050D0802020404" pitchFamily="82" charset="0"/>
                <a:cs typeface="Arial" panose="020B0604020202020204" pitchFamily="34" charset="0"/>
              </a:rPr>
              <a:t>confidence</a:t>
            </a:r>
            <a:br>
              <a:rPr lang="en-US" dirty="0">
                <a:solidFill>
                  <a:schemeClr val="tx1">
                    <a:lumMod val="50000"/>
                    <a:lumOff val="50000"/>
                  </a:schemeClr>
                </a:solidFill>
                <a:latin typeface="Stencil" panose="040409050D0802020404" pitchFamily="82" charset="0"/>
                <a:cs typeface="Arial" panose="020B0604020202020204" pitchFamily="34" charset="0"/>
              </a:rPr>
            </a:br>
            <a:r>
              <a:rPr lang="en-US" dirty="0">
                <a:solidFill>
                  <a:schemeClr val="tx1">
                    <a:lumMod val="50000"/>
                    <a:lumOff val="50000"/>
                  </a:schemeClr>
                </a:solidFill>
                <a:latin typeface="Stencil" panose="040409050D0802020404" pitchFamily="82" charset="0"/>
                <a:cs typeface="Arial" panose="020B0604020202020204" pitchFamily="34" charset="0"/>
              </a:rPr>
              <a:t>interval</a:t>
            </a:r>
          </a:p>
          <a:p>
            <a:r>
              <a:rPr lang="en-US" dirty="0">
                <a:solidFill>
                  <a:schemeClr val="accent6">
                    <a:lumMod val="75000"/>
                  </a:schemeClr>
                </a:solidFill>
                <a:latin typeface="Stencil" panose="040409050D0802020404" pitchFamily="82" charset="0"/>
                <a:cs typeface="Arial" panose="020B0604020202020204" pitchFamily="34" charset="0"/>
              </a:rPr>
              <a:t>Of the slope</a:t>
            </a:r>
            <a:br>
              <a:rPr lang="en-US" dirty="0">
                <a:solidFill>
                  <a:schemeClr val="tx1">
                    <a:lumMod val="50000"/>
                    <a:lumOff val="50000"/>
                  </a:schemeClr>
                </a:solidFill>
                <a:latin typeface="Stencil" panose="040409050D0802020404" pitchFamily="82" charset="0"/>
                <a:cs typeface="Arial" panose="020B0604020202020204" pitchFamily="34" charset="0"/>
              </a:rPr>
            </a:br>
            <a:endParaRPr lang="en-US" dirty="0"/>
          </a:p>
        </p:txBody>
      </p:sp>
      <p:graphicFrame>
        <p:nvGraphicFramePr>
          <p:cNvPr id="6" name="Object 5"/>
          <p:cNvGraphicFramePr>
            <a:graphicFrameLocks noChangeAspect="1"/>
          </p:cNvGraphicFramePr>
          <p:nvPr>
            <p:extLst>
              <p:ext uri="{D42A27DB-BD31-4B8C-83A1-F6EECF244321}">
                <p14:modId xmlns:p14="http://schemas.microsoft.com/office/powerpoint/2010/main" val="638167530"/>
              </p:ext>
            </p:extLst>
          </p:nvPr>
        </p:nvGraphicFramePr>
        <p:xfrm>
          <a:off x="1195998" y="7620000"/>
          <a:ext cx="5357202" cy="748574"/>
        </p:xfrm>
        <a:graphic>
          <a:graphicData uri="http://schemas.openxmlformats.org/presentationml/2006/ole">
            <mc:AlternateContent xmlns:mc="http://schemas.openxmlformats.org/markup-compatibility/2006">
              <mc:Choice xmlns:v="urn:schemas-microsoft-com:vml" Requires="v">
                <p:oleObj spid="_x0000_s16406" name="Equation" r:id="rId4" imgW="1726920" imgH="241200" progId="Equation.3">
                  <p:embed/>
                </p:oleObj>
              </mc:Choice>
              <mc:Fallback>
                <p:oleObj name="Equation" r:id="rId4" imgW="1726920" imgH="241200" progId="Equation.3">
                  <p:embed/>
                  <p:pic>
                    <p:nvPicPr>
                      <p:cNvPr id="67589" name="Object 5"/>
                      <p:cNvPicPr>
                        <a:picLocks noChangeAspect="1" noChangeArrowheads="1"/>
                      </p:cNvPicPr>
                      <p:nvPr/>
                    </p:nvPicPr>
                    <p:blipFill>
                      <a:blip r:embed="rId5"/>
                      <a:srcRect/>
                      <a:stretch>
                        <a:fillRect/>
                      </a:stretch>
                    </p:blipFill>
                    <p:spPr bwMode="auto">
                      <a:xfrm>
                        <a:off x="1195998" y="7620000"/>
                        <a:ext cx="5357202" cy="748574"/>
                      </a:xfrm>
                      <a:prstGeom prst="rect">
                        <a:avLst/>
                      </a:prstGeom>
                      <a:noFill/>
                      <a:extLst/>
                    </p:spPr>
                  </p:pic>
                </p:oleObj>
              </mc:Fallback>
            </mc:AlternateContent>
          </a:graphicData>
        </a:graphic>
      </p:graphicFrame>
      <p:sp>
        <p:nvSpPr>
          <p:cNvPr id="7" name="TextBox 6"/>
          <p:cNvSpPr txBox="1"/>
          <p:nvPr/>
        </p:nvSpPr>
        <p:spPr>
          <a:xfrm>
            <a:off x="3038815" y="8705064"/>
            <a:ext cx="2020105" cy="400110"/>
          </a:xfrm>
          <a:prstGeom prst="rect">
            <a:avLst/>
          </a:prstGeom>
          <a:noFill/>
        </p:spPr>
        <p:txBody>
          <a:bodyPr wrap="none" rtlCol="0">
            <a:spAutoFit/>
          </a:bodyPr>
          <a:lstStyle/>
          <a:p>
            <a:r>
              <a:rPr lang="en-US" sz="2000" dirty="0">
                <a:solidFill>
                  <a:schemeClr val="accent6">
                    <a:lumMod val="75000"/>
                  </a:schemeClr>
                </a:solidFill>
                <a:latin typeface="Arial" panose="020B0604020202020204" pitchFamily="34" charset="0"/>
                <a:cs typeface="Arial" panose="020B0604020202020204" pitchFamily="34" charset="0"/>
              </a:rPr>
              <a:t>C.I. of the Slope</a:t>
            </a:r>
          </a:p>
        </p:txBody>
      </p:sp>
    </p:spTree>
    <p:extLst>
      <p:ext uri="{BB962C8B-B14F-4D97-AF65-F5344CB8AC3E}">
        <p14:creationId xmlns:p14="http://schemas.microsoft.com/office/powerpoint/2010/main" val="20421547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A2A4A19-B384-42F8-8C0D-94C30AAB39F2}" type="slidenum">
              <a:rPr lang="en-US" smtClean="0"/>
              <a:pPr/>
              <a:t>2</a:t>
            </a:fld>
            <a:endParaRPr lang="en-US"/>
          </a:p>
        </p:txBody>
      </p:sp>
      <p:sp>
        <p:nvSpPr>
          <p:cNvPr id="3" name="Title 1"/>
          <p:cNvSpPr txBox="1">
            <a:spLocks/>
          </p:cNvSpPr>
          <p:nvPr/>
        </p:nvSpPr>
        <p:spPr>
          <a:xfrm>
            <a:off x="-304799" y="1371600"/>
            <a:ext cx="8229600" cy="11430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dirty="0">
                <a:solidFill>
                  <a:schemeClr val="accent6">
                    <a:lumMod val="75000"/>
                  </a:schemeClr>
                </a:solidFill>
                <a:latin typeface="Stencil" panose="040409050D0802020404" pitchFamily="82" charset="0"/>
                <a:cs typeface="Arial" panose="020B0604020202020204" pitchFamily="34" charset="0"/>
              </a:rPr>
              <a:t>The Road Map</a:t>
            </a:r>
          </a:p>
        </p:txBody>
      </p:sp>
      <p:graphicFrame>
        <p:nvGraphicFramePr>
          <p:cNvPr id="32" name="Object 2"/>
          <p:cNvGraphicFramePr>
            <a:graphicFrameLocks noChangeAspect="1"/>
          </p:cNvGraphicFramePr>
          <p:nvPr>
            <p:extLst>
              <p:ext uri="{D42A27DB-BD31-4B8C-83A1-F6EECF244321}">
                <p14:modId xmlns:p14="http://schemas.microsoft.com/office/powerpoint/2010/main" val="2128136793"/>
              </p:ext>
            </p:extLst>
          </p:nvPr>
        </p:nvGraphicFramePr>
        <p:xfrm>
          <a:off x="2473872" y="2986207"/>
          <a:ext cx="1257300" cy="515937"/>
        </p:xfrm>
        <a:graphic>
          <a:graphicData uri="http://schemas.openxmlformats.org/presentationml/2006/ole">
            <mc:AlternateContent xmlns:mc="http://schemas.openxmlformats.org/markup-compatibility/2006">
              <mc:Choice xmlns:v="urn:schemas-microsoft-com:vml" Requires="v">
                <p:oleObj spid="_x0000_s8419" name="Equation" r:id="rId3" imgW="1079280" imgH="444240" progId="Equation.3">
                  <p:embed/>
                </p:oleObj>
              </mc:Choice>
              <mc:Fallback>
                <p:oleObj name="Equation" r:id="rId3" imgW="1079280" imgH="44424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73872" y="2986207"/>
                        <a:ext cx="1257300" cy="5159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3" name="TextBox 32"/>
          <p:cNvSpPr txBox="1"/>
          <p:nvPr/>
        </p:nvSpPr>
        <p:spPr>
          <a:xfrm>
            <a:off x="2537325" y="2286000"/>
            <a:ext cx="1435008" cy="369332"/>
          </a:xfrm>
          <a:prstGeom prst="rect">
            <a:avLst/>
          </a:prstGeom>
          <a:noFill/>
        </p:spPr>
        <p:txBody>
          <a:bodyPr wrap="none" rtlCol="0">
            <a:spAutoFit/>
          </a:bodyPr>
          <a:lstStyle/>
          <a:p>
            <a:r>
              <a:rPr lang="en-US" u="sng" dirty="0">
                <a:solidFill>
                  <a:schemeClr val="accent6">
                    <a:lumMod val="75000"/>
                  </a:schemeClr>
                </a:solidFill>
              </a:rPr>
              <a:t>Of the Mean</a:t>
            </a:r>
            <a:r>
              <a:rPr lang="en-US" dirty="0">
                <a:solidFill>
                  <a:schemeClr val="accent6">
                    <a:lumMod val="75000"/>
                  </a:schemeClr>
                </a:solidFill>
              </a:rPr>
              <a:t>:</a:t>
            </a:r>
          </a:p>
        </p:txBody>
      </p:sp>
      <p:sp>
        <p:nvSpPr>
          <p:cNvPr id="34" name="TextBox 33"/>
          <p:cNvSpPr txBox="1"/>
          <p:nvPr/>
        </p:nvSpPr>
        <p:spPr>
          <a:xfrm>
            <a:off x="5221642" y="2286000"/>
            <a:ext cx="1407758" cy="369332"/>
          </a:xfrm>
          <a:prstGeom prst="rect">
            <a:avLst/>
          </a:prstGeom>
          <a:noFill/>
        </p:spPr>
        <p:txBody>
          <a:bodyPr wrap="none" rtlCol="0">
            <a:spAutoFit/>
          </a:bodyPr>
          <a:lstStyle/>
          <a:p>
            <a:r>
              <a:rPr lang="en-US" u="sng" dirty="0">
                <a:solidFill>
                  <a:schemeClr val="accent6">
                    <a:lumMod val="75000"/>
                  </a:schemeClr>
                </a:solidFill>
              </a:rPr>
              <a:t>Of the Slope</a:t>
            </a:r>
            <a:r>
              <a:rPr lang="en-US" dirty="0">
                <a:solidFill>
                  <a:schemeClr val="accent6">
                    <a:lumMod val="75000"/>
                  </a:schemeClr>
                </a:solidFill>
              </a:rPr>
              <a:t>:</a:t>
            </a:r>
          </a:p>
        </p:txBody>
      </p:sp>
      <p:graphicFrame>
        <p:nvGraphicFramePr>
          <p:cNvPr id="35" name="Object 3"/>
          <p:cNvGraphicFramePr>
            <a:graphicFrameLocks noChangeAspect="1"/>
          </p:cNvGraphicFramePr>
          <p:nvPr>
            <p:extLst>
              <p:ext uri="{D42A27DB-BD31-4B8C-83A1-F6EECF244321}">
                <p14:modId xmlns:p14="http://schemas.microsoft.com/office/powerpoint/2010/main" val="2671738155"/>
              </p:ext>
            </p:extLst>
          </p:nvPr>
        </p:nvGraphicFramePr>
        <p:xfrm>
          <a:off x="2880480" y="4519811"/>
          <a:ext cx="752475" cy="338137"/>
        </p:xfrm>
        <a:graphic>
          <a:graphicData uri="http://schemas.openxmlformats.org/presentationml/2006/ole">
            <mc:AlternateContent xmlns:mc="http://schemas.openxmlformats.org/markup-compatibility/2006">
              <mc:Choice xmlns:v="urn:schemas-microsoft-com:vml" Requires="v">
                <p:oleObj spid="_x0000_s8420" name="Equation" r:id="rId5" imgW="647700" imgH="292100" progId="Equation.3">
                  <p:embed/>
                </p:oleObj>
              </mc:Choice>
              <mc:Fallback>
                <p:oleObj name="Equation" r:id="rId5" imgW="647700" imgH="29210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80480" y="4519811"/>
                        <a:ext cx="752475" cy="3381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6" name="Object 4"/>
          <p:cNvGraphicFramePr>
            <a:graphicFrameLocks noChangeAspect="1"/>
          </p:cNvGraphicFramePr>
          <p:nvPr>
            <p:extLst>
              <p:ext uri="{D42A27DB-BD31-4B8C-83A1-F6EECF244321}">
                <p14:modId xmlns:p14="http://schemas.microsoft.com/office/powerpoint/2010/main" val="3073681070"/>
              </p:ext>
            </p:extLst>
          </p:nvPr>
        </p:nvGraphicFramePr>
        <p:xfrm>
          <a:off x="2855080" y="5530692"/>
          <a:ext cx="768350" cy="485775"/>
        </p:xfrm>
        <a:graphic>
          <a:graphicData uri="http://schemas.openxmlformats.org/presentationml/2006/ole">
            <mc:AlternateContent xmlns:mc="http://schemas.openxmlformats.org/markup-compatibility/2006">
              <mc:Choice xmlns:v="urn:schemas-microsoft-com:vml" Requires="v">
                <p:oleObj spid="_x0000_s8421" name="Equation" r:id="rId7" imgW="660400" imgH="419100" progId="Equation.3">
                  <p:embed/>
                </p:oleObj>
              </mc:Choice>
              <mc:Fallback>
                <p:oleObj name="Equation" r:id="rId7" imgW="660400" imgH="419100"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855080" y="5530692"/>
                        <a:ext cx="768350" cy="4857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7" name="Object 5"/>
          <p:cNvGraphicFramePr>
            <a:graphicFrameLocks noChangeAspect="1"/>
          </p:cNvGraphicFramePr>
          <p:nvPr>
            <p:extLst>
              <p:ext uri="{D42A27DB-BD31-4B8C-83A1-F6EECF244321}">
                <p14:modId xmlns:p14="http://schemas.microsoft.com/office/powerpoint/2010/main" val="3749274349"/>
              </p:ext>
            </p:extLst>
          </p:nvPr>
        </p:nvGraphicFramePr>
        <p:xfrm>
          <a:off x="4880218" y="6898305"/>
          <a:ext cx="1447800" cy="366936"/>
        </p:xfrm>
        <a:graphic>
          <a:graphicData uri="http://schemas.openxmlformats.org/presentationml/2006/ole">
            <mc:AlternateContent xmlns:mc="http://schemas.openxmlformats.org/markup-compatibility/2006">
              <mc:Choice xmlns:v="urn:schemas-microsoft-com:vml" Requires="v">
                <p:oleObj spid="_x0000_s8422" name="Equation" r:id="rId9" imgW="952087" imgH="241195" progId="Equation.3">
                  <p:embed/>
                </p:oleObj>
              </mc:Choice>
              <mc:Fallback>
                <p:oleObj name="Equation" r:id="rId9" imgW="952087" imgH="241195" progId="Equation.3">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880218" y="6898305"/>
                        <a:ext cx="1447800" cy="36693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8" name="Object 6"/>
          <p:cNvGraphicFramePr>
            <a:graphicFrameLocks noChangeAspect="1"/>
          </p:cNvGraphicFramePr>
          <p:nvPr>
            <p:extLst>
              <p:ext uri="{D42A27DB-BD31-4B8C-83A1-F6EECF244321}">
                <p14:modId xmlns:p14="http://schemas.microsoft.com/office/powerpoint/2010/main" val="185327702"/>
              </p:ext>
            </p:extLst>
          </p:nvPr>
        </p:nvGraphicFramePr>
        <p:xfrm>
          <a:off x="964926" y="8322558"/>
          <a:ext cx="103187" cy="196850"/>
        </p:xfrm>
        <a:graphic>
          <a:graphicData uri="http://schemas.openxmlformats.org/presentationml/2006/ole">
            <mc:AlternateContent xmlns:mc="http://schemas.openxmlformats.org/markup-compatibility/2006">
              <mc:Choice xmlns:v="urn:schemas-microsoft-com:vml" Requires="v">
                <p:oleObj spid="_x0000_s8423" name="Equation" r:id="rId11" imgW="114151" imgH="215619" progId="Equation.3">
                  <p:embed/>
                </p:oleObj>
              </mc:Choice>
              <mc:Fallback>
                <p:oleObj name="Equation" r:id="rId11" imgW="114151" imgH="215619" progId="Equation.3">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964926" y="8322558"/>
                        <a:ext cx="103187" cy="1968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9" name="Object 7"/>
          <p:cNvGraphicFramePr>
            <a:graphicFrameLocks noChangeAspect="1"/>
          </p:cNvGraphicFramePr>
          <p:nvPr>
            <p:extLst>
              <p:ext uri="{D42A27DB-BD31-4B8C-83A1-F6EECF244321}">
                <p14:modId xmlns:p14="http://schemas.microsoft.com/office/powerpoint/2010/main" val="862714827"/>
              </p:ext>
            </p:extLst>
          </p:nvPr>
        </p:nvGraphicFramePr>
        <p:xfrm>
          <a:off x="2767788" y="6949217"/>
          <a:ext cx="1017587" cy="265112"/>
        </p:xfrm>
        <a:graphic>
          <a:graphicData uri="http://schemas.openxmlformats.org/presentationml/2006/ole">
            <mc:AlternateContent xmlns:mc="http://schemas.openxmlformats.org/markup-compatibility/2006">
              <mc:Choice xmlns:v="urn:schemas-microsoft-com:vml" Requires="v">
                <p:oleObj spid="_x0000_s8424" name="Equation" r:id="rId13" imgW="876300" imgH="228600" progId="Equation.3">
                  <p:embed/>
                </p:oleObj>
              </mc:Choice>
              <mc:Fallback>
                <p:oleObj name="Equation" r:id="rId13" imgW="876300" imgH="228600" progId="Equation.3">
                  <p:embed/>
                  <p:pic>
                    <p:nvPicPr>
                      <p:cNvPr id="0" name=""/>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767788" y="6949217"/>
                        <a:ext cx="1017587" cy="2651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0" name="Object 8"/>
          <p:cNvGraphicFramePr>
            <a:graphicFrameLocks noChangeAspect="1"/>
          </p:cNvGraphicFramePr>
          <p:nvPr>
            <p:extLst>
              <p:ext uri="{D42A27DB-BD31-4B8C-83A1-F6EECF244321}">
                <p14:modId xmlns:p14="http://schemas.microsoft.com/office/powerpoint/2010/main" val="2568326221"/>
              </p:ext>
            </p:extLst>
          </p:nvPr>
        </p:nvGraphicFramePr>
        <p:xfrm>
          <a:off x="4900063" y="2999170"/>
          <a:ext cx="1408111" cy="516033"/>
        </p:xfrm>
        <a:graphic>
          <a:graphicData uri="http://schemas.openxmlformats.org/presentationml/2006/ole">
            <mc:AlternateContent xmlns:mc="http://schemas.openxmlformats.org/markup-compatibility/2006">
              <mc:Choice xmlns:v="urn:schemas-microsoft-com:vml" Requires="v">
                <p:oleObj spid="_x0000_s8425" name="Equation" r:id="rId15" imgW="1180588" imgH="431613" progId="Equation.3">
                  <p:embed/>
                </p:oleObj>
              </mc:Choice>
              <mc:Fallback>
                <p:oleObj name="Equation" r:id="rId15" imgW="1180588" imgH="431613" progId="Equation.3">
                  <p:embed/>
                  <p:pic>
                    <p:nvPicPr>
                      <p:cNvPr id="0" name=""/>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900063" y="2999170"/>
                        <a:ext cx="1408111" cy="51603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1" name="Object 10"/>
          <p:cNvGraphicFramePr>
            <a:graphicFrameLocks noChangeAspect="1"/>
          </p:cNvGraphicFramePr>
          <p:nvPr>
            <p:extLst>
              <p:ext uri="{D42A27DB-BD31-4B8C-83A1-F6EECF244321}">
                <p14:modId xmlns:p14="http://schemas.microsoft.com/office/powerpoint/2010/main" val="2282640132"/>
              </p:ext>
            </p:extLst>
          </p:nvPr>
        </p:nvGraphicFramePr>
        <p:xfrm>
          <a:off x="5227881" y="4519810"/>
          <a:ext cx="752475" cy="338138"/>
        </p:xfrm>
        <a:graphic>
          <a:graphicData uri="http://schemas.openxmlformats.org/presentationml/2006/ole">
            <mc:AlternateContent xmlns:mc="http://schemas.openxmlformats.org/markup-compatibility/2006">
              <mc:Choice xmlns:v="urn:schemas-microsoft-com:vml" Requires="v">
                <p:oleObj spid="_x0000_s8426" name="Equation" r:id="rId17" imgW="647700" imgH="292100" progId="Equation.3">
                  <p:embed/>
                </p:oleObj>
              </mc:Choice>
              <mc:Fallback>
                <p:oleObj name="Equation" r:id="rId17" imgW="647700" imgH="292100" progId="Equation.3">
                  <p:embed/>
                  <p:pic>
                    <p:nvPicPr>
                      <p:cNvPr id="0" name=""/>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5227881" y="4519810"/>
                        <a:ext cx="752475" cy="3381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2" name="Object 11"/>
          <p:cNvGraphicFramePr>
            <a:graphicFrameLocks noChangeAspect="1"/>
          </p:cNvGraphicFramePr>
          <p:nvPr>
            <p:extLst>
              <p:ext uri="{D42A27DB-BD31-4B8C-83A1-F6EECF244321}">
                <p14:modId xmlns:p14="http://schemas.microsoft.com/office/powerpoint/2010/main" val="2962108488"/>
              </p:ext>
            </p:extLst>
          </p:nvPr>
        </p:nvGraphicFramePr>
        <p:xfrm>
          <a:off x="4719881" y="5415598"/>
          <a:ext cx="1768475" cy="715962"/>
        </p:xfrm>
        <a:graphic>
          <a:graphicData uri="http://schemas.openxmlformats.org/presentationml/2006/ole">
            <mc:AlternateContent xmlns:mc="http://schemas.openxmlformats.org/markup-compatibility/2006">
              <mc:Choice xmlns:v="urn:schemas-microsoft-com:vml" Requires="v">
                <p:oleObj spid="_x0000_s8427" name="Equation" r:id="rId19" imgW="1282680" imgH="520560" progId="Equation.3">
                  <p:embed/>
                </p:oleObj>
              </mc:Choice>
              <mc:Fallback>
                <p:oleObj name="Equation" r:id="rId19" imgW="1282680" imgH="520560" progId="Equation.3">
                  <p:embed/>
                  <p:pic>
                    <p:nvPicPr>
                      <p:cNvPr id="0" name=""/>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4719881" y="5415598"/>
                        <a:ext cx="1768475" cy="7159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3" name="TextBox 42"/>
          <p:cNvSpPr txBox="1"/>
          <p:nvPr/>
        </p:nvSpPr>
        <p:spPr>
          <a:xfrm>
            <a:off x="2880480" y="3597625"/>
            <a:ext cx="620106" cy="307777"/>
          </a:xfrm>
          <a:prstGeom prst="rect">
            <a:avLst/>
          </a:prstGeom>
          <a:noFill/>
        </p:spPr>
        <p:txBody>
          <a:bodyPr wrap="none" rtlCol="0">
            <a:spAutoFit/>
          </a:bodyPr>
          <a:lstStyle/>
          <a:p>
            <a:r>
              <a:rPr lang="en-US" sz="1400" dirty="0">
                <a:solidFill>
                  <a:schemeClr val="accent6">
                    <a:lumMod val="75000"/>
                  </a:schemeClr>
                </a:solidFill>
              </a:rPr>
              <a:t>(for x)</a:t>
            </a:r>
          </a:p>
        </p:txBody>
      </p:sp>
      <p:sp>
        <p:nvSpPr>
          <p:cNvPr id="44" name="TextBox 43"/>
          <p:cNvSpPr txBox="1"/>
          <p:nvPr/>
        </p:nvSpPr>
        <p:spPr>
          <a:xfrm>
            <a:off x="4928011" y="3597625"/>
            <a:ext cx="1584921" cy="307777"/>
          </a:xfrm>
          <a:prstGeom prst="rect">
            <a:avLst/>
          </a:prstGeom>
          <a:noFill/>
        </p:spPr>
        <p:txBody>
          <a:bodyPr wrap="none" rtlCol="0">
            <a:spAutoFit/>
          </a:bodyPr>
          <a:lstStyle/>
          <a:p>
            <a:r>
              <a:rPr lang="en-US" sz="1400" dirty="0">
                <a:solidFill>
                  <a:schemeClr val="accent6">
                    <a:lumMod val="75000"/>
                  </a:schemeClr>
                </a:solidFill>
              </a:rPr>
              <a:t>(using the residual)</a:t>
            </a:r>
          </a:p>
        </p:txBody>
      </p:sp>
      <p:sp>
        <p:nvSpPr>
          <p:cNvPr id="45" name="TextBox 44"/>
          <p:cNvSpPr txBox="1"/>
          <p:nvPr/>
        </p:nvSpPr>
        <p:spPr>
          <a:xfrm>
            <a:off x="5069460" y="7315200"/>
            <a:ext cx="1159292" cy="307777"/>
          </a:xfrm>
          <a:prstGeom prst="rect">
            <a:avLst/>
          </a:prstGeom>
          <a:noFill/>
        </p:spPr>
        <p:txBody>
          <a:bodyPr wrap="none" rtlCol="0">
            <a:spAutoFit/>
          </a:bodyPr>
          <a:lstStyle/>
          <a:p>
            <a:r>
              <a:rPr lang="en-US" sz="1400" dirty="0">
                <a:solidFill>
                  <a:schemeClr val="accent6">
                    <a:lumMod val="75000"/>
                  </a:schemeClr>
                </a:solidFill>
              </a:rPr>
              <a:t>(of the slope)</a:t>
            </a:r>
          </a:p>
        </p:txBody>
      </p:sp>
      <p:sp>
        <p:nvSpPr>
          <p:cNvPr id="46" name="TextBox 45"/>
          <p:cNvSpPr txBox="1"/>
          <p:nvPr/>
        </p:nvSpPr>
        <p:spPr>
          <a:xfrm>
            <a:off x="2694773" y="7312223"/>
            <a:ext cx="1181734" cy="307777"/>
          </a:xfrm>
          <a:prstGeom prst="rect">
            <a:avLst/>
          </a:prstGeom>
          <a:noFill/>
        </p:spPr>
        <p:txBody>
          <a:bodyPr wrap="none" rtlCol="0">
            <a:spAutoFit/>
          </a:bodyPr>
          <a:lstStyle/>
          <a:p>
            <a:r>
              <a:rPr lang="en-US" sz="1400" dirty="0">
                <a:solidFill>
                  <a:schemeClr val="accent6">
                    <a:lumMod val="75000"/>
                  </a:schemeClr>
                </a:solidFill>
              </a:rPr>
              <a:t>(of the mean)</a:t>
            </a:r>
          </a:p>
        </p:txBody>
      </p:sp>
      <p:sp>
        <p:nvSpPr>
          <p:cNvPr id="47" name="TextBox 46"/>
          <p:cNvSpPr txBox="1"/>
          <p:nvPr/>
        </p:nvSpPr>
        <p:spPr>
          <a:xfrm>
            <a:off x="381000" y="2994114"/>
            <a:ext cx="1055097" cy="369332"/>
          </a:xfrm>
          <a:prstGeom prst="rect">
            <a:avLst/>
          </a:prstGeom>
          <a:noFill/>
        </p:spPr>
        <p:txBody>
          <a:bodyPr wrap="none" rtlCol="0">
            <a:spAutoFit/>
          </a:bodyPr>
          <a:lstStyle/>
          <a:p>
            <a:pPr algn="ctr"/>
            <a:r>
              <a:rPr lang="en-US" dirty="0">
                <a:solidFill>
                  <a:schemeClr val="accent6">
                    <a:lumMod val="75000"/>
                  </a:schemeClr>
                </a:solidFill>
              </a:rPr>
              <a:t>Variance:</a:t>
            </a:r>
          </a:p>
        </p:txBody>
      </p:sp>
      <p:sp>
        <p:nvSpPr>
          <p:cNvPr id="48" name="TextBox 47"/>
          <p:cNvSpPr txBox="1"/>
          <p:nvPr/>
        </p:nvSpPr>
        <p:spPr>
          <a:xfrm>
            <a:off x="381000" y="4365714"/>
            <a:ext cx="1143198" cy="646331"/>
          </a:xfrm>
          <a:prstGeom prst="rect">
            <a:avLst/>
          </a:prstGeom>
          <a:noFill/>
        </p:spPr>
        <p:txBody>
          <a:bodyPr wrap="none" rtlCol="0">
            <a:spAutoFit/>
          </a:bodyPr>
          <a:lstStyle/>
          <a:p>
            <a:pPr algn="ctr"/>
            <a:r>
              <a:rPr lang="en-US" dirty="0">
                <a:solidFill>
                  <a:schemeClr val="accent6">
                    <a:lumMod val="75000"/>
                  </a:schemeClr>
                </a:solidFill>
              </a:rPr>
              <a:t>Standard </a:t>
            </a:r>
            <a:br>
              <a:rPr lang="en-US" dirty="0">
                <a:solidFill>
                  <a:schemeClr val="accent6">
                    <a:lumMod val="75000"/>
                  </a:schemeClr>
                </a:solidFill>
              </a:rPr>
            </a:br>
            <a:r>
              <a:rPr lang="en-US" dirty="0">
                <a:solidFill>
                  <a:schemeClr val="accent6">
                    <a:lumMod val="75000"/>
                  </a:schemeClr>
                </a:solidFill>
              </a:rPr>
              <a:t>Deviation:</a:t>
            </a:r>
          </a:p>
        </p:txBody>
      </p:sp>
      <p:sp>
        <p:nvSpPr>
          <p:cNvPr id="49" name="TextBox 48"/>
          <p:cNvSpPr txBox="1"/>
          <p:nvPr/>
        </p:nvSpPr>
        <p:spPr>
          <a:xfrm>
            <a:off x="381000" y="5450414"/>
            <a:ext cx="1028295" cy="646331"/>
          </a:xfrm>
          <a:prstGeom prst="rect">
            <a:avLst/>
          </a:prstGeom>
          <a:noFill/>
        </p:spPr>
        <p:txBody>
          <a:bodyPr wrap="none" rtlCol="0">
            <a:spAutoFit/>
          </a:bodyPr>
          <a:lstStyle/>
          <a:p>
            <a:pPr algn="ctr"/>
            <a:r>
              <a:rPr lang="en-US" dirty="0">
                <a:solidFill>
                  <a:schemeClr val="accent6">
                    <a:lumMod val="75000"/>
                  </a:schemeClr>
                </a:solidFill>
              </a:rPr>
              <a:t>Standard</a:t>
            </a:r>
            <a:br>
              <a:rPr lang="en-US" dirty="0">
                <a:solidFill>
                  <a:schemeClr val="accent6">
                    <a:lumMod val="75000"/>
                  </a:schemeClr>
                </a:solidFill>
              </a:rPr>
            </a:br>
            <a:r>
              <a:rPr lang="en-US" dirty="0">
                <a:solidFill>
                  <a:schemeClr val="accent6">
                    <a:lumMod val="75000"/>
                  </a:schemeClr>
                </a:solidFill>
              </a:rPr>
              <a:t>Error:</a:t>
            </a:r>
          </a:p>
        </p:txBody>
      </p:sp>
      <p:sp>
        <p:nvSpPr>
          <p:cNvPr id="50" name="TextBox 49"/>
          <p:cNvSpPr txBox="1"/>
          <p:nvPr/>
        </p:nvSpPr>
        <p:spPr>
          <a:xfrm>
            <a:off x="381000" y="6758608"/>
            <a:ext cx="1246110" cy="646331"/>
          </a:xfrm>
          <a:prstGeom prst="rect">
            <a:avLst/>
          </a:prstGeom>
          <a:noFill/>
        </p:spPr>
        <p:txBody>
          <a:bodyPr wrap="none" rtlCol="0">
            <a:spAutoFit/>
          </a:bodyPr>
          <a:lstStyle/>
          <a:p>
            <a:pPr algn="ctr"/>
            <a:r>
              <a:rPr lang="en-US" dirty="0">
                <a:solidFill>
                  <a:schemeClr val="accent6">
                    <a:lumMod val="75000"/>
                  </a:schemeClr>
                </a:solidFill>
              </a:rPr>
              <a:t>Confidence</a:t>
            </a:r>
            <a:br>
              <a:rPr lang="en-US" dirty="0">
                <a:solidFill>
                  <a:schemeClr val="accent6">
                    <a:lumMod val="75000"/>
                  </a:schemeClr>
                </a:solidFill>
              </a:rPr>
            </a:br>
            <a:r>
              <a:rPr lang="en-US" dirty="0">
                <a:solidFill>
                  <a:schemeClr val="accent6">
                    <a:lumMod val="75000"/>
                  </a:schemeClr>
                </a:solidFill>
              </a:rPr>
              <a:t>Interval</a:t>
            </a:r>
          </a:p>
        </p:txBody>
      </p:sp>
      <p:cxnSp>
        <p:nvCxnSpPr>
          <p:cNvPr id="16" name="Straight Arrow Connector 15"/>
          <p:cNvCxnSpPr/>
          <p:nvPr/>
        </p:nvCxnSpPr>
        <p:spPr>
          <a:xfrm>
            <a:off x="895147" y="3741353"/>
            <a:ext cx="0" cy="304800"/>
          </a:xfrm>
          <a:prstGeom prst="straightConnector1">
            <a:avLst/>
          </a:prstGeom>
          <a:ln w="127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p:nvPr/>
        </p:nvCxnSpPr>
        <p:spPr>
          <a:xfrm>
            <a:off x="886054" y="5012045"/>
            <a:ext cx="0" cy="304800"/>
          </a:xfrm>
          <a:prstGeom prst="straightConnector1">
            <a:avLst/>
          </a:prstGeom>
          <a:ln w="127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52" name="Straight Arrow Connector 51"/>
          <p:cNvCxnSpPr/>
          <p:nvPr/>
        </p:nvCxnSpPr>
        <p:spPr>
          <a:xfrm>
            <a:off x="919775" y="6078845"/>
            <a:ext cx="0" cy="304800"/>
          </a:xfrm>
          <a:prstGeom prst="straightConnector1">
            <a:avLst/>
          </a:prstGeom>
          <a:ln w="127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54" name="TextBox 53"/>
          <p:cNvSpPr txBox="1"/>
          <p:nvPr/>
        </p:nvSpPr>
        <p:spPr>
          <a:xfrm>
            <a:off x="381000" y="8077200"/>
            <a:ext cx="6529170" cy="1569660"/>
          </a:xfrm>
          <a:prstGeom prst="rect">
            <a:avLst/>
          </a:prstGeom>
          <a:noFill/>
        </p:spPr>
        <p:txBody>
          <a:bodyPr wrap="square" rtlCol="0">
            <a:spAutoFit/>
          </a:bodyPr>
          <a:lstStyle/>
          <a:p>
            <a:pPr algn="just"/>
            <a:r>
              <a:rPr lang="en-US" sz="1200" dirty="0">
                <a:solidFill>
                  <a:schemeClr val="bg1">
                    <a:lumMod val="50000"/>
                  </a:schemeClr>
                </a:solidFill>
                <a:latin typeface="Times New Roman" panose="02020603050405020304" pitchFamily="18" charset="0"/>
                <a:cs typeface="Times New Roman" panose="02020603050405020304" pitchFamily="18" charset="0"/>
              </a:rPr>
              <a:t>All of the statistical concepts that you have learned in the previous course using variance, standard errors, and confidence intervals of a estimates of the mean from a single variable apply to regression, but they have to be adapted.</a:t>
            </a:r>
          </a:p>
          <a:p>
            <a:pPr algn="just"/>
            <a:endParaRPr lang="en-US" sz="1200" dirty="0">
              <a:solidFill>
                <a:schemeClr val="bg1">
                  <a:lumMod val="50000"/>
                </a:schemeClr>
              </a:solidFill>
              <a:latin typeface="Times New Roman" panose="02020603050405020304" pitchFamily="18" charset="0"/>
              <a:cs typeface="Times New Roman" panose="02020603050405020304" pitchFamily="18" charset="0"/>
            </a:endParaRPr>
          </a:p>
          <a:p>
            <a:pPr algn="just"/>
            <a:r>
              <a:rPr lang="en-US" sz="1200" dirty="0">
                <a:solidFill>
                  <a:schemeClr val="bg1">
                    <a:lumMod val="50000"/>
                  </a:schemeClr>
                </a:solidFill>
                <a:latin typeface="Times New Roman" panose="02020603050405020304" pitchFamily="18" charset="0"/>
                <a:cs typeface="Times New Roman" panose="02020603050405020304" pitchFamily="18" charset="0"/>
              </a:rPr>
              <a:t>Make note that statistical concepts always need to be followed by the phrase “of the” because they are general concepts and the specific calculations are determined by the variables you are working with. The standard error around an estimated mean is different than the standard error around an estimated slope.</a:t>
            </a:r>
          </a:p>
        </p:txBody>
      </p:sp>
      <p:sp>
        <p:nvSpPr>
          <p:cNvPr id="55" name="TextBox 54"/>
          <p:cNvSpPr txBox="1"/>
          <p:nvPr/>
        </p:nvSpPr>
        <p:spPr>
          <a:xfrm>
            <a:off x="3585721" y="152400"/>
            <a:ext cx="2967479" cy="461665"/>
          </a:xfrm>
          <a:prstGeom prst="rect">
            <a:avLst/>
          </a:prstGeom>
          <a:noFill/>
        </p:spPr>
        <p:txBody>
          <a:bodyPr wrap="none" rtlCol="0">
            <a:spAutoFit/>
          </a:bodyPr>
          <a:lstStyle/>
          <a:p>
            <a:r>
              <a:rPr lang="en-US" sz="2400" cap="small" dirty="0">
                <a:solidFill>
                  <a:schemeClr val="bg1">
                    <a:lumMod val="65000"/>
                  </a:schemeClr>
                </a:solidFill>
                <a:latin typeface="Arial" panose="020B0604020202020204" pitchFamily="34" charset="0"/>
                <a:cs typeface="Arial" panose="020B0604020202020204" pitchFamily="34" charset="0"/>
              </a:rPr>
              <a:t>Regression Review</a:t>
            </a:r>
          </a:p>
        </p:txBody>
      </p:sp>
    </p:spTree>
    <p:extLst>
      <p:ext uri="{BB962C8B-B14F-4D97-AF65-F5344CB8AC3E}">
        <p14:creationId xmlns:p14="http://schemas.microsoft.com/office/powerpoint/2010/main" val="5843780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A2A4A19-B384-42F8-8C0D-94C30AAB39F2}" type="slidenum">
              <a:rPr lang="en-US" smtClean="0"/>
              <a:pPr/>
              <a:t>20</a:t>
            </a:fld>
            <a:endParaRPr lang="en-US"/>
          </a:p>
        </p:txBody>
      </p:sp>
      <p:sp>
        <p:nvSpPr>
          <p:cNvPr id="3" name="Title 1"/>
          <p:cNvSpPr txBox="1">
            <a:spLocks/>
          </p:cNvSpPr>
          <p:nvPr/>
        </p:nvSpPr>
        <p:spPr>
          <a:xfrm>
            <a:off x="-304799" y="1371600"/>
            <a:ext cx="8229600" cy="11430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dirty="0">
                <a:solidFill>
                  <a:schemeClr val="accent6">
                    <a:lumMod val="75000"/>
                  </a:schemeClr>
                </a:solidFill>
                <a:latin typeface="Stencil" panose="040409050D0802020404" pitchFamily="82" charset="0"/>
                <a:cs typeface="Arial" panose="020B0604020202020204" pitchFamily="34" charset="0"/>
              </a:rPr>
              <a:t>The Road Map</a:t>
            </a:r>
          </a:p>
        </p:txBody>
      </p:sp>
      <p:graphicFrame>
        <p:nvGraphicFramePr>
          <p:cNvPr id="32" name="Object 2"/>
          <p:cNvGraphicFramePr>
            <a:graphicFrameLocks noChangeAspect="1"/>
          </p:cNvGraphicFramePr>
          <p:nvPr>
            <p:extLst/>
          </p:nvPr>
        </p:nvGraphicFramePr>
        <p:xfrm>
          <a:off x="2473872" y="2986207"/>
          <a:ext cx="1257300" cy="515937"/>
        </p:xfrm>
        <a:graphic>
          <a:graphicData uri="http://schemas.openxmlformats.org/presentationml/2006/ole">
            <mc:AlternateContent xmlns:mc="http://schemas.openxmlformats.org/markup-compatibility/2006">
              <mc:Choice xmlns:v="urn:schemas-microsoft-com:vml" Requires="v">
                <p:oleObj spid="_x0000_s31881" name="Equation" r:id="rId3" imgW="1079280" imgH="444240" progId="Equation.3">
                  <p:embed/>
                </p:oleObj>
              </mc:Choice>
              <mc:Fallback>
                <p:oleObj name="Equation" r:id="rId3" imgW="1079280" imgH="444240" progId="Equation.3">
                  <p:embed/>
                  <p:pic>
                    <p:nvPicPr>
                      <p:cNvPr id="32"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73872" y="2986207"/>
                        <a:ext cx="1257300" cy="5159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3" name="TextBox 32"/>
          <p:cNvSpPr txBox="1"/>
          <p:nvPr/>
        </p:nvSpPr>
        <p:spPr>
          <a:xfrm>
            <a:off x="2537325" y="2286000"/>
            <a:ext cx="1435008" cy="369332"/>
          </a:xfrm>
          <a:prstGeom prst="rect">
            <a:avLst/>
          </a:prstGeom>
          <a:noFill/>
        </p:spPr>
        <p:txBody>
          <a:bodyPr wrap="none" rtlCol="0">
            <a:spAutoFit/>
          </a:bodyPr>
          <a:lstStyle/>
          <a:p>
            <a:r>
              <a:rPr lang="en-US" u="sng" dirty="0">
                <a:solidFill>
                  <a:schemeClr val="accent6">
                    <a:lumMod val="75000"/>
                  </a:schemeClr>
                </a:solidFill>
              </a:rPr>
              <a:t>Of the Mean</a:t>
            </a:r>
            <a:r>
              <a:rPr lang="en-US" dirty="0">
                <a:solidFill>
                  <a:schemeClr val="accent6">
                    <a:lumMod val="75000"/>
                  </a:schemeClr>
                </a:solidFill>
              </a:rPr>
              <a:t>:</a:t>
            </a:r>
          </a:p>
        </p:txBody>
      </p:sp>
      <p:sp>
        <p:nvSpPr>
          <p:cNvPr id="34" name="TextBox 33"/>
          <p:cNvSpPr txBox="1"/>
          <p:nvPr/>
        </p:nvSpPr>
        <p:spPr>
          <a:xfrm>
            <a:off x="5221642" y="2286000"/>
            <a:ext cx="1407758" cy="369332"/>
          </a:xfrm>
          <a:prstGeom prst="rect">
            <a:avLst/>
          </a:prstGeom>
          <a:noFill/>
        </p:spPr>
        <p:txBody>
          <a:bodyPr wrap="none" rtlCol="0">
            <a:spAutoFit/>
          </a:bodyPr>
          <a:lstStyle/>
          <a:p>
            <a:r>
              <a:rPr lang="en-US" u="sng" dirty="0">
                <a:solidFill>
                  <a:schemeClr val="accent6">
                    <a:lumMod val="75000"/>
                  </a:schemeClr>
                </a:solidFill>
              </a:rPr>
              <a:t>Of the Slope</a:t>
            </a:r>
            <a:r>
              <a:rPr lang="en-US" dirty="0">
                <a:solidFill>
                  <a:schemeClr val="accent6">
                    <a:lumMod val="75000"/>
                  </a:schemeClr>
                </a:solidFill>
              </a:rPr>
              <a:t>:</a:t>
            </a:r>
          </a:p>
        </p:txBody>
      </p:sp>
      <p:graphicFrame>
        <p:nvGraphicFramePr>
          <p:cNvPr id="35" name="Object 3"/>
          <p:cNvGraphicFramePr>
            <a:graphicFrameLocks noChangeAspect="1"/>
          </p:cNvGraphicFramePr>
          <p:nvPr>
            <p:extLst/>
          </p:nvPr>
        </p:nvGraphicFramePr>
        <p:xfrm>
          <a:off x="2880480" y="4519811"/>
          <a:ext cx="752475" cy="338137"/>
        </p:xfrm>
        <a:graphic>
          <a:graphicData uri="http://schemas.openxmlformats.org/presentationml/2006/ole">
            <mc:AlternateContent xmlns:mc="http://schemas.openxmlformats.org/markup-compatibility/2006">
              <mc:Choice xmlns:v="urn:schemas-microsoft-com:vml" Requires="v">
                <p:oleObj spid="_x0000_s31882" name="Equation" r:id="rId5" imgW="647700" imgH="292100" progId="Equation.3">
                  <p:embed/>
                </p:oleObj>
              </mc:Choice>
              <mc:Fallback>
                <p:oleObj name="Equation" r:id="rId5" imgW="647700" imgH="292100" progId="Equation.3">
                  <p:embed/>
                  <p:pic>
                    <p:nvPicPr>
                      <p:cNvPr id="35"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80480" y="4519811"/>
                        <a:ext cx="752475" cy="3381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6" name="Object 4"/>
          <p:cNvGraphicFramePr>
            <a:graphicFrameLocks noChangeAspect="1"/>
          </p:cNvGraphicFramePr>
          <p:nvPr>
            <p:extLst/>
          </p:nvPr>
        </p:nvGraphicFramePr>
        <p:xfrm>
          <a:off x="2855080" y="5530692"/>
          <a:ext cx="768350" cy="485775"/>
        </p:xfrm>
        <a:graphic>
          <a:graphicData uri="http://schemas.openxmlformats.org/presentationml/2006/ole">
            <mc:AlternateContent xmlns:mc="http://schemas.openxmlformats.org/markup-compatibility/2006">
              <mc:Choice xmlns:v="urn:schemas-microsoft-com:vml" Requires="v">
                <p:oleObj spid="_x0000_s31883" name="Equation" r:id="rId7" imgW="660400" imgH="419100" progId="Equation.3">
                  <p:embed/>
                </p:oleObj>
              </mc:Choice>
              <mc:Fallback>
                <p:oleObj name="Equation" r:id="rId7" imgW="660400" imgH="419100" progId="Equation.3">
                  <p:embed/>
                  <p:pic>
                    <p:nvPicPr>
                      <p:cNvPr id="36" name="Object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855080" y="5530692"/>
                        <a:ext cx="768350" cy="4857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7" name="Object 5"/>
          <p:cNvGraphicFramePr>
            <a:graphicFrameLocks noChangeAspect="1"/>
          </p:cNvGraphicFramePr>
          <p:nvPr>
            <p:extLst/>
          </p:nvPr>
        </p:nvGraphicFramePr>
        <p:xfrm>
          <a:off x="4880218" y="6898305"/>
          <a:ext cx="1447800" cy="366936"/>
        </p:xfrm>
        <a:graphic>
          <a:graphicData uri="http://schemas.openxmlformats.org/presentationml/2006/ole">
            <mc:AlternateContent xmlns:mc="http://schemas.openxmlformats.org/markup-compatibility/2006">
              <mc:Choice xmlns:v="urn:schemas-microsoft-com:vml" Requires="v">
                <p:oleObj spid="_x0000_s31884" name="Equation" r:id="rId9" imgW="952087" imgH="241195" progId="Equation.3">
                  <p:embed/>
                </p:oleObj>
              </mc:Choice>
              <mc:Fallback>
                <p:oleObj name="Equation" r:id="rId9" imgW="952087" imgH="241195" progId="Equation.3">
                  <p:embed/>
                  <p:pic>
                    <p:nvPicPr>
                      <p:cNvPr id="37" name="Object 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880218" y="6898305"/>
                        <a:ext cx="1447800" cy="36693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8" name="Object 6"/>
          <p:cNvGraphicFramePr>
            <a:graphicFrameLocks noChangeAspect="1"/>
          </p:cNvGraphicFramePr>
          <p:nvPr>
            <p:extLst/>
          </p:nvPr>
        </p:nvGraphicFramePr>
        <p:xfrm>
          <a:off x="964926" y="8322558"/>
          <a:ext cx="103187" cy="196850"/>
        </p:xfrm>
        <a:graphic>
          <a:graphicData uri="http://schemas.openxmlformats.org/presentationml/2006/ole">
            <mc:AlternateContent xmlns:mc="http://schemas.openxmlformats.org/markup-compatibility/2006">
              <mc:Choice xmlns:v="urn:schemas-microsoft-com:vml" Requires="v">
                <p:oleObj spid="_x0000_s31885" name="Equation" r:id="rId11" imgW="114151" imgH="215619" progId="Equation.3">
                  <p:embed/>
                </p:oleObj>
              </mc:Choice>
              <mc:Fallback>
                <p:oleObj name="Equation" r:id="rId11" imgW="114151" imgH="215619" progId="Equation.3">
                  <p:embed/>
                  <p:pic>
                    <p:nvPicPr>
                      <p:cNvPr id="38" name="Object 6"/>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964926" y="8322558"/>
                        <a:ext cx="103187" cy="1968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9" name="Object 7"/>
          <p:cNvGraphicFramePr>
            <a:graphicFrameLocks noChangeAspect="1"/>
          </p:cNvGraphicFramePr>
          <p:nvPr>
            <p:extLst/>
          </p:nvPr>
        </p:nvGraphicFramePr>
        <p:xfrm>
          <a:off x="2767788" y="6949217"/>
          <a:ext cx="1017587" cy="265112"/>
        </p:xfrm>
        <a:graphic>
          <a:graphicData uri="http://schemas.openxmlformats.org/presentationml/2006/ole">
            <mc:AlternateContent xmlns:mc="http://schemas.openxmlformats.org/markup-compatibility/2006">
              <mc:Choice xmlns:v="urn:schemas-microsoft-com:vml" Requires="v">
                <p:oleObj spid="_x0000_s31886" name="Equation" r:id="rId13" imgW="876300" imgH="228600" progId="Equation.3">
                  <p:embed/>
                </p:oleObj>
              </mc:Choice>
              <mc:Fallback>
                <p:oleObj name="Equation" r:id="rId13" imgW="876300" imgH="228600" progId="Equation.3">
                  <p:embed/>
                  <p:pic>
                    <p:nvPicPr>
                      <p:cNvPr id="39" name="Object 7"/>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767788" y="6949217"/>
                        <a:ext cx="1017587" cy="2651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0" name="Object 8"/>
          <p:cNvGraphicFramePr>
            <a:graphicFrameLocks noChangeAspect="1"/>
          </p:cNvGraphicFramePr>
          <p:nvPr>
            <p:extLst/>
          </p:nvPr>
        </p:nvGraphicFramePr>
        <p:xfrm>
          <a:off x="4900063" y="2999170"/>
          <a:ext cx="1408111" cy="516033"/>
        </p:xfrm>
        <a:graphic>
          <a:graphicData uri="http://schemas.openxmlformats.org/presentationml/2006/ole">
            <mc:AlternateContent xmlns:mc="http://schemas.openxmlformats.org/markup-compatibility/2006">
              <mc:Choice xmlns:v="urn:schemas-microsoft-com:vml" Requires="v">
                <p:oleObj spid="_x0000_s31887" name="Equation" r:id="rId15" imgW="1180588" imgH="431613" progId="Equation.3">
                  <p:embed/>
                </p:oleObj>
              </mc:Choice>
              <mc:Fallback>
                <p:oleObj name="Equation" r:id="rId15" imgW="1180588" imgH="431613" progId="Equation.3">
                  <p:embed/>
                  <p:pic>
                    <p:nvPicPr>
                      <p:cNvPr id="40" name="Object 8"/>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900063" y="2999170"/>
                        <a:ext cx="1408111" cy="51603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1" name="Object 10"/>
          <p:cNvGraphicFramePr>
            <a:graphicFrameLocks noChangeAspect="1"/>
          </p:cNvGraphicFramePr>
          <p:nvPr>
            <p:extLst/>
          </p:nvPr>
        </p:nvGraphicFramePr>
        <p:xfrm>
          <a:off x="5227881" y="4519810"/>
          <a:ext cx="752475" cy="338138"/>
        </p:xfrm>
        <a:graphic>
          <a:graphicData uri="http://schemas.openxmlformats.org/presentationml/2006/ole">
            <mc:AlternateContent xmlns:mc="http://schemas.openxmlformats.org/markup-compatibility/2006">
              <mc:Choice xmlns:v="urn:schemas-microsoft-com:vml" Requires="v">
                <p:oleObj spid="_x0000_s31888" name="Equation" r:id="rId17" imgW="647700" imgH="292100" progId="Equation.3">
                  <p:embed/>
                </p:oleObj>
              </mc:Choice>
              <mc:Fallback>
                <p:oleObj name="Equation" r:id="rId17" imgW="647700" imgH="292100" progId="Equation.3">
                  <p:embed/>
                  <p:pic>
                    <p:nvPicPr>
                      <p:cNvPr id="41" name="Object 10"/>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5227881" y="4519810"/>
                        <a:ext cx="752475" cy="3381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2" name="Object 11"/>
          <p:cNvGraphicFramePr>
            <a:graphicFrameLocks noChangeAspect="1"/>
          </p:cNvGraphicFramePr>
          <p:nvPr>
            <p:extLst/>
          </p:nvPr>
        </p:nvGraphicFramePr>
        <p:xfrm>
          <a:off x="4719881" y="5415598"/>
          <a:ext cx="1768475" cy="715962"/>
        </p:xfrm>
        <a:graphic>
          <a:graphicData uri="http://schemas.openxmlformats.org/presentationml/2006/ole">
            <mc:AlternateContent xmlns:mc="http://schemas.openxmlformats.org/markup-compatibility/2006">
              <mc:Choice xmlns:v="urn:schemas-microsoft-com:vml" Requires="v">
                <p:oleObj spid="_x0000_s31889" name="Equation" r:id="rId19" imgW="1282680" imgH="520560" progId="Equation.3">
                  <p:embed/>
                </p:oleObj>
              </mc:Choice>
              <mc:Fallback>
                <p:oleObj name="Equation" r:id="rId19" imgW="1282680" imgH="520560" progId="Equation.3">
                  <p:embed/>
                  <p:pic>
                    <p:nvPicPr>
                      <p:cNvPr id="42" name="Object 11"/>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4719881" y="5415598"/>
                        <a:ext cx="1768475" cy="7159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3" name="TextBox 42"/>
          <p:cNvSpPr txBox="1"/>
          <p:nvPr/>
        </p:nvSpPr>
        <p:spPr>
          <a:xfrm>
            <a:off x="2880480" y="3597625"/>
            <a:ext cx="620106" cy="307777"/>
          </a:xfrm>
          <a:prstGeom prst="rect">
            <a:avLst/>
          </a:prstGeom>
          <a:noFill/>
        </p:spPr>
        <p:txBody>
          <a:bodyPr wrap="none" rtlCol="0">
            <a:spAutoFit/>
          </a:bodyPr>
          <a:lstStyle/>
          <a:p>
            <a:r>
              <a:rPr lang="en-US" sz="1400" dirty="0">
                <a:solidFill>
                  <a:schemeClr val="accent6">
                    <a:lumMod val="75000"/>
                  </a:schemeClr>
                </a:solidFill>
              </a:rPr>
              <a:t>(for x)</a:t>
            </a:r>
          </a:p>
        </p:txBody>
      </p:sp>
      <p:sp>
        <p:nvSpPr>
          <p:cNvPr id="44" name="TextBox 43"/>
          <p:cNvSpPr txBox="1"/>
          <p:nvPr/>
        </p:nvSpPr>
        <p:spPr>
          <a:xfrm>
            <a:off x="4928011" y="3597625"/>
            <a:ext cx="1584921" cy="307777"/>
          </a:xfrm>
          <a:prstGeom prst="rect">
            <a:avLst/>
          </a:prstGeom>
          <a:noFill/>
        </p:spPr>
        <p:txBody>
          <a:bodyPr wrap="none" rtlCol="0">
            <a:spAutoFit/>
          </a:bodyPr>
          <a:lstStyle/>
          <a:p>
            <a:r>
              <a:rPr lang="en-US" sz="1400" dirty="0">
                <a:solidFill>
                  <a:schemeClr val="accent6">
                    <a:lumMod val="75000"/>
                  </a:schemeClr>
                </a:solidFill>
              </a:rPr>
              <a:t>(using the residual)</a:t>
            </a:r>
          </a:p>
        </p:txBody>
      </p:sp>
      <p:sp>
        <p:nvSpPr>
          <p:cNvPr id="45" name="TextBox 44"/>
          <p:cNvSpPr txBox="1"/>
          <p:nvPr/>
        </p:nvSpPr>
        <p:spPr>
          <a:xfrm>
            <a:off x="5069460" y="7315200"/>
            <a:ext cx="1159292" cy="307777"/>
          </a:xfrm>
          <a:prstGeom prst="rect">
            <a:avLst/>
          </a:prstGeom>
          <a:noFill/>
        </p:spPr>
        <p:txBody>
          <a:bodyPr wrap="none" rtlCol="0">
            <a:spAutoFit/>
          </a:bodyPr>
          <a:lstStyle/>
          <a:p>
            <a:r>
              <a:rPr lang="en-US" sz="1400" dirty="0">
                <a:solidFill>
                  <a:schemeClr val="accent6">
                    <a:lumMod val="75000"/>
                  </a:schemeClr>
                </a:solidFill>
              </a:rPr>
              <a:t>(of the slope)</a:t>
            </a:r>
          </a:p>
        </p:txBody>
      </p:sp>
      <p:sp>
        <p:nvSpPr>
          <p:cNvPr id="46" name="TextBox 45"/>
          <p:cNvSpPr txBox="1"/>
          <p:nvPr/>
        </p:nvSpPr>
        <p:spPr>
          <a:xfrm>
            <a:off x="2694773" y="7312223"/>
            <a:ext cx="1181734" cy="307777"/>
          </a:xfrm>
          <a:prstGeom prst="rect">
            <a:avLst/>
          </a:prstGeom>
          <a:noFill/>
        </p:spPr>
        <p:txBody>
          <a:bodyPr wrap="none" rtlCol="0">
            <a:spAutoFit/>
          </a:bodyPr>
          <a:lstStyle/>
          <a:p>
            <a:r>
              <a:rPr lang="en-US" sz="1400" dirty="0">
                <a:solidFill>
                  <a:schemeClr val="accent6">
                    <a:lumMod val="75000"/>
                  </a:schemeClr>
                </a:solidFill>
              </a:rPr>
              <a:t>(of the mean)</a:t>
            </a:r>
          </a:p>
        </p:txBody>
      </p:sp>
      <p:sp>
        <p:nvSpPr>
          <p:cNvPr id="47" name="TextBox 46"/>
          <p:cNvSpPr txBox="1"/>
          <p:nvPr/>
        </p:nvSpPr>
        <p:spPr>
          <a:xfrm>
            <a:off x="381000" y="2994114"/>
            <a:ext cx="1055097" cy="369332"/>
          </a:xfrm>
          <a:prstGeom prst="rect">
            <a:avLst/>
          </a:prstGeom>
          <a:noFill/>
        </p:spPr>
        <p:txBody>
          <a:bodyPr wrap="none" rtlCol="0">
            <a:spAutoFit/>
          </a:bodyPr>
          <a:lstStyle/>
          <a:p>
            <a:pPr algn="ctr"/>
            <a:r>
              <a:rPr lang="en-US" dirty="0">
                <a:solidFill>
                  <a:schemeClr val="accent6">
                    <a:lumMod val="75000"/>
                  </a:schemeClr>
                </a:solidFill>
              </a:rPr>
              <a:t>Variance:</a:t>
            </a:r>
          </a:p>
        </p:txBody>
      </p:sp>
      <p:sp>
        <p:nvSpPr>
          <p:cNvPr id="48" name="TextBox 47"/>
          <p:cNvSpPr txBox="1"/>
          <p:nvPr/>
        </p:nvSpPr>
        <p:spPr>
          <a:xfrm>
            <a:off x="381000" y="4365714"/>
            <a:ext cx="1143198" cy="646331"/>
          </a:xfrm>
          <a:prstGeom prst="rect">
            <a:avLst/>
          </a:prstGeom>
          <a:noFill/>
        </p:spPr>
        <p:txBody>
          <a:bodyPr wrap="none" rtlCol="0">
            <a:spAutoFit/>
          </a:bodyPr>
          <a:lstStyle/>
          <a:p>
            <a:pPr algn="ctr"/>
            <a:r>
              <a:rPr lang="en-US" dirty="0">
                <a:solidFill>
                  <a:schemeClr val="accent6">
                    <a:lumMod val="75000"/>
                  </a:schemeClr>
                </a:solidFill>
              </a:rPr>
              <a:t>Standard </a:t>
            </a:r>
            <a:br>
              <a:rPr lang="en-US" dirty="0">
                <a:solidFill>
                  <a:schemeClr val="accent6">
                    <a:lumMod val="75000"/>
                  </a:schemeClr>
                </a:solidFill>
              </a:rPr>
            </a:br>
            <a:r>
              <a:rPr lang="en-US" dirty="0">
                <a:solidFill>
                  <a:schemeClr val="accent6">
                    <a:lumMod val="75000"/>
                  </a:schemeClr>
                </a:solidFill>
              </a:rPr>
              <a:t>Deviation:</a:t>
            </a:r>
          </a:p>
        </p:txBody>
      </p:sp>
      <p:sp>
        <p:nvSpPr>
          <p:cNvPr id="49" name="TextBox 48"/>
          <p:cNvSpPr txBox="1"/>
          <p:nvPr/>
        </p:nvSpPr>
        <p:spPr>
          <a:xfrm>
            <a:off x="381000" y="5450414"/>
            <a:ext cx="1028295" cy="646331"/>
          </a:xfrm>
          <a:prstGeom prst="rect">
            <a:avLst/>
          </a:prstGeom>
          <a:noFill/>
        </p:spPr>
        <p:txBody>
          <a:bodyPr wrap="none" rtlCol="0">
            <a:spAutoFit/>
          </a:bodyPr>
          <a:lstStyle/>
          <a:p>
            <a:pPr algn="ctr"/>
            <a:r>
              <a:rPr lang="en-US" dirty="0">
                <a:solidFill>
                  <a:schemeClr val="accent6">
                    <a:lumMod val="75000"/>
                  </a:schemeClr>
                </a:solidFill>
              </a:rPr>
              <a:t>Standard</a:t>
            </a:r>
            <a:br>
              <a:rPr lang="en-US" dirty="0">
                <a:solidFill>
                  <a:schemeClr val="accent6">
                    <a:lumMod val="75000"/>
                  </a:schemeClr>
                </a:solidFill>
              </a:rPr>
            </a:br>
            <a:r>
              <a:rPr lang="en-US" dirty="0">
                <a:solidFill>
                  <a:schemeClr val="accent6">
                    <a:lumMod val="75000"/>
                  </a:schemeClr>
                </a:solidFill>
              </a:rPr>
              <a:t>Error:</a:t>
            </a:r>
          </a:p>
        </p:txBody>
      </p:sp>
      <p:sp>
        <p:nvSpPr>
          <p:cNvPr id="50" name="TextBox 49"/>
          <p:cNvSpPr txBox="1"/>
          <p:nvPr/>
        </p:nvSpPr>
        <p:spPr>
          <a:xfrm>
            <a:off x="381000" y="6758608"/>
            <a:ext cx="1246110" cy="646331"/>
          </a:xfrm>
          <a:prstGeom prst="rect">
            <a:avLst/>
          </a:prstGeom>
          <a:noFill/>
        </p:spPr>
        <p:txBody>
          <a:bodyPr wrap="none" rtlCol="0">
            <a:spAutoFit/>
          </a:bodyPr>
          <a:lstStyle/>
          <a:p>
            <a:pPr algn="ctr"/>
            <a:r>
              <a:rPr lang="en-US" dirty="0">
                <a:solidFill>
                  <a:schemeClr val="accent6">
                    <a:lumMod val="75000"/>
                  </a:schemeClr>
                </a:solidFill>
              </a:rPr>
              <a:t>Confidence</a:t>
            </a:r>
            <a:br>
              <a:rPr lang="en-US" dirty="0">
                <a:solidFill>
                  <a:schemeClr val="accent6">
                    <a:lumMod val="75000"/>
                  </a:schemeClr>
                </a:solidFill>
              </a:rPr>
            </a:br>
            <a:r>
              <a:rPr lang="en-US" dirty="0">
                <a:solidFill>
                  <a:schemeClr val="accent6">
                    <a:lumMod val="75000"/>
                  </a:schemeClr>
                </a:solidFill>
              </a:rPr>
              <a:t>Interval</a:t>
            </a:r>
          </a:p>
        </p:txBody>
      </p:sp>
      <p:cxnSp>
        <p:nvCxnSpPr>
          <p:cNvPr id="16" name="Straight Arrow Connector 15"/>
          <p:cNvCxnSpPr/>
          <p:nvPr/>
        </p:nvCxnSpPr>
        <p:spPr>
          <a:xfrm>
            <a:off x="895147" y="3741353"/>
            <a:ext cx="0" cy="304800"/>
          </a:xfrm>
          <a:prstGeom prst="straightConnector1">
            <a:avLst/>
          </a:prstGeom>
          <a:ln w="127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p:nvPr/>
        </p:nvCxnSpPr>
        <p:spPr>
          <a:xfrm>
            <a:off x="886054" y="5012045"/>
            <a:ext cx="0" cy="304800"/>
          </a:xfrm>
          <a:prstGeom prst="straightConnector1">
            <a:avLst/>
          </a:prstGeom>
          <a:ln w="127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52" name="Straight Arrow Connector 51"/>
          <p:cNvCxnSpPr/>
          <p:nvPr/>
        </p:nvCxnSpPr>
        <p:spPr>
          <a:xfrm>
            <a:off x="919775" y="6078845"/>
            <a:ext cx="0" cy="304800"/>
          </a:xfrm>
          <a:prstGeom prst="straightConnector1">
            <a:avLst/>
          </a:prstGeom>
          <a:ln w="127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54" name="TextBox 53"/>
          <p:cNvSpPr txBox="1"/>
          <p:nvPr/>
        </p:nvSpPr>
        <p:spPr>
          <a:xfrm>
            <a:off x="381000" y="8077200"/>
            <a:ext cx="6529170" cy="1569660"/>
          </a:xfrm>
          <a:prstGeom prst="rect">
            <a:avLst/>
          </a:prstGeom>
          <a:noFill/>
        </p:spPr>
        <p:txBody>
          <a:bodyPr wrap="square" rtlCol="0">
            <a:spAutoFit/>
          </a:bodyPr>
          <a:lstStyle/>
          <a:p>
            <a:pPr algn="just"/>
            <a:r>
              <a:rPr lang="en-US" sz="1200" dirty="0">
                <a:solidFill>
                  <a:schemeClr val="bg1">
                    <a:lumMod val="50000"/>
                  </a:schemeClr>
                </a:solidFill>
                <a:latin typeface="Times New Roman" panose="02020603050405020304" pitchFamily="18" charset="0"/>
                <a:cs typeface="Times New Roman" panose="02020603050405020304" pitchFamily="18" charset="0"/>
              </a:rPr>
              <a:t>All of the statistical concepts that you have learned in the previous course using variance, standard errors, and confidence intervals of a estimates of the mean from a single variable apply to regression, but they have to be adapted.</a:t>
            </a:r>
          </a:p>
          <a:p>
            <a:pPr algn="just"/>
            <a:endParaRPr lang="en-US" sz="1200" dirty="0">
              <a:solidFill>
                <a:schemeClr val="bg1">
                  <a:lumMod val="50000"/>
                </a:schemeClr>
              </a:solidFill>
              <a:latin typeface="Times New Roman" panose="02020603050405020304" pitchFamily="18" charset="0"/>
              <a:cs typeface="Times New Roman" panose="02020603050405020304" pitchFamily="18" charset="0"/>
            </a:endParaRPr>
          </a:p>
          <a:p>
            <a:pPr algn="just"/>
            <a:r>
              <a:rPr lang="en-US" sz="1200" dirty="0">
                <a:solidFill>
                  <a:schemeClr val="bg1">
                    <a:lumMod val="50000"/>
                  </a:schemeClr>
                </a:solidFill>
                <a:latin typeface="Times New Roman" panose="02020603050405020304" pitchFamily="18" charset="0"/>
                <a:cs typeface="Times New Roman" panose="02020603050405020304" pitchFamily="18" charset="0"/>
              </a:rPr>
              <a:t>Make note that statistical concepts always need to be followed by the phrase “of the” because they are general concepts and the specific calculations are determined by the variables you are working with. The standard error around an estimated mean is different than the standard error around an estimated slope.</a:t>
            </a:r>
          </a:p>
        </p:txBody>
      </p:sp>
      <p:sp>
        <p:nvSpPr>
          <p:cNvPr id="55" name="TextBox 54"/>
          <p:cNvSpPr txBox="1"/>
          <p:nvPr/>
        </p:nvSpPr>
        <p:spPr>
          <a:xfrm>
            <a:off x="3585721" y="152400"/>
            <a:ext cx="2967479" cy="461665"/>
          </a:xfrm>
          <a:prstGeom prst="rect">
            <a:avLst/>
          </a:prstGeom>
          <a:noFill/>
        </p:spPr>
        <p:txBody>
          <a:bodyPr wrap="none" rtlCol="0">
            <a:spAutoFit/>
          </a:bodyPr>
          <a:lstStyle/>
          <a:p>
            <a:r>
              <a:rPr lang="en-US" sz="2400" cap="small" dirty="0">
                <a:solidFill>
                  <a:schemeClr val="bg1">
                    <a:lumMod val="65000"/>
                  </a:schemeClr>
                </a:solidFill>
                <a:latin typeface="Arial" panose="020B0604020202020204" pitchFamily="34" charset="0"/>
                <a:cs typeface="Arial" panose="020B0604020202020204" pitchFamily="34" charset="0"/>
              </a:rPr>
              <a:t>Regression Review</a:t>
            </a:r>
          </a:p>
        </p:txBody>
      </p:sp>
    </p:spTree>
    <p:extLst>
      <p:ext uri="{BB962C8B-B14F-4D97-AF65-F5344CB8AC3E}">
        <p14:creationId xmlns:p14="http://schemas.microsoft.com/office/powerpoint/2010/main" val="42356833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A2A4A19-B384-42F8-8C0D-94C30AAB39F2}" type="slidenum">
              <a:rPr lang="en-US" smtClean="0"/>
              <a:pPr/>
              <a:t>21</a:t>
            </a:fld>
            <a:endParaRPr lang="en-US"/>
          </a:p>
        </p:txBody>
      </p:sp>
      <p:sp>
        <p:nvSpPr>
          <p:cNvPr id="3" name="TextBox 2"/>
          <p:cNvSpPr txBox="1"/>
          <p:nvPr/>
        </p:nvSpPr>
        <p:spPr>
          <a:xfrm>
            <a:off x="3585721" y="152400"/>
            <a:ext cx="2967479" cy="461665"/>
          </a:xfrm>
          <a:prstGeom prst="rect">
            <a:avLst/>
          </a:prstGeom>
          <a:noFill/>
        </p:spPr>
        <p:txBody>
          <a:bodyPr wrap="none" rtlCol="0">
            <a:spAutoFit/>
          </a:bodyPr>
          <a:lstStyle/>
          <a:p>
            <a:r>
              <a:rPr lang="en-US" sz="2400" cap="small" dirty="0">
                <a:solidFill>
                  <a:schemeClr val="bg1">
                    <a:lumMod val="65000"/>
                  </a:schemeClr>
                </a:solidFill>
                <a:latin typeface="Arial" panose="020B0604020202020204" pitchFamily="34" charset="0"/>
                <a:cs typeface="Arial" panose="020B0604020202020204" pitchFamily="34" charset="0"/>
              </a:rPr>
              <a:t>Regression Review</a:t>
            </a:r>
          </a:p>
        </p:txBody>
      </p:sp>
      <p:sp>
        <p:nvSpPr>
          <p:cNvPr id="25" name="Title 1"/>
          <p:cNvSpPr txBox="1">
            <a:spLocks/>
          </p:cNvSpPr>
          <p:nvPr/>
        </p:nvSpPr>
        <p:spPr>
          <a:xfrm>
            <a:off x="1143000" y="3429000"/>
            <a:ext cx="4876800" cy="11430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2400" dirty="0">
                <a:solidFill>
                  <a:schemeClr val="accent6">
                    <a:lumMod val="75000"/>
                  </a:schemeClr>
                </a:solidFill>
                <a:latin typeface="Arial" panose="020B0604020202020204" pitchFamily="34" charset="0"/>
                <a:cs typeface="Arial" panose="020B0604020202020204" pitchFamily="34" charset="0"/>
              </a:rPr>
              <a:t>What should be clear in my mind?</a:t>
            </a:r>
          </a:p>
        </p:txBody>
      </p:sp>
      <p:sp>
        <p:nvSpPr>
          <p:cNvPr id="29" name="TextBox 28"/>
          <p:cNvSpPr txBox="1"/>
          <p:nvPr/>
        </p:nvSpPr>
        <p:spPr>
          <a:xfrm>
            <a:off x="1247348" y="4207748"/>
            <a:ext cx="5305852" cy="3139321"/>
          </a:xfrm>
          <a:prstGeom prst="rect">
            <a:avLst/>
          </a:prstGeom>
          <a:noFill/>
        </p:spPr>
        <p:txBody>
          <a:bodyPr wrap="square" rtlCol="0">
            <a:spAutoFit/>
          </a:bodyPr>
          <a:lstStyle/>
          <a:p>
            <a:pPr marL="342900" indent="-342900">
              <a:buFont typeface="+mj-lt"/>
              <a:buAutoNum type="arabicPeriod"/>
            </a:pPr>
            <a:r>
              <a:rPr lang="en-US" b="1" dirty="0">
                <a:solidFill>
                  <a:schemeClr val="tx1">
                    <a:lumMod val="50000"/>
                    <a:lumOff val="50000"/>
                  </a:schemeClr>
                </a:solidFill>
              </a:rPr>
              <a:t>What is a </a:t>
            </a:r>
            <a:r>
              <a:rPr lang="en-US" b="1" dirty="0">
                <a:solidFill>
                  <a:schemeClr val="accent6">
                    <a:lumMod val="75000"/>
                  </a:schemeClr>
                </a:solidFill>
              </a:rPr>
              <a:t>sampling distribution</a:t>
            </a:r>
            <a:r>
              <a:rPr lang="en-US" b="1" dirty="0">
                <a:solidFill>
                  <a:schemeClr val="tx1">
                    <a:lumMod val="50000"/>
                    <a:lumOff val="50000"/>
                  </a:schemeClr>
                </a:solidFill>
              </a:rPr>
              <a:t>?</a:t>
            </a:r>
            <a:br>
              <a:rPr lang="en-US" b="1" dirty="0">
                <a:solidFill>
                  <a:schemeClr val="tx1">
                    <a:lumMod val="50000"/>
                    <a:lumOff val="50000"/>
                  </a:schemeClr>
                </a:solidFill>
              </a:rPr>
            </a:br>
            <a:endParaRPr lang="en-US" b="1" dirty="0">
              <a:solidFill>
                <a:schemeClr val="tx1">
                  <a:lumMod val="50000"/>
                  <a:lumOff val="50000"/>
                </a:schemeClr>
              </a:solidFill>
            </a:endParaRPr>
          </a:p>
          <a:p>
            <a:pPr marL="342900" indent="-342900">
              <a:buFont typeface="+mj-lt"/>
              <a:buAutoNum type="arabicPeriod"/>
            </a:pPr>
            <a:r>
              <a:rPr lang="en-US" b="1" dirty="0">
                <a:solidFill>
                  <a:schemeClr val="tx1">
                    <a:lumMod val="50000"/>
                    <a:lumOff val="50000"/>
                  </a:schemeClr>
                </a:solidFill>
              </a:rPr>
              <a:t>What is the relationship between the </a:t>
            </a:r>
            <a:br>
              <a:rPr lang="en-US" b="1" dirty="0">
                <a:solidFill>
                  <a:schemeClr val="tx1">
                    <a:lumMod val="50000"/>
                    <a:lumOff val="50000"/>
                  </a:schemeClr>
                </a:solidFill>
              </a:rPr>
            </a:br>
            <a:r>
              <a:rPr lang="en-US" b="1" dirty="0">
                <a:solidFill>
                  <a:srgbClr val="E46C0A"/>
                </a:solidFill>
              </a:rPr>
              <a:t>sampling distribution </a:t>
            </a:r>
            <a:r>
              <a:rPr lang="en-US" b="1" dirty="0">
                <a:solidFill>
                  <a:schemeClr val="tx1">
                    <a:lumMod val="50000"/>
                    <a:lumOff val="50000"/>
                  </a:schemeClr>
                </a:solidFill>
              </a:rPr>
              <a:t>and the </a:t>
            </a:r>
            <a:r>
              <a:rPr lang="en-US" b="1" dirty="0">
                <a:solidFill>
                  <a:srgbClr val="E46C0A"/>
                </a:solidFill>
              </a:rPr>
              <a:t>standard error</a:t>
            </a:r>
            <a:r>
              <a:rPr lang="en-US" b="1" dirty="0">
                <a:solidFill>
                  <a:schemeClr val="tx1">
                    <a:lumMod val="50000"/>
                    <a:lumOff val="50000"/>
                  </a:schemeClr>
                </a:solidFill>
              </a:rPr>
              <a:t>?</a:t>
            </a:r>
            <a:br>
              <a:rPr lang="en-US" b="1" dirty="0">
                <a:solidFill>
                  <a:schemeClr val="tx1">
                    <a:lumMod val="50000"/>
                    <a:lumOff val="50000"/>
                  </a:schemeClr>
                </a:solidFill>
              </a:rPr>
            </a:br>
            <a:endParaRPr lang="en-US" b="1" dirty="0">
              <a:solidFill>
                <a:schemeClr val="tx1">
                  <a:lumMod val="50000"/>
                  <a:lumOff val="50000"/>
                </a:schemeClr>
              </a:solidFill>
            </a:endParaRPr>
          </a:p>
          <a:p>
            <a:pPr marL="342900" indent="-342900">
              <a:buFont typeface="+mj-lt"/>
              <a:buAutoNum type="arabicPeriod"/>
            </a:pPr>
            <a:r>
              <a:rPr lang="en-US" b="1" dirty="0">
                <a:solidFill>
                  <a:schemeClr val="tx1">
                    <a:lumMod val="50000"/>
                    <a:lumOff val="50000"/>
                  </a:schemeClr>
                </a:solidFill>
              </a:rPr>
              <a:t>We care about the </a:t>
            </a:r>
            <a:r>
              <a:rPr lang="en-US" b="1" dirty="0">
                <a:solidFill>
                  <a:srgbClr val="E46C0A"/>
                </a:solidFill>
              </a:rPr>
              <a:t>sampling variance of which statistic </a:t>
            </a:r>
            <a:r>
              <a:rPr lang="en-US" b="1" dirty="0">
                <a:solidFill>
                  <a:schemeClr val="tx1">
                    <a:lumMod val="50000"/>
                    <a:lumOff val="50000"/>
                  </a:schemeClr>
                </a:solidFill>
              </a:rPr>
              <a:t>in regression? </a:t>
            </a:r>
            <a:br>
              <a:rPr lang="en-US" b="1" dirty="0">
                <a:solidFill>
                  <a:schemeClr val="tx1">
                    <a:lumMod val="50000"/>
                    <a:lumOff val="50000"/>
                  </a:schemeClr>
                </a:solidFill>
              </a:rPr>
            </a:br>
            <a:endParaRPr lang="en-US" b="1" dirty="0">
              <a:solidFill>
                <a:schemeClr val="tx1">
                  <a:lumMod val="50000"/>
                  <a:lumOff val="50000"/>
                </a:schemeClr>
              </a:solidFill>
            </a:endParaRPr>
          </a:p>
          <a:p>
            <a:pPr marL="342900" indent="-342900">
              <a:buFont typeface="+mj-lt"/>
              <a:buAutoNum type="arabicPeriod"/>
            </a:pPr>
            <a:r>
              <a:rPr lang="en-US" b="1" dirty="0">
                <a:solidFill>
                  <a:schemeClr val="tx1">
                    <a:lumMod val="50000"/>
                    <a:lumOff val="50000"/>
                  </a:schemeClr>
                </a:solidFill>
              </a:rPr>
              <a:t>What role does the </a:t>
            </a:r>
            <a:r>
              <a:rPr lang="en-US" b="1" dirty="0">
                <a:solidFill>
                  <a:schemeClr val="accent6">
                    <a:lumMod val="75000"/>
                  </a:schemeClr>
                </a:solidFill>
              </a:rPr>
              <a:t>standard error</a:t>
            </a:r>
            <a:r>
              <a:rPr lang="en-US" b="1" dirty="0">
                <a:solidFill>
                  <a:schemeClr val="tx1">
                    <a:lumMod val="50000"/>
                    <a:lumOff val="50000"/>
                  </a:schemeClr>
                </a:solidFill>
              </a:rPr>
              <a:t> play in the </a:t>
            </a:r>
            <a:r>
              <a:rPr lang="en-US" b="1" dirty="0">
                <a:solidFill>
                  <a:schemeClr val="accent6">
                    <a:lumMod val="75000"/>
                  </a:schemeClr>
                </a:solidFill>
              </a:rPr>
              <a:t>confidence interval</a:t>
            </a:r>
            <a:r>
              <a:rPr lang="en-US" b="1" dirty="0">
                <a:solidFill>
                  <a:schemeClr val="tx1">
                    <a:lumMod val="50000"/>
                    <a:lumOff val="50000"/>
                  </a:schemeClr>
                </a:solidFill>
              </a:rPr>
              <a:t>?</a:t>
            </a:r>
            <a:br>
              <a:rPr lang="en-US" b="1" dirty="0">
                <a:solidFill>
                  <a:schemeClr val="tx1">
                    <a:lumMod val="50000"/>
                    <a:lumOff val="50000"/>
                  </a:schemeClr>
                </a:solidFill>
              </a:rPr>
            </a:br>
            <a:endParaRPr lang="en-US" b="1" dirty="0">
              <a:solidFill>
                <a:schemeClr val="tx1">
                  <a:lumMod val="50000"/>
                  <a:lumOff val="50000"/>
                </a:schemeClr>
              </a:solidFill>
            </a:endParaRPr>
          </a:p>
        </p:txBody>
      </p:sp>
      <p:sp>
        <p:nvSpPr>
          <p:cNvPr id="31" name="Title 1"/>
          <p:cNvSpPr txBox="1">
            <a:spLocks/>
          </p:cNvSpPr>
          <p:nvPr/>
        </p:nvSpPr>
        <p:spPr>
          <a:xfrm>
            <a:off x="1447800" y="1905000"/>
            <a:ext cx="4572000" cy="11430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2000" i="1" dirty="0">
                <a:solidFill>
                  <a:schemeClr val="tx1">
                    <a:lumMod val="50000"/>
                    <a:lumOff val="50000"/>
                  </a:schemeClr>
                </a:solidFill>
                <a:latin typeface="Arial" panose="020B0604020202020204" pitchFamily="34" charset="0"/>
                <a:cs typeface="Arial" panose="020B0604020202020204" pitchFamily="34" charset="0"/>
              </a:rPr>
              <a:t>Understanding regression error and the standard error of the </a:t>
            </a:r>
            <a:r>
              <a:rPr lang="en-US" sz="2000" i="1" dirty="0" err="1">
                <a:solidFill>
                  <a:schemeClr val="tx1">
                    <a:lumMod val="50000"/>
                    <a:lumOff val="50000"/>
                  </a:schemeClr>
                </a:solidFill>
                <a:latin typeface="Arial" panose="020B0604020202020204" pitchFamily="34" charset="0"/>
                <a:cs typeface="Arial" panose="020B0604020202020204" pitchFamily="34" charset="0"/>
              </a:rPr>
              <a:t>regressors</a:t>
            </a:r>
            <a:r>
              <a:rPr lang="en-US" sz="2000" i="1" dirty="0">
                <a:solidFill>
                  <a:schemeClr val="tx1">
                    <a:lumMod val="50000"/>
                    <a:lumOff val="50000"/>
                  </a:schemeClr>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15684879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A2A4A19-B384-42F8-8C0D-94C30AAB39F2}" type="slidenum">
              <a:rPr lang="en-US" smtClean="0"/>
              <a:pPr/>
              <a:t>3</a:t>
            </a:fld>
            <a:endParaRPr lang="en-US"/>
          </a:p>
        </p:txBody>
      </p:sp>
      <p:sp>
        <p:nvSpPr>
          <p:cNvPr id="3" name="Title 1"/>
          <p:cNvSpPr txBox="1">
            <a:spLocks/>
          </p:cNvSpPr>
          <p:nvPr/>
        </p:nvSpPr>
        <p:spPr>
          <a:xfrm>
            <a:off x="-304800" y="1066800"/>
            <a:ext cx="8229600" cy="11430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800" dirty="0">
                <a:solidFill>
                  <a:schemeClr val="accent6">
                    <a:lumMod val="75000"/>
                  </a:schemeClr>
                </a:solidFill>
                <a:latin typeface="Stencil" panose="040409050D0802020404" pitchFamily="82" charset="0"/>
                <a:cs typeface="Arial" panose="020B0604020202020204" pitchFamily="34" charset="0"/>
              </a:rPr>
              <a:t>Useful Metaphors</a:t>
            </a:r>
          </a:p>
        </p:txBody>
      </p:sp>
      <p:graphicFrame>
        <p:nvGraphicFramePr>
          <p:cNvPr id="38" name="Object 6"/>
          <p:cNvGraphicFramePr>
            <a:graphicFrameLocks noChangeAspect="1"/>
          </p:cNvGraphicFramePr>
          <p:nvPr>
            <p:extLst/>
          </p:nvPr>
        </p:nvGraphicFramePr>
        <p:xfrm>
          <a:off x="964926" y="8322558"/>
          <a:ext cx="103187" cy="196850"/>
        </p:xfrm>
        <a:graphic>
          <a:graphicData uri="http://schemas.openxmlformats.org/presentationml/2006/ole">
            <mc:AlternateContent xmlns:mc="http://schemas.openxmlformats.org/markup-compatibility/2006">
              <mc:Choice xmlns:v="urn:schemas-microsoft-com:vml" Requires="v">
                <p:oleObj spid="_x0000_s40977" name="Equation" r:id="rId3" imgW="114151" imgH="215619" progId="Equation.3">
                  <p:embed/>
                </p:oleObj>
              </mc:Choice>
              <mc:Fallback>
                <p:oleObj name="Equation" r:id="rId3" imgW="114151" imgH="215619" progId="Equation.3">
                  <p:embed/>
                  <p:pic>
                    <p:nvPicPr>
                      <p:cNvPr id="38" name="Objec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64926" y="8322558"/>
                        <a:ext cx="103187" cy="1968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7" name="TextBox 46"/>
          <p:cNvSpPr txBox="1"/>
          <p:nvPr/>
        </p:nvSpPr>
        <p:spPr>
          <a:xfrm>
            <a:off x="1406461" y="3048000"/>
            <a:ext cx="1260794" cy="461665"/>
          </a:xfrm>
          <a:prstGeom prst="rect">
            <a:avLst/>
          </a:prstGeom>
          <a:noFill/>
        </p:spPr>
        <p:txBody>
          <a:bodyPr wrap="none" rtlCol="0">
            <a:spAutoFit/>
          </a:bodyPr>
          <a:lstStyle/>
          <a:p>
            <a:pPr algn="ctr"/>
            <a:r>
              <a:rPr lang="en-US" sz="2400" dirty="0">
                <a:solidFill>
                  <a:schemeClr val="tx1">
                    <a:lumMod val="50000"/>
                    <a:lumOff val="50000"/>
                  </a:schemeClr>
                </a:solidFill>
              </a:rPr>
              <a:t>Variance</a:t>
            </a:r>
          </a:p>
        </p:txBody>
      </p:sp>
      <p:sp>
        <p:nvSpPr>
          <p:cNvPr id="48" name="TextBox 47"/>
          <p:cNvSpPr txBox="1"/>
          <p:nvPr/>
        </p:nvSpPr>
        <p:spPr>
          <a:xfrm>
            <a:off x="1371600" y="4724400"/>
            <a:ext cx="1377749" cy="830997"/>
          </a:xfrm>
          <a:prstGeom prst="rect">
            <a:avLst/>
          </a:prstGeom>
          <a:noFill/>
        </p:spPr>
        <p:txBody>
          <a:bodyPr wrap="none" rtlCol="0">
            <a:spAutoFit/>
          </a:bodyPr>
          <a:lstStyle/>
          <a:p>
            <a:pPr algn="ctr"/>
            <a:r>
              <a:rPr lang="en-US" sz="2400" dirty="0">
                <a:solidFill>
                  <a:schemeClr val="tx1">
                    <a:lumMod val="50000"/>
                    <a:lumOff val="50000"/>
                  </a:schemeClr>
                </a:solidFill>
              </a:rPr>
              <a:t>Standard </a:t>
            </a:r>
            <a:br>
              <a:rPr lang="en-US" sz="2400" dirty="0">
                <a:solidFill>
                  <a:schemeClr val="tx1">
                    <a:lumMod val="50000"/>
                    <a:lumOff val="50000"/>
                  </a:schemeClr>
                </a:solidFill>
              </a:rPr>
            </a:br>
            <a:r>
              <a:rPr lang="en-US" sz="2400" dirty="0">
                <a:solidFill>
                  <a:schemeClr val="tx1">
                    <a:lumMod val="50000"/>
                    <a:lumOff val="50000"/>
                  </a:schemeClr>
                </a:solidFill>
              </a:rPr>
              <a:t>Deviation</a:t>
            </a:r>
          </a:p>
        </p:txBody>
      </p:sp>
      <p:sp>
        <p:nvSpPr>
          <p:cNvPr id="49" name="TextBox 48"/>
          <p:cNvSpPr txBox="1"/>
          <p:nvPr/>
        </p:nvSpPr>
        <p:spPr>
          <a:xfrm>
            <a:off x="1416507" y="6548565"/>
            <a:ext cx="1308371" cy="830997"/>
          </a:xfrm>
          <a:prstGeom prst="rect">
            <a:avLst/>
          </a:prstGeom>
          <a:noFill/>
        </p:spPr>
        <p:txBody>
          <a:bodyPr wrap="none" rtlCol="0">
            <a:spAutoFit/>
          </a:bodyPr>
          <a:lstStyle/>
          <a:p>
            <a:pPr algn="ctr"/>
            <a:r>
              <a:rPr lang="en-US" sz="2400" dirty="0">
                <a:solidFill>
                  <a:schemeClr val="tx1">
                    <a:lumMod val="50000"/>
                    <a:lumOff val="50000"/>
                  </a:schemeClr>
                </a:solidFill>
              </a:rPr>
              <a:t>Standard</a:t>
            </a:r>
            <a:br>
              <a:rPr lang="en-US" sz="2400" dirty="0">
                <a:solidFill>
                  <a:schemeClr val="tx1">
                    <a:lumMod val="50000"/>
                    <a:lumOff val="50000"/>
                  </a:schemeClr>
                </a:solidFill>
              </a:rPr>
            </a:br>
            <a:r>
              <a:rPr lang="en-US" sz="2400" dirty="0">
                <a:solidFill>
                  <a:schemeClr val="tx1">
                    <a:lumMod val="50000"/>
                    <a:lumOff val="50000"/>
                  </a:schemeClr>
                </a:solidFill>
              </a:rPr>
              <a:t>Error</a:t>
            </a:r>
          </a:p>
        </p:txBody>
      </p:sp>
      <p:sp>
        <p:nvSpPr>
          <p:cNvPr id="50" name="TextBox 49"/>
          <p:cNvSpPr txBox="1"/>
          <p:nvPr/>
        </p:nvSpPr>
        <p:spPr>
          <a:xfrm>
            <a:off x="1313572" y="8313003"/>
            <a:ext cx="1596719" cy="830997"/>
          </a:xfrm>
          <a:prstGeom prst="rect">
            <a:avLst/>
          </a:prstGeom>
          <a:noFill/>
        </p:spPr>
        <p:txBody>
          <a:bodyPr wrap="none" rtlCol="0">
            <a:spAutoFit/>
          </a:bodyPr>
          <a:lstStyle/>
          <a:p>
            <a:pPr algn="ctr"/>
            <a:r>
              <a:rPr lang="en-US" sz="2400" dirty="0">
                <a:solidFill>
                  <a:schemeClr val="tx1">
                    <a:lumMod val="50000"/>
                    <a:lumOff val="50000"/>
                  </a:schemeClr>
                </a:solidFill>
              </a:rPr>
              <a:t>Confidence</a:t>
            </a:r>
            <a:br>
              <a:rPr lang="en-US" sz="2400" dirty="0">
                <a:solidFill>
                  <a:schemeClr val="tx1">
                    <a:lumMod val="50000"/>
                    <a:lumOff val="50000"/>
                  </a:schemeClr>
                </a:solidFill>
              </a:rPr>
            </a:br>
            <a:r>
              <a:rPr lang="en-US" sz="2400" dirty="0">
                <a:solidFill>
                  <a:schemeClr val="tx1">
                    <a:lumMod val="50000"/>
                    <a:lumOff val="50000"/>
                  </a:schemeClr>
                </a:solidFill>
              </a:rPr>
              <a:t>Interval</a:t>
            </a:r>
          </a:p>
        </p:txBody>
      </p:sp>
      <p:sp>
        <p:nvSpPr>
          <p:cNvPr id="55" name="TextBox 54"/>
          <p:cNvSpPr txBox="1"/>
          <p:nvPr/>
        </p:nvSpPr>
        <p:spPr>
          <a:xfrm>
            <a:off x="3585721" y="152400"/>
            <a:ext cx="2967479" cy="461665"/>
          </a:xfrm>
          <a:prstGeom prst="rect">
            <a:avLst/>
          </a:prstGeom>
          <a:noFill/>
        </p:spPr>
        <p:txBody>
          <a:bodyPr wrap="none" rtlCol="0">
            <a:spAutoFit/>
          </a:bodyPr>
          <a:lstStyle/>
          <a:p>
            <a:r>
              <a:rPr lang="en-US" sz="2400" cap="small" dirty="0">
                <a:solidFill>
                  <a:schemeClr val="bg1">
                    <a:lumMod val="65000"/>
                  </a:schemeClr>
                </a:solidFill>
                <a:latin typeface="Arial" panose="020B0604020202020204" pitchFamily="34" charset="0"/>
                <a:cs typeface="Arial" panose="020B0604020202020204" pitchFamily="34" charset="0"/>
              </a:rPr>
              <a:t>Regression Review</a:t>
            </a:r>
          </a:p>
        </p:txBody>
      </p:sp>
      <p:pic>
        <p:nvPicPr>
          <p:cNvPr id="4" name="Picture 3"/>
          <p:cNvPicPr>
            <a:picLocks noChangeAspect="1"/>
          </p:cNvPicPr>
          <p:nvPr/>
        </p:nvPicPr>
        <p:blipFill>
          <a:blip r:embed="rId5"/>
          <a:stretch>
            <a:fillRect/>
          </a:stretch>
        </p:blipFill>
        <p:spPr>
          <a:xfrm>
            <a:off x="4876800" y="2743200"/>
            <a:ext cx="1143000" cy="1370263"/>
          </a:xfrm>
          <a:prstGeom prst="rect">
            <a:avLst/>
          </a:prstGeom>
        </p:spPr>
      </p:pic>
      <p:pic>
        <p:nvPicPr>
          <p:cNvPr id="5" name="Picture 4"/>
          <p:cNvPicPr>
            <a:picLocks noChangeAspect="1"/>
          </p:cNvPicPr>
          <p:nvPr/>
        </p:nvPicPr>
        <p:blipFill>
          <a:blip r:embed="rId6"/>
          <a:stretch>
            <a:fillRect/>
          </a:stretch>
        </p:blipFill>
        <p:spPr>
          <a:xfrm>
            <a:off x="3788535" y="4725473"/>
            <a:ext cx="3011613" cy="870115"/>
          </a:xfrm>
          <a:prstGeom prst="rect">
            <a:avLst/>
          </a:prstGeom>
        </p:spPr>
      </p:pic>
      <p:pic>
        <p:nvPicPr>
          <p:cNvPr id="40962" name="Picture 2" descr="Related image"/>
          <p:cNvPicPr>
            <a:picLocks noChangeAspect="1" noChangeArrowheads="1"/>
          </p:cNvPicPr>
          <p:nvPr/>
        </p:nvPicPr>
        <p:blipFill>
          <a:blip r:embed="rId7">
            <a:duotone>
              <a:schemeClr val="bg2">
                <a:shade val="45000"/>
                <a:satMod val="135000"/>
              </a:schemeClr>
              <a:prstClr val="white"/>
            </a:duotone>
            <a:extLst>
              <a:ext uri="{BEBA8EAE-BF5A-486C-A8C5-ECC9F3942E4B}">
                <a14:imgProps xmlns:a14="http://schemas.microsoft.com/office/drawing/2010/main">
                  <a14:imgLayer r:embed="rId8">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rot="5400000">
            <a:off x="4638281" y="6484577"/>
            <a:ext cx="1312120" cy="1263524"/>
          </a:xfrm>
          <a:prstGeom prst="rect">
            <a:avLst/>
          </a:prstGeom>
          <a:noFill/>
          <a:extLst>
            <a:ext uri="{909E8E84-426E-40DD-AFC4-6F175D3DCCD1}">
              <a14:hiddenFill xmlns:a14="http://schemas.microsoft.com/office/drawing/2010/main">
                <a:solidFill>
                  <a:srgbClr val="FFFFFF"/>
                </a:solidFill>
              </a14:hiddenFill>
            </a:ext>
          </a:extLst>
        </p:spPr>
      </p:pic>
      <p:cxnSp>
        <p:nvCxnSpPr>
          <p:cNvPr id="7" name="Straight Connector 6"/>
          <p:cNvCxnSpPr/>
          <p:nvPr/>
        </p:nvCxnSpPr>
        <p:spPr>
          <a:xfrm>
            <a:off x="5241622" y="8382000"/>
            <a:ext cx="0" cy="828249"/>
          </a:xfrm>
          <a:prstGeom prst="line">
            <a:avLst/>
          </a:prstGeom>
          <a:ln w="254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5112712" y="8628983"/>
            <a:ext cx="1400820"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0" name="Oval 19"/>
          <p:cNvSpPr/>
          <p:nvPr/>
        </p:nvSpPr>
        <p:spPr>
          <a:xfrm>
            <a:off x="5736922" y="8552783"/>
            <a:ext cx="152400" cy="152400"/>
          </a:xfrm>
          <a:prstGeom prst="ellipse">
            <a:avLst/>
          </a:prstGeom>
          <a:solidFill>
            <a:schemeClr val="tx1">
              <a:lumMod val="50000"/>
              <a:lumOff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8" name="Straight Connector 27"/>
          <p:cNvCxnSpPr/>
          <p:nvPr/>
        </p:nvCxnSpPr>
        <p:spPr>
          <a:xfrm>
            <a:off x="4114270" y="8984192"/>
            <a:ext cx="1400820"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9" name="Oval 28"/>
          <p:cNvSpPr/>
          <p:nvPr/>
        </p:nvSpPr>
        <p:spPr>
          <a:xfrm>
            <a:off x="4738480" y="8907992"/>
            <a:ext cx="152400" cy="152400"/>
          </a:xfrm>
          <a:prstGeom prst="ellipse">
            <a:avLst/>
          </a:prstGeom>
          <a:solidFill>
            <a:schemeClr val="tx1">
              <a:lumMod val="50000"/>
              <a:lumOff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p:cNvSpPr txBox="1"/>
          <p:nvPr/>
        </p:nvSpPr>
        <p:spPr>
          <a:xfrm>
            <a:off x="5622416" y="8153400"/>
            <a:ext cx="385042" cy="369332"/>
          </a:xfrm>
          <a:prstGeom prst="rect">
            <a:avLst/>
          </a:prstGeom>
          <a:noFill/>
        </p:spPr>
        <p:txBody>
          <a:bodyPr wrap="none" rtlCol="0">
            <a:spAutoFit/>
          </a:bodyPr>
          <a:lstStyle/>
          <a:p>
            <a:r>
              <a:rPr lang="en-US" dirty="0">
                <a:solidFill>
                  <a:schemeClr val="tx1">
                    <a:lumMod val="50000"/>
                    <a:lumOff val="50000"/>
                  </a:schemeClr>
                </a:solidFill>
              </a:rPr>
              <a:t>b</a:t>
            </a:r>
            <a:r>
              <a:rPr lang="en-US" baseline="-25000" dirty="0">
                <a:solidFill>
                  <a:schemeClr val="tx1">
                    <a:lumMod val="50000"/>
                    <a:lumOff val="50000"/>
                  </a:schemeClr>
                </a:solidFill>
              </a:rPr>
              <a:t>1</a:t>
            </a:r>
          </a:p>
        </p:txBody>
      </p:sp>
      <p:sp>
        <p:nvSpPr>
          <p:cNvPr id="31" name="TextBox 30"/>
          <p:cNvSpPr txBox="1"/>
          <p:nvPr/>
        </p:nvSpPr>
        <p:spPr>
          <a:xfrm>
            <a:off x="4622159" y="8500560"/>
            <a:ext cx="385042" cy="369332"/>
          </a:xfrm>
          <a:prstGeom prst="rect">
            <a:avLst/>
          </a:prstGeom>
          <a:noFill/>
        </p:spPr>
        <p:txBody>
          <a:bodyPr wrap="none" rtlCol="0">
            <a:spAutoFit/>
          </a:bodyPr>
          <a:lstStyle/>
          <a:p>
            <a:r>
              <a:rPr lang="en-US" dirty="0">
                <a:solidFill>
                  <a:schemeClr val="tx1">
                    <a:lumMod val="50000"/>
                    <a:lumOff val="50000"/>
                  </a:schemeClr>
                </a:solidFill>
              </a:rPr>
              <a:t>b</a:t>
            </a:r>
            <a:r>
              <a:rPr lang="en-US" baseline="-25000" dirty="0">
                <a:solidFill>
                  <a:schemeClr val="tx1">
                    <a:lumMod val="50000"/>
                    <a:lumOff val="50000"/>
                  </a:schemeClr>
                </a:solidFill>
              </a:rPr>
              <a:t>1</a:t>
            </a:r>
          </a:p>
        </p:txBody>
      </p:sp>
      <p:sp>
        <p:nvSpPr>
          <p:cNvPr id="32" name="TextBox 31"/>
          <p:cNvSpPr txBox="1"/>
          <p:nvPr/>
        </p:nvSpPr>
        <p:spPr>
          <a:xfrm>
            <a:off x="5087663" y="9220776"/>
            <a:ext cx="393056" cy="369332"/>
          </a:xfrm>
          <a:prstGeom prst="rect">
            <a:avLst/>
          </a:prstGeom>
          <a:noFill/>
        </p:spPr>
        <p:txBody>
          <a:bodyPr wrap="none" rtlCol="0">
            <a:spAutoFit/>
          </a:bodyPr>
          <a:lstStyle/>
          <a:p>
            <a:r>
              <a:rPr lang="en-US" b="1" i="1" dirty="0">
                <a:solidFill>
                  <a:schemeClr val="accent6">
                    <a:lumMod val="75000"/>
                  </a:schemeClr>
                </a:solidFill>
              </a:rPr>
              <a:t>B</a:t>
            </a:r>
            <a:r>
              <a:rPr lang="en-US" b="1" baseline="-25000" dirty="0">
                <a:solidFill>
                  <a:schemeClr val="accent6">
                    <a:lumMod val="75000"/>
                  </a:schemeClr>
                </a:solidFill>
              </a:rPr>
              <a:t>1</a:t>
            </a:r>
          </a:p>
        </p:txBody>
      </p:sp>
    </p:spTree>
    <p:extLst>
      <p:ext uri="{BB962C8B-B14F-4D97-AF65-F5344CB8AC3E}">
        <p14:creationId xmlns:p14="http://schemas.microsoft.com/office/powerpoint/2010/main" val="3671559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A2A4A19-B384-42F8-8C0D-94C30AAB39F2}" type="slidenum">
              <a:rPr lang="en-US" smtClean="0"/>
              <a:pPr/>
              <a:t>4</a:t>
            </a:fld>
            <a:endParaRPr lang="en-US"/>
          </a:p>
        </p:txBody>
      </p:sp>
      <p:sp>
        <p:nvSpPr>
          <p:cNvPr id="3" name="TextBox 2"/>
          <p:cNvSpPr txBox="1"/>
          <p:nvPr/>
        </p:nvSpPr>
        <p:spPr>
          <a:xfrm>
            <a:off x="3585721" y="152400"/>
            <a:ext cx="2967479" cy="461665"/>
          </a:xfrm>
          <a:prstGeom prst="rect">
            <a:avLst/>
          </a:prstGeom>
          <a:noFill/>
        </p:spPr>
        <p:txBody>
          <a:bodyPr wrap="none" rtlCol="0">
            <a:spAutoFit/>
          </a:bodyPr>
          <a:lstStyle/>
          <a:p>
            <a:r>
              <a:rPr lang="en-US" sz="2400" cap="small" dirty="0">
                <a:solidFill>
                  <a:schemeClr val="bg1">
                    <a:lumMod val="65000"/>
                  </a:schemeClr>
                </a:solidFill>
                <a:latin typeface="Arial" panose="020B0604020202020204" pitchFamily="34" charset="0"/>
                <a:cs typeface="Arial" panose="020B0604020202020204" pitchFamily="34" charset="0"/>
              </a:rPr>
              <a:t>Regression Review</a:t>
            </a:r>
          </a:p>
        </p:txBody>
      </p:sp>
      <p:sp>
        <p:nvSpPr>
          <p:cNvPr id="4" name="Title 1"/>
          <p:cNvSpPr txBox="1">
            <a:spLocks/>
          </p:cNvSpPr>
          <p:nvPr/>
        </p:nvSpPr>
        <p:spPr>
          <a:xfrm>
            <a:off x="552450" y="1295399"/>
            <a:ext cx="6606540" cy="1886505"/>
          </a:xfrm>
          <a:prstGeom prst="rect">
            <a:avLst/>
          </a:prstGeom>
        </p:spPr>
        <p:txBody>
          <a:bodyPr>
            <a:normAutofit fontScale="8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br>
              <a:rPr lang="en-US" dirty="0">
                <a:solidFill>
                  <a:schemeClr val="tx1">
                    <a:lumMod val="50000"/>
                    <a:lumOff val="50000"/>
                  </a:schemeClr>
                </a:solidFill>
                <a:latin typeface="Stencil" panose="040409050D0802020404" pitchFamily="82" charset="0"/>
                <a:cs typeface="Arial" panose="020B0604020202020204" pitchFamily="34" charset="0"/>
              </a:rPr>
            </a:br>
            <a:r>
              <a:rPr lang="en-US" dirty="0">
                <a:solidFill>
                  <a:schemeClr val="accent6">
                    <a:lumMod val="75000"/>
                  </a:schemeClr>
                </a:solidFill>
                <a:latin typeface="Stencil" panose="040409050D0802020404" pitchFamily="82" charset="0"/>
                <a:cs typeface="Arial" panose="020B0604020202020204" pitchFamily="34" charset="0"/>
              </a:rPr>
              <a:t>Sampling</a:t>
            </a:r>
          </a:p>
          <a:p>
            <a:r>
              <a:rPr lang="en-US" dirty="0">
                <a:solidFill>
                  <a:schemeClr val="tx1">
                    <a:lumMod val="50000"/>
                    <a:lumOff val="50000"/>
                  </a:schemeClr>
                </a:solidFill>
                <a:latin typeface="Stencil" panose="040409050D0802020404" pitchFamily="82" charset="0"/>
                <a:cs typeface="Arial" panose="020B0604020202020204" pitchFamily="34" charset="0"/>
              </a:rPr>
              <a:t>Distributions</a:t>
            </a:r>
            <a:br>
              <a:rPr lang="en-US" dirty="0">
                <a:solidFill>
                  <a:schemeClr val="tx1">
                    <a:lumMod val="50000"/>
                    <a:lumOff val="50000"/>
                  </a:schemeClr>
                </a:solidFill>
                <a:latin typeface="Stencil" panose="040409050D0802020404" pitchFamily="82" charset="0"/>
                <a:cs typeface="Arial" panose="020B0604020202020204" pitchFamily="34" charset="0"/>
              </a:rPr>
            </a:br>
            <a:endParaRPr lang="en-US" dirty="0"/>
          </a:p>
        </p:txBody>
      </p:sp>
      <p:pic>
        <p:nvPicPr>
          <p:cNvPr id="27" name="Picture 2" descr="Image result for normal distribution">
            <a:extLst>
              <a:ext uri="{FF2B5EF4-FFF2-40B4-BE49-F238E27FC236}">
                <a16:creationId xmlns:a16="http://schemas.microsoft.com/office/drawing/2014/main" id="{12CE37D4-D2A3-40A4-AD62-70C3190E98DF}"/>
              </a:ext>
            </a:extLst>
          </p:cNvPr>
          <p:cNvPicPr>
            <a:picLocks noChangeAspect="1" noChangeArrowheads="1"/>
          </p:cNvPicPr>
          <p:nvPr/>
        </p:nvPicPr>
        <p:blipFill>
          <a:blip r:embed="rId2" cstate="print">
            <a:grayscl/>
            <a:extLst>
              <a:ext uri="{28A0092B-C50C-407E-A947-70E740481C1C}">
                <a14:useLocalDpi xmlns:a14="http://schemas.microsoft.com/office/drawing/2010/main" val="0"/>
              </a:ext>
            </a:extLst>
          </a:blip>
          <a:srcRect/>
          <a:stretch>
            <a:fillRect/>
          </a:stretch>
        </p:blipFill>
        <p:spPr bwMode="auto">
          <a:xfrm>
            <a:off x="2171127" y="4267200"/>
            <a:ext cx="3430146" cy="1837715"/>
          </a:xfrm>
          <a:prstGeom prst="rect">
            <a:avLst/>
          </a:prstGeom>
          <a:noFill/>
          <a:extLst>
            <a:ext uri="{909E8E84-426E-40DD-AFC4-6F175D3DCCD1}">
              <a14:hiddenFill xmlns:a14="http://schemas.microsoft.com/office/drawing/2010/main">
                <a:solidFill>
                  <a:srgbClr val="FFFFFF"/>
                </a:solidFill>
              </a14:hiddenFill>
            </a:ext>
          </a:extLst>
        </p:spPr>
      </p:pic>
      <p:cxnSp>
        <p:nvCxnSpPr>
          <p:cNvPr id="28" name="Straight Connector 27">
            <a:extLst>
              <a:ext uri="{FF2B5EF4-FFF2-40B4-BE49-F238E27FC236}">
                <a16:creationId xmlns:a16="http://schemas.microsoft.com/office/drawing/2014/main" id="{1FD642D4-FFF3-4C50-B846-E827FDD3C596}"/>
              </a:ext>
            </a:extLst>
          </p:cNvPr>
          <p:cNvCxnSpPr/>
          <p:nvPr/>
        </p:nvCxnSpPr>
        <p:spPr>
          <a:xfrm>
            <a:off x="2218721" y="7363390"/>
            <a:ext cx="3334958" cy="0"/>
          </a:xfrm>
          <a:prstGeom prst="line">
            <a:avLst/>
          </a:prstGeom>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7DC4253E-18AD-4CB8-AE43-53A51F7635C8}"/>
              </a:ext>
            </a:extLst>
          </p:cNvPr>
          <p:cNvSpPr txBox="1"/>
          <p:nvPr/>
        </p:nvSpPr>
        <p:spPr>
          <a:xfrm>
            <a:off x="3091376" y="6968658"/>
            <a:ext cx="301686" cy="369332"/>
          </a:xfrm>
          <a:prstGeom prst="rect">
            <a:avLst/>
          </a:prstGeom>
          <a:noFill/>
          <a:ln>
            <a:solidFill>
              <a:schemeClr val="accent1">
                <a:shade val="95000"/>
                <a:satMod val="105000"/>
              </a:schemeClr>
            </a:solidFill>
          </a:ln>
        </p:spPr>
        <p:txBody>
          <a:bodyPr wrap="none" rtlCol="0">
            <a:spAutoFit/>
          </a:bodyPr>
          <a:lstStyle/>
          <a:p>
            <a:r>
              <a:rPr lang="en-US" dirty="0"/>
              <a:t>3</a:t>
            </a:r>
          </a:p>
        </p:txBody>
      </p:sp>
      <p:sp>
        <p:nvSpPr>
          <p:cNvPr id="30" name="TextBox 29">
            <a:extLst>
              <a:ext uri="{FF2B5EF4-FFF2-40B4-BE49-F238E27FC236}">
                <a16:creationId xmlns:a16="http://schemas.microsoft.com/office/drawing/2014/main" id="{E5C47ABC-AEB6-46D2-AC48-1715816B05F2}"/>
              </a:ext>
            </a:extLst>
          </p:cNvPr>
          <p:cNvSpPr txBox="1"/>
          <p:nvPr/>
        </p:nvSpPr>
        <p:spPr>
          <a:xfrm>
            <a:off x="4075835" y="6586626"/>
            <a:ext cx="301686" cy="369332"/>
          </a:xfrm>
          <a:prstGeom prst="rect">
            <a:avLst/>
          </a:prstGeom>
          <a:noFill/>
          <a:ln>
            <a:solidFill>
              <a:schemeClr val="accent1">
                <a:shade val="95000"/>
                <a:satMod val="105000"/>
              </a:schemeClr>
            </a:solidFill>
          </a:ln>
        </p:spPr>
        <p:txBody>
          <a:bodyPr wrap="none" rtlCol="0">
            <a:spAutoFit/>
          </a:bodyPr>
          <a:lstStyle/>
          <a:p>
            <a:r>
              <a:rPr lang="en-US" dirty="0"/>
              <a:t>6</a:t>
            </a:r>
          </a:p>
        </p:txBody>
      </p:sp>
      <p:sp>
        <p:nvSpPr>
          <p:cNvPr id="31" name="TextBox 30">
            <a:extLst>
              <a:ext uri="{FF2B5EF4-FFF2-40B4-BE49-F238E27FC236}">
                <a16:creationId xmlns:a16="http://schemas.microsoft.com/office/drawing/2014/main" id="{BF97B1F7-8C8E-488B-ADCE-D56B8A7859BD}"/>
              </a:ext>
            </a:extLst>
          </p:cNvPr>
          <p:cNvSpPr txBox="1"/>
          <p:nvPr/>
        </p:nvSpPr>
        <p:spPr>
          <a:xfrm>
            <a:off x="3743660" y="6968658"/>
            <a:ext cx="301686" cy="369332"/>
          </a:xfrm>
          <a:prstGeom prst="rect">
            <a:avLst/>
          </a:prstGeom>
          <a:noFill/>
          <a:ln>
            <a:solidFill>
              <a:schemeClr val="accent1">
                <a:shade val="95000"/>
                <a:satMod val="105000"/>
              </a:schemeClr>
            </a:solidFill>
          </a:ln>
        </p:spPr>
        <p:txBody>
          <a:bodyPr wrap="none" rtlCol="0">
            <a:spAutoFit/>
          </a:bodyPr>
          <a:lstStyle/>
          <a:p>
            <a:r>
              <a:rPr lang="en-US" dirty="0"/>
              <a:t>5</a:t>
            </a:r>
          </a:p>
        </p:txBody>
      </p:sp>
      <p:sp>
        <p:nvSpPr>
          <p:cNvPr id="32" name="TextBox 31">
            <a:extLst>
              <a:ext uri="{FF2B5EF4-FFF2-40B4-BE49-F238E27FC236}">
                <a16:creationId xmlns:a16="http://schemas.microsoft.com/office/drawing/2014/main" id="{F28C778E-BA73-4DE6-8562-13B035DD86C9}"/>
              </a:ext>
            </a:extLst>
          </p:cNvPr>
          <p:cNvSpPr txBox="1"/>
          <p:nvPr/>
        </p:nvSpPr>
        <p:spPr>
          <a:xfrm>
            <a:off x="4069802" y="6968658"/>
            <a:ext cx="301686" cy="369332"/>
          </a:xfrm>
          <a:prstGeom prst="rect">
            <a:avLst/>
          </a:prstGeom>
          <a:noFill/>
          <a:ln>
            <a:solidFill>
              <a:schemeClr val="accent1">
                <a:shade val="95000"/>
                <a:satMod val="105000"/>
              </a:schemeClr>
            </a:solidFill>
          </a:ln>
        </p:spPr>
        <p:txBody>
          <a:bodyPr wrap="none" rtlCol="0">
            <a:spAutoFit/>
          </a:bodyPr>
          <a:lstStyle/>
          <a:p>
            <a:r>
              <a:rPr lang="en-US" dirty="0"/>
              <a:t>6</a:t>
            </a:r>
          </a:p>
        </p:txBody>
      </p:sp>
      <p:sp>
        <p:nvSpPr>
          <p:cNvPr id="33" name="TextBox 32">
            <a:extLst>
              <a:ext uri="{FF2B5EF4-FFF2-40B4-BE49-F238E27FC236}">
                <a16:creationId xmlns:a16="http://schemas.microsoft.com/office/drawing/2014/main" id="{0A1E5DB0-C880-4F56-9162-0D35F85BCD9E}"/>
              </a:ext>
            </a:extLst>
          </p:cNvPr>
          <p:cNvSpPr txBox="1"/>
          <p:nvPr/>
        </p:nvSpPr>
        <p:spPr>
          <a:xfrm>
            <a:off x="4671889" y="6968658"/>
            <a:ext cx="301686" cy="369332"/>
          </a:xfrm>
          <a:prstGeom prst="rect">
            <a:avLst/>
          </a:prstGeom>
          <a:noFill/>
          <a:ln>
            <a:solidFill>
              <a:schemeClr val="accent1">
                <a:shade val="95000"/>
                <a:satMod val="105000"/>
              </a:schemeClr>
            </a:solidFill>
          </a:ln>
        </p:spPr>
        <p:txBody>
          <a:bodyPr wrap="none" rtlCol="0">
            <a:spAutoFit/>
          </a:bodyPr>
          <a:lstStyle/>
          <a:p>
            <a:r>
              <a:rPr lang="en-US" dirty="0"/>
              <a:t>7</a:t>
            </a:r>
          </a:p>
        </p:txBody>
      </p:sp>
      <mc:AlternateContent xmlns:mc="http://schemas.openxmlformats.org/markup-compatibility/2006">
        <mc:Choice xmlns:a14="http://schemas.microsoft.com/office/drawing/2010/main" Requires="a14">
          <p:sp>
            <p:nvSpPr>
              <p:cNvPr id="36" name="TextBox 35">
                <a:extLst>
                  <a:ext uri="{FF2B5EF4-FFF2-40B4-BE49-F238E27FC236}">
                    <a16:creationId xmlns:a16="http://schemas.microsoft.com/office/drawing/2014/main" id="{3352203C-6915-404B-A5FD-F991C965A956}"/>
                  </a:ext>
                </a:extLst>
              </p:cNvPr>
              <p:cNvSpPr txBox="1"/>
              <p:nvPr/>
            </p:nvSpPr>
            <p:spPr>
              <a:xfrm>
                <a:off x="3551563" y="7909567"/>
                <a:ext cx="789255"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bar>
                        <m:barPr>
                          <m:pos m:val="top"/>
                          <m:ctrlPr>
                            <a:rPr lang="en-US" b="0" i="1" smtClean="0">
                              <a:latin typeface="Cambria Math" panose="02040503050406030204" pitchFamily="18" charset="0"/>
                              <a:ea typeface="Cambria Math" panose="02040503050406030204" pitchFamily="18" charset="0"/>
                            </a:rPr>
                          </m:ctrlPr>
                        </m:barPr>
                        <m:e>
                          <m:r>
                            <a:rPr lang="en-US" b="0" i="1" smtClean="0">
                              <a:latin typeface="Cambria Math" panose="02040503050406030204" pitchFamily="18" charset="0"/>
                              <a:ea typeface="Cambria Math" panose="02040503050406030204" pitchFamily="18" charset="0"/>
                            </a:rPr>
                            <m:t>𝑥</m:t>
                          </m:r>
                        </m:e>
                      </m:bar>
                      <m:r>
                        <a:rPr lang="en-US" b="0" i="1" smtClean="0">
                          <a:latin typeface="Cambria Math" panose="02040503050406030204" pitchFamily="18" charset="0"/>
                          <a:ea typeface="Cambria Math" panose="02040503050406030204" pitchFamily="18" charset="0"/>
                        </a:rPr>
                        <m:t>=5.4</m:t>
                      </m:r>
                    </m:oMath>
                  </m:oMathPara>
                </a14:m>
                <a:endParaRPr lang="en-US" dirty="0"/>
              </a:p>
            </p:txBody>
          </p:sp>
        </mc:Choice>
        <mc:Fallback>
          <p:sp>
            <p:nvSpPr>
              <p:cNvPr id="36" name="TextBox 35">
                <a:extLst>
                  <a:ext uri="{FF2B5EF4-FFF2-40B4-BE49-F238E27FC236}">
                    <a16:creationId xmlns:a16="http://schemas.microsoft.com/office/drawing/2014/main" id="{3352203C-6915-404B-A5FD-F991C965A956}"/>
                  </a:ext>
                </a:extLst>
              </p:cNvPr>
              <p:cNvSpPr txBox="1">
                <a:spLocks noRot="1" noChangeAspect="1" noMove="1" noResize="1" noEditPoints="1" noAdjustHandles="1" noChangeArrowheads="1" noChangeShapeType="1" noTextEdit="1"/>
              </p:cNvSpPr>
              <p:nvPr/>
            </p:nvSpPr>
            <p:spPr>
              <a:xfrm>
                <a:off x="3551563" y="7909567"/>
                <a:ext cx="789255" cy="276999"/>
              </a:xfrm>
              <a:prstGeom prst="rect">
                <a:avLst/>
              </a:prstGeom>
              <a:blipFill>
                <a:blip r:embed="rId3"/>
                <a:stretch>
                  <a:fillRect l="-3876" r="-6977" b="-8889"/>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37" name="TextBox 36">
                <a:extLst>
                  <a:ext uri="{FF2B5EF4-FFF2-40B4-BE49-F238E27FC236}">
                    <a16:creationId xmlns:a16="http://schemas.microsoft.com/office/drawing/2014/main" id="{60F375DE-91C3-4350-A301-E9D800B740FE}"/>
                  </a:ext>
                </a:extLst>
              </p:cNvPr>
              <p:cNvSpPr txBox="1"/>
              <p:nvPr/>
            </p:nvSpPr>
            <p:spPr>
              <a:xfrm>
                <a:off x="3548039" y="3884695"/>
                <a:ext cx="615361"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i="1" smtClean="0">
                          <a:latin typeface="Cambria Math" panose="02040503050406030204" pitchFamily="18" charset="0"/>
                          <a:ea typeface="Cambria Math" panose="02040503050406030204" pitchFamily="18" charset="0"/>
                        </a:rPr>
                        <m:t>𝜇</m:t>
                      </m:r>
                      <m:r>
                        <a:rPr lang="en-US" b="0" i="1" smtClean="0">
                          <a:latin typeface="Cambria Math" panose="02040503050406030204" pitchFamily="18" charset="0"/>
                          <a:ea typeface="Cambria Math" panose="02040503050406030204" pitchFamily="18" charset="0"/>
                        </a:rPr>
                        <m:t>=5</m:t>
                      </m:r>
                    </m:oMath>
                  </m:oMathPara>
                </a14:m>
                <a:endParaRPr lang="en-US" dirty="0"/>
              </a:p>
            </p:txBody>
          </p:sp>
        </mc:Choice>
        <mc:Fallback>
          <p:sp>
            <p:nvSpPr>
              <p:cNvPr id="37" name="TextBox 36">
                <a:extLst>
                  <a:ext uri="{FF2B5EF4-FFF2-40B4-BE49-F238E27FC236}">
                    <a16:creationId xmlns:a16="http://schemas.microsoft.com/office/drawing/2014/main" id="{60F375DE-91C3-4350-A301-E9D800B740FE}"/>
                  </a:ext>
                </a:extLst>
              </p:cNvPr>
              <p:cNvSpPr txBox="1">
                <a:spLocks noRot="1" noChangeAspect="1" noMove="1" noResize="1" noEditPoints="1" noAdjustHandles="1" noChangeArrowheads="1" noChangeShapeType="1" noTextEdit="1"/>
              </p:cNvSpPr>
              <p:nvPr/>
            </p:nvSpPr>
            <p:spPr>
              <a:xfrm>
                <a:off x="3548039" y="3884695"/>
                <a:ext cx="615361" cy="276999"/>
              </a:xfrm>
              <a:prstGeom prst="rect">
                <a:avLst/>
              </a:prstGeom>
              <a:blipFill>
                <a:blip r:embed="rId4"/>
                <a:stretch>
                  <a:fillRect l="-7921" r="-8911" b="-21739"/>
                </a:stretch>
              </a:blipFill>
            </p:spPr>
            <p:txBody>
              <a:bodyPr/>
              <a:lstStyle/>
              <a:p>
                <a:r>
                  <a:rPr lang="en-US">
                    <a:noFill/>
                  </a:rPr>
                  <a:t> </a:t>
                </a:r>
              </a:p>
            </p:txBody>
          </p:sp>
        </mc:Fallback>
      </mc:AlternateContent>
      <p:sp>
        <p:nvSpPr>
          <p:cNvPr id="5" name="TextBox 4">
            <a:extLst>
              <a:ext uri="{FF2B5EF4-FFF2-40B4-BE49-F238E27FC236}">
                <a16:creationId xmlns:a16="http://schemas.microsoft.com/office/drawing/2014/main" id="{FA953722-B4DB-4FF8-8F34-0FA259E8C6CF}"/>
              </a:ext>
            </a:extLst>
          </p:cNvPr>
          <p:cNvSpPr txBox="1"/>
          <p:nvPr/>
        </p:nvSpPr>
        <p:spPr>
          <a:xfrm>
            <a:off x="552450" y="3878818"/>
            <a:ext cx="2313518" cy="369332"/>
          </a:xfrm>
          <a:prstGeom prst="rect">
            <a:avLst/>
          </a:prstGeom>
          <a:noFill/>
        </p:spPr>
        <p:txBody>
          <a:bodyPr wrap="none" rtlCol="0">
            <a:spAutoFit/>
          </a:bodyPr>
          <a:lstStyle/>
          <a:p>
            <a:r>
              <a:rPr lang="en-US" b="1" dirty="0">
                <a:solidFill>
                  <a:srgbClr val="E46C0A"/>
                </a:solidFill>
              </a:rPr>
              <a:t>Population Statistic </a:t>
            </a:r>
            <a:r>
              <a:rPr lang="en-US" b="1" dirty="0">
                <a:solidFill>
                  <a:srgbClr val="E46C0A"/>
                </a:solidFill>
                <a:sym typeface="Wingdings" panose="05000000000000000000" pitchFamily="2" charset="2"/>
              </a:rPr>
              <a:t></a:t>
            </a:r>
            <a:endParaRPr lang="en-US" b="1" dirty="0">
              <a:solidFill>
                <a:srgbClr val="E46C0A"/>
              </a:solidFill>
            </a:endParaRPr>
          </a:p>
        </p:txBody>
      </p:sp>
      <p:sp>
        <p:nvSpPr>
          <p:cNvPr id="64" name="TextBox 63">
            <a:extLst>
              <a:ext uri="{FF2B5EF4-FFF2-40B4-BE49-F238E27FC236}">
                <a16:creationId xmlns:a16="http://schemas.microsoft.com/office/drawing/2014/main" id="{423E5EF6-DDED-4519-8D04-ED30200BAC1D}"/>
              </a:ext>
            </a:extLst>
          </p:cNvPr>
          <p:cNvSpPr txBox="1"/>
          <p:nvPr/>
        </p:nvSpPr>
        <p:spPr>
          <a:xfrm>
            <a:off x="765286" y="7863400"/>
            <a:ext cx="1977914" cy="369332"/>
          </a:xfrm>
          <a:prstGeom prst="rect">
            <a:avLst/>
          </a:prstGeom>
          <a:noFill/>
        </p:spPr>
        <p:txBody>
          <a:bodyPr wrap="none" rtlCol="0">
            <a:spAutoFit/>
          </a:bodyPr>
          <a:lstStyle/>
          <a:p>
            <a:r>
              <a:rPr lang="en-US" b="1" dirty="0">
                <a:solidFill>
                  <a:srgbClr val="E46C0A"/>
                </a:solidFill>
              </a:rPr>
              <a:t>Sample Statistic </a:t>
            </a:r>
            <a:r>
              <a:rPr lang="en-US" b="1" dirty="0">
                <a:solidFill>
                  <a:srgbClr val="E46C0A"/>
                </a:solidFill>
                <a:sym typeface="Wingdings" panose="05000000000000000000" pitchFamily="2" charset="2"/>
              </a:rPr>
              <a:t></a:t>
            </a:r>
            <a:endParaRPr lang="en-US" b="1" dirty="0">
              <a:solidFill>
                <a:srgbClr val="E46C0A"/>
              </a:solidFill>
            </a:endParaRPr>
          </a:p>
        </p:txBody>
      </p:sp>
    </p:spTree>
    <p:extLst>
      <p:ext uri="{BB962C8B-B14F-4D97-AF65-F5344CB8AC3E}">
        <p14:creationId xmlns:p14="http://schemas.microsoft.com/office/powerpoint/2010/main" val="37157703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A2A4A19-B384-42F8-8C0D-94C30AAB39F2}" type="slidenum">
              <a:rPr lang="en-US" smtClean="0"/>
              <a:pPr/>
              <a:t>5</a:t>
            </a:fld>
            <a:endParaRPr lang="en-US"/>
          </a:p>
        </p:txBody>
      </p:sp>
      <p:sp>
        <p:nvSpPr>
          <p:cNvPr id="3" name="TextBox 2"/>
          <p:cNvSpPr txBox="1"/>
          <p:nvPr/>
        </p:nvSpPr>
        <p:spPr>
          <a:xfrm>
            <a:off x="3585721" y="152400"/>
            <a:ext cx="2967479" cy="461665"/>
          </a:xfrm>
          <a:prstGeom prst="rect">
            <a:avLst/>
          </a:prstGeom>
          <a:noFill/>
        </p:spPr>
        <p:txBody>
          <a:bodyPr wrap="none" rtlCol="0">
            <a:spAutoFit/>
          </a:bodyPr>
          <a:lstStyle/>
          <a:p>
            <a:r>
              <a:rPr lang="en-US" sz="2400" cap="small" dirty="0">
                <a:solidFill>
                  <a:schemeClr val="bg1">
                    <a:lumMod val="65000"/>
                  </a:schemeClr>
                </a:solidFill>
                <a:latin typeface="Arial" panose="020B0604020202020204" pitchFamily="34" charset="0"/>
                <a:cs typeface="Arial" panose="020B0604020202020204" pitchFamily="34" charset="0"/>
              </a:rPr>
              <a:t>Regression Review</a:t>
            </a:r>
          </a:p>
        </p:txBody>
      </p:sp>
      <p:pic>
        <p:nvPicPr>
          <p:cNvPr id="4" name="Picture 2"/>
          <p:cNvPicPr>
            <a:picLocks noChangeAspect="1" noChangeArrowheads="1"/>
          </p:cNvPicPr>
          <p:nvPr/>
        </p:nvPicPr>
        <p:blipFill>
          <a:blip r:embed="rId3" cstate="print">
            <a:extLst>
              <a:ext uri="{BEBA8EAE-BF5A-486C-A8C5-ECC9F3942E4B}">
                <a14:imgProps xmlns:a14="http://schemas.microsoft.com/office/drawing/2010/main">
                  <a14:imgLayer r:embed="rId4">
                    <a14:imgEffect>
                      <a14:saturation sat="0"/>
                    </a14:imgEffect>
                  </a14:imgLayer>
                </a14:imgProps>
              </a:ext>
            </a:extLst>
          </a:blip>
          <a:srcRect/>
          <a:stretch>
            <a:fillRect/>
          </a:stretch>
        </p:blipFill>
        <p:spPr bwMode="auto">
          <a:xfrm>
            <a:off x="1676400" y="2590800"/>
            <a:ext cx="4611370" cy="4462616"/>
          </a:xfrm>
          <a:prstGeom prst="rect">
            <a:avLst/>
          </a:prstGeom>
          <a:noFill/>
          <a:ln w="9525">
            <a:noFill/>
            <a:miter lim="800000"/>
            <a:headEnd/>
            <a:tailEnd/>
          </a:ln>
        </p:spPr>
      </p:pic>
      <p:sp>
        <p:nvSpPr>
          <p:cNvPr id="5" name="Rectangle 4"/>
          <p:cNvSpPr/>
          <p:nvPr/>
        </p:nvSpPr>
        <p:spPr>
          <a:xfrm>
            <a:off x="1828800" y="7239000"/>
            <a:ext cx="4572000" cy="246221"/>
          </a:xfrm>
          <a:prstGeom prst="rect">
            <a:avLst/>
          </a:prstGeom>
        </p:spPr>
        <p:txBody>
          <a:bodyPr>
            <a:spAutoFit/>
          </a:bodyPr>
          <a:lstStyle/>
          <a:p>
            <a:r>
              <a:rPr lang="en-US" sz="1000" dirty="0">
                <a:hlinkClick r:id="rId5"/>
              </a:rPr>
              <a:t>http://onlinestatbook.com/stat_sim/sampling_dist/index.html</a:t>
            </a:r>
            <a:endParaRPr lang="en-US" sz="1000" dirty="0"/>
          </a:p>
        </p:txBody>
      </p:sp>
      <p:sp>
        <p:nvSpPr>
          <p:cNvPr id="6" name="Title 1"/>
          <p:cNvSpPr txBox="1">
            <a:spLocks/>
          </p:cNvSpPr>
          <p:nvPr/>
        </p:nvSpPr>
        <p:spPr>
          <a:xfrm>
            <a:off x="678815" y="988676"/>
            <a:ext cx="6606540" cy="1599776"/>
          </a:xfrm>
          <a:prstGeom prst="rect">
            <a:avLst/>
          </a:prstGeom>
        </p:spPr>
        <p:txBody>
          <a:bodyPr>
            <a:normAutofit fontScale="67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br>
              <a:rPr lang="en-US" dirty="0">
                <a:solidFill>
                  <a:schemeClr val="tx1">
                    <a:lumMod val="50000"/>
                    <a:lumOff val="50000"/>
                  </a:schemeClr>
                </a:solidFill>
                <a:latin typeface="Stencil" panose="040409050D0802020404" pitchFamily="82" charset="0"/>
                <a:cs typeface="Arial" panose="020B0604020202020204" pitchFamily="34" charset="0"/>
              </a:rPr>
            </a:br>
            <a:r>
              <a:rPr lang="en-US" dirty="0">
                <a:solidFill>
                  <a:schemeClr val="accent6">
                    <a:lumMod val="75000"/>
                  </a:schemeClr>
                </a:solidFill>
                <a:latin typeface="Stencil" panose="040409050D0802020404" pitchFamily="82" charset="0"/>
                <a:cs typeface="Arial" panose="020B0604020202020204" pitchFamily="34" charset="0"/>
              </a:rPr>
              <a:t>standard error</a:t>
            </a:r>
            <a:br>
              <a:rPr lang="en-US" dirty="0">
                <a:solidFill>
                  <a:schemeClr val="accent6">
                    <a:lumMod val="75000"/>
                  </a:schemeClr>
                </a:solidFill>
                <a:latin typeface="Stencil" panose="040409050D0802020404" pitchFamily="82" charset="0"/>
                <a:cs typeface="Arial" panose="020B0604020202020204" pitchFamily="34" charset="0"/>
              </a:rPr>
            </a:br>
            <a:r>
              <a:rPr lang="en-US" dirty="0">
                <a:solidFill>
                  <a:schemeClr val="accent6">
                    <a:lumMod val="75000"/>
                  </a:schemeClr>
                </a:solidFill>
                <a:latin typeface="Stencil" panose="040409050D0802020404" pitchFamily="82" charset="0"/>
                <a:cs typeface="Arial" panose="020B0604020202020204" pitchFamily="34" charset="0"/>
              </a:rPr>
              <a:t>of a sample mean</a:t>
            </a:r>
            <a:br>
              <a:rPr lang="en-US" dirty="0">
                <a:solidFill>
                  <a:schemeClr val="tx1">
                    <a:lumMod val="50000"/>
                    <a:lumOff val="50000"/>
                  </a:schemeClr>
                </a:solidFill>
                <a:latin typeface="Stencil" panose="040409050D0802020404" pitchFamily="82" charset="0"/>
                <a:cs typeface="Arial" panose="020B0604020202020204" pitchFamily="34" charset="0"/>
              </a:rPr>
            </a:br>
            <a:endParaRPr lang="en-US" dirty="0"/>
          </a:p>
        </p:txBody>
      </p:sp>
      <p:graphicFrame>
        <p:nvGraphicFramePr>
          <p:cNvPr id="7" name="Object 6"/>
          <p:cNvGraphicFramePr>
            <a:graphicFrameLocks noChangeAspect="1"/>
          </p:cNvGraphicFramePr>
          <p:nvPr>
            <p:extLst>
              <p:ext uri="{D42A27DB-BD31-4B8C-83A1-F6EECF244321}">
                <p14:modId xmlns:p14="http://schemas.microsoft.com/office/powerpoint/2010/main" val="3041717220"/>
              </p:ext>
            </p:extLst>
          </p:nvPr>
        </p:nvGraphicFramePr>
        <p:xfrm>
          <a:off x="3352800" y="8305800"/>
          <a:ext cx="1087437" cy="688975"/>
        </p:xfrm>
        <a:graphic>
          <a:graphicData uri="http://schemas.openxmlformats.org/presentationml/2006/ole">
            <mc:AlternateContent xmlns:mc="http://schemas.openxmlformats.org/markup-compatibility/2006">
              <mc:Choice xmlns:v="urn:schemas-microsoft-com:vml" Requires="v">
                <p:oleObj spid="_x0000_s13333" name="Equation" r:id="rId6" imgW="660240" imgH="419040" progId="Equation.3">
                  <p:embed/>
                </p:oleObj>
              </mc:Choice>
              <mc:Fallback>
                <p:oleObj name="Equation" r:id="rId6" imgW="660240" imgH="419040" progId="Equation.3">
                  <p:embed/>
                  <p:pic>
                    <p:nvPicPr>
                      <p:cNvPr id="4" name="Object 3"/>
                      <p:cNvPicPr>
                        <a:picLocks noChangeAspect="1" noChangeArrowheads="1"/>
                      </p:cNvPicPr>
                      <p:nvPr/>
                    </p:nvPicPr>
                    <p:blipFill>
                      <a:blip r:embed="rId7"/>
                      <a:srcRect/>
                      <a:stretch>
                        <a:fillRect/>
                      </a:stretch>
                    </p:blipFill>
                    <p:spPr bwMode="auto">
                      <a:xfrm>
                        <a:off x="3352800" y="8305800"/>
                        <a:ext cx="1087437" cy="68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38324644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A2A4A19-B384-42F8-8C0D-94C30AAB39F2}" type="slidenum">
              <a:rPr lang="en-US" smtClean="0"/>
              <a:pPr/>
              <a:t>6</a:t>
            </a:fld>
            <a:endParaRPr lang="en-US"/>
          </a:p>
        </p:txBody>
      </p:sp>
      <p:sp>
        <p:nvSpPr>
          <p:cNvPr id="3" name="TextBox 2"/>
          <p:cNvSpPr txBox="1"/>
          <p:nvPr/>
        </p:nvSpPr>
        <p:spPr>
          <a:xfrm>
            <a:off x="3585721" y="152400"/>
            <a:ext cx="2967479" cy="461665"/>
          </a:xfrm>
          <a:prstGeom prst="rect">
            <a:avLst/>
          </a:prstGeom>
          <a:noFill/>
        </p:spPr>
        <p:txBody>
          <a:bodyPr wrap="none" rtlCol="0">
            <a:spAutoFit/>
          </a:bodyPr>
          <a:lstStyle/>
          <a:p>
            <a:r>
              <a:rPr lang="en-US" sz="2400" cap="small" dirty="0">
                <a:solidFill>
                  <a:schemeClr val="bg1">
                    <a:lumMod val="65000"/>
                  </a:schemeClr>
                </a:solidFill>
                <a:latin typeface="Arial" panose="020B0604020202020204" pitchFamily="34" charset="0"/>
                <a:cs typeface="Arial" panose="020B0604020202020204" pitchFamily="34" charset="0"/>
              </a:rPr>
              <a:t>Regression Review</a:t>
            </a:r>
          </a:p>
        </p:txBody>
      </p:sp>
      <p:sp>
        <p:nvSpPr>
          <p:cNvPr id="5" name="Rectangle 4"/>
          <p:cNvSpPr/>
          <p:nvPr/>
        </p:nvSpPr>
        <p:spPr>
          <a:xfrm>
            <a:off x="2181373" y="9677400"/>
            <a:ext cx="4572000" cy="246221"/>
          </a:xfrm>
          <a:prstGeom prst="rect">
            <a:avLst/>
          </a:prstGeom>
        </p:spPr>
        <p:txBody>
          <a:bodyPr>
            <a:spAutoFit/>
          </a:bodyPr>
          <a:lstStyle/>
          <a:p>
            <a:r>
              <a:rPr lang="en-US" sz="1000" dirty="0">
                <a:solidFill>
                  <a:schemeClr val="tx1">
                    <a:lumMod val="50000"/>
                    <a:lumOff val="50000"/>
                  </a:schemeClr>
                </a:solidFill>
              </a:rPr>
              <a:t>http://onlinestatbook.com/stat_sim/sampling_dist/index.html</a:t>
            </a:r>
          </a:p>
        </p:txBody>
      </p:sp>
      <p:sp>
        <p:nvSpPr>
          <p:cNvPr id="6" name="Title 1"/>
          <p:cNvSpPr txBox="1">
            <a:spLocks/>
          </p:cNvSpPr>
          <p:nvPr/>
        </p:nvSpPr>
        <p:spPr>
          <a:xfrm>
            <a:off x="678815" y="988676"/>
            <a:ext cx="6606540" cy="1599776"/>
          </a:xfrm>
          <a:prstGeom prst="rect">
            <a:avLst/>
          </a:prstGeom>
        </p:spPr>
        <p:txBody>
          <a:bodyPr>
            <a:normAutofit fontScale="67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br>
              <a:rPr lang="en-US" dirty="0">
                <a:solidFill>
                  <a:schemeClr val="tx1">
                    <a:lumMod val="50000"/>
                    <a:lumOff val="50000"/>
                  </a:schemeClr>
                </a:solidFill>
                <a:latin typeface="Stencil" panose="040409050D0802020404" pitchFamily="82" charset="0"/>
                <a:cs typeface="Arial" panose="020B0604020202020204" pitchFamily="34" charset="0"/>
              </a:rPr>
            </a:br>
            <a:r>
              <a:rPr lang="en-US" dirty="0">
                <a:solidFill>
                  <a:schemeClr val="accent6">
                    <a:lumMod val="75000"/>
                  </a:schemeClr>
                </a:solidFill>
                <a:latin typeface="Stencil" panose="040409050D0802020404" pitchFamily="82" charset="0"/>
                <a:cs typeface="Arial" panose="020B0604020202020204" pitchFamily="34" charset="0"/>
              </a:rPr>
              <a:t>standard error</a:t>
            </a:r>
            <a:br>
              <a:rPr lang="en-US" dirty="0">
                <a:solidFill>
                  <a:schemeClr val="accent6">
                    <a:lumMod val="75000"/>
                  </a:schemeClr>
                </a:solidFill>
                <a:latin typeface="Stencil" panose="040409050D0802020404" pitchFamily="82" charset="0"/>
                <a:cs typeface="Arial" panose="020B0604020202020204" pitchFamily="34" charset="0"/>
              </a:rPr>
            </a:br>
            <a:r>
              <a:rPr lang="en-US" dirty="0">
                <a:solidFill>
                  <a:schemeClr val="accent6">
                    <a:lumMod val="75000"/>
                  </a:schemeClr>
                </a:solidFill>
                <a:latin typeface="Stencil" panose="040409050D0802020404" pitchFamily="82" charset="0"/>
                <a:cs typeface="Arial" panose="020B0604020202020204" pitchFamily="34" charset="0"/>
              </a:rPr>
              <a:t>of a sample mean</a:t>
            </a:r>
            <a:br>
              <a:rPr lang="en-US" dirty="0">
                <a:solidFill>
                  <a:schemeClr val="tx1">
                    <a:lumMod val="50000"/>
                    <a:lumOff val="50000"/>
                  </a:schemeClr>
                </a:solidFill>
                <a:latin typeface="Stencil" panose="040409050D0802020404" pitchFamily="82" charset="0"/>
                <a:cs typeface="Arial" panose="020B0604020202020204" pitchFamily="34" charset="0"/>
              </a:rPr>
            </a:br>
            <a:endParaRPr lang="en-US" dirty="0"/>
          </a:p>
        </p:txBody>
      </p:sp>
      <p:pic>
        <p:nvPicPr>
          <p:cNvPr id="12290" name="Picture 2" descr="Image result for normal distribution"/>
          <p:cNvPicPr>
            <a:picLocks noChangeAspect="1" noChangeArrowheads="1"/>
          </p:cNvPicPr>
          <p:nvPr/>
        </p:nvPicPr>
        <p:blipFill>
          <a:blip r:embed="rId2" cstate="print">
            <a:grayscl/>
            <a:extLst>
              <a:ext uri="{28A0092B-C50C-407E-A947-70E740481C1C}">
                <a14:useLocalDpi xmlns:a14="http://schemas.microsoft.com/office/drawing/2010/main" val="0"/>
              </a:ext>
            </a:extLst>
          </a:blip>
          <a:srcRect/>
          <a:stretch>
            <a:fillRect/>
          </a:stretch>
        </p:blipFill>
        <p:spPr bwMode="auto">
          <a:xfrm>
            <a:off x="2267012" y="3076010"/>
            <a:ext cx="3430146" cy="1837715"/>
          </a:xfrm>
          <a:prstGeom prst="rect">
            <a:avLst/>
          </a:prstGeom>
          <a:noFill/>
          <a:extLst>
            <a:ext uri="{909E8E84-426E-40DD-AFC4-6F175D3DCCD1}">
              <a14:hiddenFill xmlns:a14="http://schemas.microsoft.com/office/drawing/2010/main">
                <a:solidFill>
                  <a:srgbClr val="FFFFFF"/>
                </a:solidFill>
              </a14:hiddenFill>
            </a:ext>
          </a:extLst>
        </p:spPr>
      </p:pic>
      <p:cxnSp>
        <p:nvCxnSpPr>
          <p:cNvPr id="9" name="Straight Connector 8"/>
          <p:cNvCxnSpPr/>
          <p:nvPr/>
        </p:nvCxnSpPr>
        <p:spPr>
          <a:xfrm>
            <a:off x="2314606" y="6172200"/>
            <a:ext cx="3334958"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3187261" y="5777468"/>
            <a:ext cx="301686" cy="369332"/>
          </a:xfrm>
          <a:prstGeom prst="rect">
            <a:avLst/>
          </a:prstGeom>
          <a:noFill/>
          <a:ln>
            <a:solidFill>
              <a:schemeClr val="accent1">
                <a:shade val="95000"/>
                <a:satMod val="105000"/>
              </a:schemeClr>
            </a:solidFill>
          </a:ln>
        </p:spPr>
        <p:txBody>
          <a:bodyPr wrap="none" rtlCol="0">
            <a:spAutoFit/>
          </a:bodyPr>
          <a:lstStyle/>
          <a:p>
            <a:r>
              <a:rPr lang="en-US" dirty="0"/>
              <a:t>3</a:t>
            </a:r>
          </a:p>
        </p:txBody>
      </p:sp>
      <p:sp>
        <p:nvSpPr>
          <p:cNvPr id="12" name="TextBox 11"/>
          <p:cNvSpPr txBox="1"/>
          <p:nvPr/>
        </p:nvSpPr>
        <p:spPr>
          <a:xfrm>
            <a:off x="4171720" y="5395436"/>
            <a:ext cx="301686" cy="369332"/>
          </a:xfrm>
          <a:prstGeom prst="rect">
            <a:avLst/>
          </a:prstGeom>
          <a:noFill/>
          <a:ln>
            <a:solidFill>
              <a:schemeClr val="accent1">
                <a:shade val="95000"/>
                <a:satMod val="105000"/>
              </a:schemeClr>
            </a:solidFill>
          </a:ln>
        </p:spPr>
        <p:txBody>
          <a:bodyPr wrap="none" rtlCol="0">
            <a:spAutoFit/>
          </a:bodyPr>
          <a:lstStyle/>
          <a:p>
            <a:r>
              <a:rPr lang="en-US" dirty="0"/>
              <a:t>6</a:t>
            </a:r>
          </a:p>
        </p:txBody>
      </p:sp>
      <p:sp>
        <p:nvSpPr>
          <p:cNvPr id="13" name="TextBox 12"/>
          <p:cNvSpPr txBox="1"/>
          <p:nvPr/>
        </p:nvSpPr>
        <p:spPr>
          <a:xfrm>
            <a:off x="3839545" y="5777468"/>
            <a:ext cx="301686" cy="369332"/>
          </a:xfrm>
          <a:prstGeom prst="rect">
            <a:avLst/>
          </a:prstGeom>
          <a:noFill/>
          <a:ln>
            <a:solidFill>
              <a:schemeClr val="accent1">
                <a:shade val="95000"/>
                <a:satMod val="105000"/>
              </a:schemeClr>
            </a:solidFill>
          </a:ln>
        </p:spPr>
        <p:txBody>
          <a:bodyPr wrap="none" rtlCol="0">
            <a:spAutoFit/>
          </a:bodyPr>
          <a:lstStyle/>
          <a:p>
            <a:r>
              <a:rPr lang="en-US" dirty="0"/>
              <a:t>5</a:t>
            </a:r>
          </a:p>
        </p:txBody>
      </p:sp>
      <p:sp>
        <p:nvSpPr>
          <p:cNvPr id="14" name="TextBox 13"/>
          <p:cNvSpPr txBox="1"/>
          <p:nvPr/>
        </p:nvSpPr>
        <p:spPr>
          <a:xfrm>
            <a:off x="4165687" y="5777468"/>
            <a:ext cx="301686" cy="369332"/>
          </a:xfrm>
          <a:prstGeom prst="rect">
            <a:avLst/>
          </a:prstGeom>
          <a:noFill/>
          <a:ln>
            <a:solidFill>
              <a:schemeClr val="accent1">
                <a:shade val="95000"/>
                <a:satMod val="105000"/>
              </a:schemeClr>
            </a:solidFill>
          </a:ln>
        </p:spPr>
        <p:txBody>
          <a:bodyPr wrap="none" rtlCol="0">
            <a:spAutoFit/>
          </a:bodyPr>
          <a:lstStyle/>
          <a:p>
            <a:r>
              <a:rPr lang="en-US" dirty="0"/>
              <a:t>6</a:t>
            </a:r>
          </a:p>
        </p:txBody>
      </p:sp>
      <p:sp>
        <p:nvSpPr>
          <p:cNvPr id="15" name="TextBox 14"/>
          <p:cNvSpPr txBox="1"/>
          <p:nvPr/>
        </p:nvSpPr>
        <p:spPr>
          <a:xfrm>
            <a:off x="4767774" y="5777468"/>
            <a:ext cx="301686" cy="369332"/>
          </a:xfrm>
          <a:prstGeom prst="rect">
            <a:avLst/>
          </a:prstGeom>
          <a:noFill/>
          <a:ln>
            <a:solidFill>
              <a:schemeClr val="accent1">
                <a:shade val="95000"/>
                <a:satMod val="105000"/>
              </a:schemeClr>
            </a:solidFill>
          </a:ln>
        </p:spPr>
        <p:txBody>
          <a:bodyPr wrap="none" rtlCol="0">
            <a:spAutoFit/>
          </a:bodyPr>
          <a:lstStyle/>
          <a:p>
            <a:r>
              <a:rPr lang="en-US" dirty="0"/>
              <a:t>7</a:t>
            </a:r>
          </a:p>
        </p:txBody>
      </p:sp>
      <p:sp>
        <p:nvSpPr>
          <p:cNvPr id="11" name="TextBox 10"/>
          <p:cNvSpPr txBox="1"/>
          <p:nvPr/>
        </p:nvSpPr>
        <p:spPr>
          <a:xfrm>
            <a:off x="350224" y="5580102"/>
            <a:ext cx="1649811" cy="338554"/>
          </a:xfrm>
          <a:prstGeom prst="rect">
            <a:avLst/>
          </a:prstGeom>
          <a:noFill/>
        </p:spPr>
        <p:txBody>
          <a:bodyPr wrap="none" rtlCol="0">
            <a:spAutoFit/>
          </a:bodyPr>
          <a:lstStyle/>
          <a:p>
            <a:r>
              <a:rPr lang="en-US" sz="1600" dirty="0">
                <a:solidFill>
                  <a:schemeClr val="tx1">
                    <a:lumMod val="50000"/>
                    <a:lumOff val="50000"/>
                  </a:schemeClr>
                </a:solidFill>
                <a:latin typeface="Arial" panose="020B0604020202020204" pitchFamily="34" charset="0"/>
                <a:cs typeface="Arial" panose="020B0604020202020204" pitchFamily="34" charset="0"/>
              </a:rPr>
              <a:t>Sample size = 5</a:t>
            </a:r>
          </a:p>
        </p:txBody>
      </p:sp>
      <p:sp>
        <p:nvSpPr>
          <p:cNvPr id="17" name="TextBox 16"/>
          <p:cNvSpPr txBox="1"/>
          <p:nvPr/>
        </p:nvSpPr>
        <p:spPr>
          <a:xfrm>
            <a:off x="350224" y="3994867"/>
            <a:ext cx="1208985" cy="338554"/>
          </a:xfrm>
          <a:prstGeom prst="rect">
            <a:avLst/>
          </a:prstGeom>
          <a:noFill/>
        </p:spPr>
        <p:txBody>
          <a:bodyPr wrap="none" rtlCol="0">
            <a:spAutoFit/>
          </a:bodyPr>
          <a:lstStyle/>
          <a:p>
            <a:r>
              <a:rPr lang="en-US" sz="1600" dirty="0">
                <a:solidFill>
                  <a:schemeClr val="tx1">
                    <a:lumMod val="50000"/>
                    <a:lumOff val="50000"/>
                  </a:schemeClr>
                </a:solidFill>
                <a:latin typeface="Arial" panose="020B0604020202020204" pitchFamily="34" charset="0"/>
                <a:cs typeface="Arial" panose="020B0604020202020204" pitchFamily="34" charset="0"/>
              </a:rPr>
              <a:t>Population:</a:t>
            </a:r>
          </a:p>
        </p:txBody>
      </p:sp>
      <mc:AlternateContent xmlns:mc="http://schemas.openxmlformats.org/markup-compatibility/2006" xmlns:a14="http://schemas.microsoft.com/office/drawing/2010/main">
        <mc:Choice Requires="a14">
          <p:sp>
            <p:nvSpPr>
              <p:cNvPr id="19" name="TextBox 18"/>
              <p:cNvSpPr txBox="1"/>
              <p:nvPr/>
            </p:nvSpPr>
            <p:spPr>
              <a:xfrm>
                <a:off x="4077170" y="6774933"/>
                <a:ext cx="789255"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bar>
                        <m:barPr>
                          <m:pos m:val="top"/>
                          <m:ctrlPr>
                            <a:rPr lang="en-US" b="0" i="1" smtClean="0">
                              <a:latin typeface="Cambria Math" panose="02040503050406030204" pitchFamily="18" charset="0"/>
                              <a:ea typeface="Cambria Math" panose="02040503050406030204" pitchFamily="18" charset="0"/>
                            </a:rPr>
                          </m:ctrlPr>
                        </m:barPr>
                        <m:e>
                          <m:r>
                            <a:rPr lang="en-US" b="0" i="1" smtClean="0">
                              <a:latin typeface="Cambria Math" panose="02040503050406030204" pitchFamily="18" charset="0"/>
                              <a:ea typeface="Cambria Math" panose="02040503050406030204" pitchFamily="18" charset="0"/>
                            </a:rPr>
                            <m:t>𝑥</m:t>
                          </m:r>
                        </m:e>
                      </m:bar>
                      <m:r>
                        <a:rPr lang="en-US" b="0" i="1" smtClean="0">
                          <a:latin typeface="Cambria Math" panose="02040503050406030204" pitchFamily="18" charset="0"/>
                          <a:ea typeface="Cambria Math" panose="02040503050406030204" pitchFamily="18" charset="0"/>
                        </a:rPr>
                        <m:t>=5.4</m:t>
                      </m:r>
                    </m:oMath>
                  </m:oMathPara>
                </a14:m>
                <a:endParaRPr lang="en-US" dirty="0"/>
              </a:p>
            </p:txBody>
          </p:sp>
        </mc:Choice>
        <mc:Fallback xmlns="">
          <p:sp>
            <p:nvSpPr>
              <p:cNvPr id="19" name="TextBox 18"/>
              <p:cNvSpPr txBox="1">
                <a:spLocks noRot="1" noChangeAspect="1" noMove="1" noResize="1" noEditPoints="1" noAdjustHandles="1" noChangeArrowheads="1" noChangeShapeType="1" noTextEdit="1"/>
              </p:cNvSpPr>
              <p:nvPr/>
            </p:nvSpPr>
            <p:spPr>
              <a:xfrm>
                <a:off x="4077170" y="6774933"/>
                <a:ext cx="789255" cy="276999"/>
              </a:xfrm>
              <a:prstGeom prst="rect">
                <a:avLst/>
              </a:prstGeom>
              <a:blipFill>
                <a:blip r:embed="rId3"/>
                <a:stretch>
                  <a:fillRect l="-3876" r="-6977" b="-652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 name="TextBox 20"/>
              <p:cNvSpPr txBox="1"/>
              <p:nvPr/>
            </p:nvSpPr>
            <p:spPr>
              <a:xfrm>
                <a:off x="5276350" y="5588661"/>
                <a:ext cx="2339773" cy="321435"/>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sz="1100" b="0" i="1" smtClean="0">
                              <a:latin typeface="Cambria Math" panose="02040503050406030204" pitchFamily="18" charset="0"/>
                              <a:ea typeface="Cambria Math" panose="02040503050406030204" pitchFamily="18" charset="0"/>
                            </a:rPr>
                          </m:ctrlPr>
                        </m:fPr>
                        <m:num>
                          <m:r>
                            <a:rPr lang="en-US" sz="1100" b="0" i="1" smtClean="0">
                              <a:latin typeface="Cambria Math" panose="02040503050406030204" pitchFamily="18" charset="0"/>
                              <a:ea typeface="Cambria Math" panose="02040503050406030204" pitchFamily="18" charset="0"/>
                            </a:rPr>
                            <m:t>3+5+6+6+7</m:t>
                          </m:r>
                        </m:num>
                        <m:den>
                          <m:r>
                            <a:rPr lang="en-US" sz="1100" b="0" i="1" smtClean="0">
                              <a:latin typeface="Cambria Math" panose="02040503050406030204" pitchFamily="18" charset="0"/>
                              <a:ea typeface="Cambria Math" panose="02040503050406030204" pitchFamily="18" charset="0"/>
                            </a:rPr>
                            <m:t>5</m:t>
                          </m:r>
                        </m:den>
                      </m:f>
                      <m:r>
                        <a:rPr lang="en-US" sz="1100" b="0" i="1" smtClean="0">
                          <a:latin typeface="Cambria Math" panose="02040503050406030204" pitchFamily="18" charset="0"/>
                          <a:ea typeface="Cambria Math" panose="02040503050406030204" pitchFamily="18" charset="0"/>
                        </a:rPr>
                        <m:t>=5.4</m:t>
                      </m:r>
                    </m:oMath>
                  </m:oMathPara>
                </a14:m>
                <a:endParaRPr lang="en-US" sz="1100" dirty="0"/>
              </a:p>
            </p:txBody>
          </p:sp>
        </mc:Choice>
        <mc:Fallback xmlns="">
          <p:sp>
            <p:nvSpPr>
              <p:cNvPr id="21" name="TextBox 20"/>
              <p:cNvSpPr txBox="1">
                <a:spLocks noRot="1" noChangeAspect="1" noMove="1" noResize="1" noEditPoints="1" noAdjustHandles="1" noChangeArrowheads="1" noChangeShapeType="1" noTextEdit="1"/>
              </p:cNvSpPr>
              <p:nvPr/>
            </p:nvSpPr>
            <p:spPr>
              <a:xfrm>
                <a:off x="5276350" y="5588661"/>
                <a:ext cx="2339773" cy="321435"/>
              </a:xfrm>
              <a:prstGeom prst="rect">
                <a:avLst/>
              </a:prstGeom>
              <a:blipFill>
                <a:blip r:embed="rId4"/>
                <a:stretch>
                  <a:fillRect t="-1887" b="-1320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2" name="TextBox 21"/>
              <p:cNvSpPr txBox="1"/>
              <p:nvPr/>
            </p:nvSpPr>
            <p:spPr>
              <a:xfrm>
                <a:off x="3674404" y="3079190"/>
                <a:ext cx="615361"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i="1" smtClean="0">
                          <a:latin typeface="Cambria Math" panose="02040503050406030204" pitchFamily="18" charset="0"/>
                          <a:ea typeface="Cambria Math" panose="02040503050406030204" pitchFamily="18" charset="0"/>
                        </a:rPr>
                        <m:t>𝜇</m:t>
                      </m:r>
                      <m:r>
                        <a:rPr lang="en-US" b="0" i="1" smtClean="0">
                          <a:latin typeface="Cambria Math" panose="02040503050406030204" pitchFamily="18" charset="0"/>
                          <a:ea typeface="Cambria Math" panose="02040503050406030204" pitchFamily="18" charset="0"/>
                        </a:rPr>
                        <m:t>=5</m:t>
                      </m:r>
                    </m:oMath>
                  </m:oMathPara>
                </a14:m>
                <a:endParaRPr lang="en-US" dirty="0"/>
              </a:p>
            </p:txBody>
          </p:sp>
        </mc:Choice>
        <mc:Fallback xmlns="">
          <p:sp>
            <p:nvSpPr>
              <p:cNvPr id="22" name="TextBox 21"/>
              <p:cNvSpPr txBox="1">
                <a:spLocks noRot="1" noChangeAspect="1" noMove="1" noResize="1" noEditPoints="1" noAdjustHandles="1" noChangeArrowheads="1" noChangeShapeType="1" noTextEdit="1"/>
              </p:cNvSpPr>
              <p:nvPr/>
            </p:nvSpPr>
            <p:spPr>
              <a:xfrm>
                <a:off x="3674404" y="3079190"/>
                <a:ext cx="615361" cy="276999"/>
              </a:xfrm>
              <a:prstGeom prst="rect">
                <a:avLst/>
              </a:prstGeom>
              <a:blipFill>
                <a:blip r:embed="rId5"/>
                <a:stretch>
                  <a:fillRect l="-8911" r="-8911" b="-2173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6" name="TextBox 25"/>
              <p:cNvSpPr txBox="1"/>
              <p:nvPr/>
            </p:nvSpPr>
            <p:spPr>
              <a:xfrm>
                <a:off x="3103507" y="6774070"/>
                <a:ext cx="615361"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i="1" smtClean="0">
                          <a:latin typeface="Cambria Math" panose="02040503050406030204" pitchFamily="18" charset="0"/>
                          <a:ea typeface="Cambria Math" panose="02040503050406030204" pitchFamily="18" charset="0"/>
                        </a:rPr>
                        <m:t>𝜇</m:t>
                      </m:r>
                      <m:r>
                        <a:rPr lang="en-US" b="0" i="1" smtClean="0">
                          <a:latin typeface="Cambria Math" panose="02040503050406030204" pitchFamily="18" charset="0"/>
                          <a:ea typeface="Cambria Math" panose="02040503050406030204" pitchFamily="18" charset="0"/>
                        </a:rPr>
                        <m:t>=5</m:t>
                      </m:r>
                    </m:oMath>
                  </m:oMathPara>
                </a14:m>
                <a:endParaRPr lang="en-US" dirty="0"/>
              </a:p>
            </p:txBody>
          </p:sp>
        </mc:Choice>
        <mc:Fallback xmlns="">
          <p:sp>
            <p:nvSpPr>
              <p:cNvPr id="26" name="TextBox 25"/>
              <p:cNvSpPr txBox="1">
                <a:spLocks noRot="1" noChangeAspect="1" noMove="1" noResize="1" noEditPoints="1" noAdjustHandles="1" noChangeArrowheads="1" noChangeShapeType="1" noTextEdit="1"/>
              </p:cNvSpPr>
              <p:nvPr/>
            </p:nvSpPr>
            <p:spPr>
              <a:xfrm>
                <a:off x="3103507" y="6774070"/>
                <a:ext cx="615361" cy="276999"/>
              </a:xfrm>
              <a:prstGeom prst="rect">
                <a:avLst/>
              </a:prstGeom>
              <a:blipFill>
                <a:blip r:embed="rId6"/>
                <a:stretch>
                  <a:fillRect l="-7921" r="-8911" b="-21739"/>
                </a:stretch>
              </a:blipFill>
            </p:spPr>
            <p:txBody>
              <a:bodyPr/>
              <a:lstStyle/>
              <a:p>
                <a:r>
                  <a:rPr lang="en-US">
                    <a:noFill/>
                  </a:rPr>
                  <a:t> </a:t>
                </a:r>
              </a:p>
            </p:txBody>
          </p:sp>
        </mc:Fallback>
      </mc:AlternateContent>
      <p:sp>
        <p:nvSpPr>
          <p:cNvPr id="27" name="TextBox 26"/>
          <p:cNvSpPr txBox="1"/>
          <p:nvPr/>
        </p:nvSpPr>
        <p:spPr>
          <a:xfrm>
            <a:off x="2474772" y="7750202"/>
            <a:ext cx="2801578" cy="923330"/>
          </a:xfrm>
          <a:prstGeom prst="rect">
            <a:avLst/>
          </a:prstGeom>
          <a:noFill/>
        </p:spPr>
        <p:txBody>
          <a:bodyPr wrap="square" rtlCol="0">
            <a:spAutoFit/>
          </a:bodyPr>
          <a:lstStyle/>
          <a:p>
            <a:pPr algn="ctr"/>
            <a:r>
              <a:rPr lang="en-US" dirty="0">
                <a:solidFill>
                  <a:schemeClr val="accent6">
                    <a:lumMod val="75000"/>
                  </a:schemeClr>
                </a:solidFill>
                <a:latin typeface="Arial" panose="020B0604020202020204" pitchFamily="34" charset="0"/>
                <a:cs typeface="Arial" panose="020B0604020202020204" pitchFamily="34" charset="0"/>
              </a:rPr>
              <a:t>How far, on average, will our best guess be from the true mean?</a:t>
            </a:r>
          </a:p>
        </p:txBody>
      </p:sp>
      <p:sp>
        <p:nvSpPr>
          <p:cNvPr id="24" name="Right Brace 23"/>
          <p:cNvSpPr/>
          <p:nvPr/>
        </p:nvSpPr>
        <p:spPr>
          <a:xfrm rot="5400000">
            <a:off x="3806774" y="6516240"/>
            <a:ext cx="381977" cy="1737325"/>
          </a:xfrm>
          <a:prstGeom prst="rightBrace">
            <a:avLst/>
          </a:prstGeom>
          <a:ln>
            <a:solidFill>
              <a:schemeClr val="accent6">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chemeClr val="accent6">
                  <a:lumMod val="75000"/>
                </a:schemeClr>
              </a:solidFill>
            </a:endParaRPr>
          </a:p>
        </p:txBody>
      </p:sp>
    </p:spTree>
    <p:extLst>
      <p:ext uri="{BB962C8B-B14F-4D97-AF65-F5344CB8AC3E}">
        <p14:creationId xmlns:p14="http://schemas.microsoft.com/office/powerpoint/2010/main" val="39165614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A2A4A19-B384-42F8-8C0D-94C30AAB39F2}" type="slidenum">
              <a:rPr lang="en-US" smtClean="0"/>
              <a:pPr/>
              <a:t>7</a:t>
            </a:fld>
            <a:endParaRPr lang="en-US"/>
          </a:p>
        </p:txBody>
      </p:sp>
      <p:sp>
        <p:nvSpPr>
          <p:cNvPr id="3" name="TextBox 2"/>
          <p:cNvSpPr txBox="1"/>
          <p:nvPr/>
        </p:nvSpPr>
        <p:spPr>
          <a:xfrm>
            <a:off x="3585721" y="152400"/>
            <a:ext cx="2967479" cy="461665"/>
          </a:xfrm>
          <a:prstGeom prst="rect">
            <a:avLst/>
          </a:prstGeom>
          <a:noFill/>
        </p:spPr>
        <p:txBody>
          <a:bodyPr wrap="none" rtlCol="0">
            <a:spAutoFit/>
          </a:bodyPr>
          <a:lstStyle/>
          <a:p>
            <a:r>
              <a:rPr lang="en-US" sz="2400" cap="small" dirty="0">
                <a:solidFill>
                  <a:schemeClr val="bg1">
                    <a:lumMod val="65000"/>
                  </a:schemeClr>
                </a:solidFill>
                <a:latin typeface="Arial" panose="020B0604020202020204" pitchFamily="34" charset="0"/>
                <a:cs typeface="Arial" panose="020B0604020202020204" pitchFamily="34" charset="0"/>
              </a:rPr>
              <a:t>Regression Review</a:t>
            </a:r>
          </a:p>
        </p:txBody>
      </p:sp>
      <p:sp>
        <p:nvSpPr>
          <p:cNvPr id="5" name="Rectangle 4"/>
          <p:cNvSpPr/>
          <p:nvPr/>
        </p:nvSpPr>
        <p:spPr>
          <a:xfrm>
            <a:off x="2181373" y="9677400"/>
            <a:ext cx="4572000" cy="246221"/>
          </a:xfrm>
          <a:prstGeom prst="rect">
            <a:avLst/>
          </a:prstGeom>
        </p:spPr>
        <p:txBody>
          <a:bodyPr>
            <a:spAutoFit/>
          </a:bodyPr>
          <a:lstStyle/>
          <a:p>
            <a:r>
              <a:rPr lang="en-US" sz="1000" dirty="0">
                <a:solidFill>
                  <a:schemeClr val="tx1">
                    <a:lumMod val="50000"/>
                    <a:lumOff val="50000"/>
                  </a:schemeClr>
                </a:solidFill>
              </a:rPr>
              <a:t>http://onlinestatbook.com/stat_sim/sampling_dist/index.html</a:t>
            </a:r>
          </a:p>
        </p:txBody>
      </p:sp>
      <p:sp>
        <p:nvSpPr>
          <p:cNvPr id="6" name="Title 1"/>
          <p:cNvSpPr txBox="1">
            <a:spLocks/>
          </p:cNvSpPr>
          <p:nvPr/>
        </p:nvSpPr>
        <p:spPr>
          <a:xfrm>
            <a:off x="678815" y="988676"/>
            <a:ext cx="6606540" cy="1599776"/>
          </a:xfrm>
          <a:prstGeom prst="rect">
            <a:avLst/>
          </a:prstGeom>
        </p:spPr>
        <p:txBody>
          <a:bodyPr>
            <a:normAutofit fontScale="67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br>
              <a:rPr lang="en-US" dirty="0">
                <a:solidFill>
                  <a:schemeClr val="tx1">
                    <a:lumMod val="50000"/>
                    <a:lumOff val="50000"/>
                  </a:schemeClr>
                </a:solidFill>
                <a:latin typeface="Stencil" panose="040409050D0802020404" pitchFamily="82" charset="0"/>
                <a:cs typeface="Arial" panose="020B0604020202020204" pitchFamily="34" charset="0"/>
              </a:rPr>
            </a:br>
            <a:r>
              <a:rPr lang="en-US" dirty="0">
                <a:solidFill>
                  <a:schemeClr val="accent6">
                    <a:lumMod val="75000"/>
                  </a:schemeClr>
                </a:solidFill>
                <a:latin typeface="Stencil" panose="040409050D0802020404" pitchFamily="82" charset="0"/>
                <a:cs typeface="Arial" panose="020B0604020202020204" pitchFamily="34" charset="0"/>
              </a:rPr>
              <a:t>standard error</a:t>
            </a:r>
            <a:br>
              <a:rPr lang="en-US" dirty="0">
                <a:solidFill>
                  <a:schemeClr val="accent6">
                    <a:lumMod val="75000"/>
                  </a:schemeClr>
                </a:solidFill>
                <a:latin typeface="Stencil" panose="040409050D0802020404" pitchFamily="82" charset="0"/>
                <a:cs typeface="Arial" panose="020B0604020202020204" pitchFamily="34" charset="0"/>
              </a:rPr>
            </a:br>
            <a:r>
              <a:rPr lang="en-US" dirty="0">
                <a:solidFill>
                  <a:schemeClr val="accent6">
                    <a:lumMod val="75000"/>
                  </a:schemeClr>
                </a:solidFill>
                <a:latin typeface="Stencil" panose="040409050D0802020404" pitchFamily="82" charset="0"/>
                <a:cs typeface="Arial" panose="020B0604020202020204" pitchFamily="34" charset="0"/>
              </a:rPr>
              <a:t>of a sample mean</a:t>
            </a:r>
            <a:br>
              <a:rPr lang="en-US" dirty="0">
                <a:solidFill>
                  <a:schemeClr val="tx1">
                    <a:lumMod val="50000"/>
                    <a:lumOff val="50000"/>
                  </a:schemeClr>
                </a:solidFill>
                <a:latin typeface="Stencil" panose="040409050D0802020404" pitchFamily="82" charset="0"/>
                <a:cs typeface="Arial" panose="020B0604020202020204" pitchFamily="34" charset="0"/>
              </a:rPr>
            </a:br>
            <a:endParaRPr lang="en-US" dirty="0"/>
          </a:p>
        </p:txBody>
      </p:sp>
      <p:graphicFrame>
        <p:nvGraphicFramePr>
          <p:cNvPr id="7" name="Object 6"/>
          <p:cNvGraphicFramePr>
            <a:graphicFrameLocks noChangeAspect="1"/>
          </p:cNvGraphicFramePr>
          <p:nvPr>
            <p:extLst>
              <p:ext uri="{D42A27DB-BD31-4B8C-83A1-F6EECF244321}">
                <p14:modId xmlns:p14="http://schemas.microsoft.com/office/powerpoint/2010/main" val="2888985876"/>
              </p:ext>
            </p:extLst>
          </p:nvPr>
        </p:nvGraphicFramePr>
        <p:xfrm>
          <a:off x="4876800" y="7109205"/>
          <a:ext cx="1087437" cy="688975"/>
        </p:xfrm>
        <a:graphic>
          <a:graphicData uri="http://schemas.openxmlformats.org/presentationml/2006/ole">
            <mc:AlternateContent xmlns:mc="http://schemas.openxmlformats.org/markup-compatibility/2006">
              <mc:Choice xmlns:v="urn:schemas-microsoft-com:vml" Requires="v">
                <p:oleObj spid="_x0000_s14361" name="Equation" r:id="rId3" imgW="660240" imgH="419040" progId="Equation.3">
                  <p:embed/>
                </p:oleObj>
              </mc:Choice>
              <mc:Fallback>
                <p:oleObj name="Equation" r:id="rId3" imgW="660240" imgH="419040" progId="Equation.3">
                  <p:embed/>
                  <p:pic>
                    <p:nvPicPr>
                      <p:cNvPr id="7" name="Object 6"/>
                      <p:cNvPicPr>
                        <a:picLocks noChangeAspect="1" noChangeArrowheads="1"/>
                      </p:cNvPicPr>
                      <p:nvPr/>
                    </p:nvPicPr>
                    <p:blipFill>
                      <a:blip r:embed="rId4"/>
                      <a:srcRect/>
                      <a:stretch>
                        <a:fillRect/>
                      </a:stretch>
                    </p:blipFill>
                    <p:spPr bwMode="auto">
                      <a:xfrm>
                        <a:off x="4876800" y="7109205"/>
                        <a:ext cx="1087437" cy="68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12290" name="Picture 2" descr="Image result for normal distribution"/>
          <p:cNvPicPr>
            <a:picLocks noChangeAspect="1" noChangeArrowheads="1"/>
          </p:cNvPicPr>
          <p:nvPr/>
        </p:nvPicPr>
        <p:blipFill>
          <a:blip r:embed="rId5" cstate="print">
            <a:grayscl/>
            <a:extLst>
              <a:ext uri="{28A0092B-C50C-407E-A947-70E740481C1C}">
                <a14:useLocalDpi xmlns:a14="http://schemas.microsoft.com/office/drawing/2010/main" val="0"/>
              </a:ext>
            </a:extLst>
          </a:blip>
          <a:srcRect/>
          <a:stretch>
            <a:fillRect/>
          </a:stretch>
        </p:blipFill>
        <p:spPr bwMode="auto">
          <a:xfrm>
            <a:off x="2267012" y="3076010"/>
            <a:ext cx="3430146" cy="1837715"/>
          </a:xfrm>
          <a:prstGeom prst="rect">
            <a:avLst/>
          </a:prstGeom>
          <a:noFill/>
          <a:extLst>
            <a:ext uri="{909E8E84-426E-40DD-AFC4-6F175D3DCCD1}">
              <a14:hiddenFill xmlns:a14="http://schemas.microsoft.com/office/drawing/2010/main">
                <a:solidFill>
                  <a:srgbClr val="FFFFFF"/>
                </a:solidFill>
              </a14:hiddenFill>
            </a:ext>
          </a:extLst>
        </p:spPr>
      </p:pic>
      <p:cxnSp>
        <p:nvCxnSpPr>
          <p:cNvPr id="9" name="Straight Connector 8"/>
          <p:cNvCxnSpPr/>
          <p:nvPr/>
        </p:nvCxnSpPr>
        <p:spPr>
          <a:xfrm>
            <a:off x="2314606" y="6172200"/>
            <a:ext cx="3334958"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3187261" y="5777468"/>
            <a:ext cx="301686" cy="369332"/>
          </a:xfrm>
          <a:prstGeom prst="rect">
            <a:avLst/>
          </a:prstGeom>
          <a:noFill/>
          <a:ln>
            <a:solidFill>
              <a:schemeClr val="accent1">
                <a:shade val="95000"/>
                <a:satMod val="105000"/>
              </a:schemeClr>
            </a:solidFill>
          </a:ln>
        </p:spPr>
        <p:txBody>
          <a:bodyPr wrap="none" rtlCol="0">
            <a:spAutoFit/>
          </a:bodyPr>
          <a:lstStyle/>
          <a:p>
            <a:r>
              <a:rPr lang="en-US" dirty="0"/>
              <a:t>3</a:t>
            </a:r>
          </a:p>
        </p:txBody>
      </p:sp>
      <p:sp>
        <p:nvSpPr>
          <p:cNvPr id="12" name="TextBox 11"/>
          <p:cNvSpPr txBox="1"/>
          <p:nvPr/>
        </p:nvSpPr>
        <p:spPr>
          <a:xfrm>
            <a:off x="4171720" y="5382557"/>
            <a:ext cx="301686" cy="369332"/>
          </a:xfrm>
          <a:prstGeom prst="rect">
            <a:avLst/>
          </a:prstGeom>
          <a:noFill/>
          <a:ln>
            <a:solidFill>
              <a:schemeClr val="accent1">
                <a:shade val="95000"/>
                <a:satMod val="105000"/>
              </a:schemeClr>
            </a:solidFill>
          </a:ln>
        </p:spPr>
        <p:txBody>
          <a:bodyPr wrap="none" rtlCol="0">
            <a:spAutoFit/>
          </a:bodyPr>
          <a:lstStyle/>
          <a:p>
            <a:r>
              <a:rPr lang="en-US" dirty="0"/>
              <a:t>6</a:t>
            </a:r>
          </a:p>
        </p:txBody>
      </p:sp>
      <p:sp>
        <p:nvSpPr>
          <p:cNvPr id="13" name="TextBox 12"/>
          <p:cNvSpPr txBox="1"/>
          <p:nvPr/>
        </p:nvSpPr>
        <p:spPr>
          <a:xfrm>
            <a:off x="3839545" y="5777468"/>
            <a:ext cx="301686" cy="369332"/>
          </a:xfrm>
          <a:prstGeom prst="rect">
            <a:avLst/>
          </a:prstGeom>
          <a:noFill/>
          <a:ln>
            <a:solidFill>
              <a:schemeClr val="accent1">
                <a:shade val="95000"/>
                <a:satMod val="105000"/>
              </a:schemeClr>
            </a:solidFill>
          </a:ln>
        </p:spPr>
        <p:txBody>
          <a:bodyPr wrap="none" rtlCol="0">
            <a:spAutoFit/>
          </a:bodyPr>
          <a:lstStyle/>
          <a:p>
            <a:r>
              <a:rPr lang="en-US" dirty="0"/>
              <a:t>5</a:t>
            </a:r>
          </a:p>
        </p:txBody>
      </p:sp>
      <p:sp>
        <p:nvSpPr>
          <p:cNvPr id="14" name="TextBox 13"/>
          <p:cNvSpPr txBox="1"/>
          <p:nvPr/>
        </p:nvSpPr>
        <p:spPr>
          <a:xfrm>
            <a:off x="4178566" y="5777468"/>
            <a:ext cx="301686" cy="369332"/>
          </a:xfrm>
          <a:prstGeom prst="rect">
            <a:avLst/>
          </a:prstGeom>
          <a:noFill/>
          <a:ln>
            <a:solidFill>
              <a:schemeClr val="accent1">
                <a:shade val="95000"/>
                <a:satMod val="105000"/>
              </a:schemeClr>
            </a:solidFill>
          </a:ln>
        </p:spPr>
        <p:txBody>
          <a:bodyPr wrap="none" rtlCol="0">
            <a:spAutoFit/>
          </a:bodyPr>
          <a:lstStyle/>
          <a:p>
            <a:r>
              <a:rPr lang="en-US" dirty="0"/>
              <a:t>6</a:t>
            </a:r>
          </a:p>
        </p:txBody>
      </p:sp>
      <p:sp>
        <p:nvSpPr>
          <p:cNvPr id="15" name="TextBox 14"/>
          <p:cNvSpPr txBox="1"/>
          <p:nvPr/>
        </p:nvSpPr>
        <p:spPr>
          <a:xfrm>
            <a:off x="4767774" y="5777468"/>
            <a:ext cx="301686" cy="369332"/>
          </a:xfrm>
          <a:prstGeom prst="rect">
            <a:avLst/>
          </a:prstGeom>
          <a:noFill/>
          <a:ln>
            <a:solidFill>
              <a:schemeClr val="accent1">
                <a:shade val="95000"/>
                <a:satMod val="105000"/>
              </a:schemeClr>
            </a:solidFill>
          </a:ln>
        </p:spPr>
        <p:txBody>
          <a:bodyPr wrap="none" rtlCol="0">
            <a:spAutoFit/>
          </a:bodyPr>
          <a:lstStyle/>
          <a:p>
            <a:r>
              <a:rPr lang="en-US" dirty="0"/>
              <a:t>7</a:t>
            </a:r>
          </a:p>
        </p:txBody>
      </p:sp>
      <p:sp>
        <p:nvSpPr>
          <p:cNvPr id="11" name="TextBox 10"/>
          <p:cNvSpPr txBox="1"/>
          <p:nvPr/>
        </p:nvSpPr>
        <p:spPr>
          <a:xfrm>
            <a:off x="350224" y="5580102"/>
            <a:ext cx="1649811" cy="338554"/>
          </a:xfrm>
          <a:prstGeom prst="rect">
            <a:avLst/>
          </a:prstGeom>
          <a:noFill/>
        </p:spPr>
        <p:txBody>
          <a:bodyPr wrap="none" rtlCol="0">
            <a:spAutoFit/>
          </a:bodyPr>
          <a:lstStyle/>
          <a:p>
            <a:r>
              <a:rPr lang="en-US" sz="1600" dirty="0">
                <a:solidFill>
                  <a:schemeClr val="tx1">
                    <a:lumMod val="50000"/>
                    <a:lumOff val="50000"/>
                  </a:schemeClr>
                </a:solidFill>
                <a:latin typeface="Arial" panose="020B0604020202020204" pitchFamily="34" charset="0"/>
                <a:cs typeface="Arial" panose="020B0604020202020204" pitchFamily="34" charset="0"/>
              </a:rPr>
              <a:t>Sample size = 5</a:t>
            </a:r>
          </a:p>
        </p:txBody>
      </p:sp>
      <p:sp>
        <p:nvSpPr>
          <p:cNvPr id="17" name="TextBox 16"/>
          <p:cNvSpPr txBox="1"/>
          <p:nvPr/>
        </p:nvSpPr>
        <p:spPr>
          <a:xfrm>
            <a:off x="350224" y="3994867"/>
            <a:ext cx="1208985" cy="338554"/>
          </a:xfrm>
          <a:prstGeom prst="rect">
            <a:avLst/>
          </a:prstGeom>
          <a:noFill/>
        </p:spPr>
        <p:txBody>
          <a:bodyPr wrap="none" rtlCol="0">
            <a:spAutoFit/>
          </a:bodyPr>
          <a:lstStyle/>
          <a:p>
            <a:r>
              <a:rPr lang="en-US" sz="1600" dirty="0">
                <a:solidFill>
                  <a:schemeClr val="tx1">
                    <a:lumMod val="50000"/>
                    <a:lumOff val="50000"/>
                  </a:schemeClr>
                </a:solidFill>
                <a:latin typeface="Arial" panose="020B0604020202020204" pitchFamily="34" charset="0"/>
                <a:cs typeface="Arial" panose="020B0604020202020204" pitchFamily="34" charset="0"/>
              </a:rPr>
              <a:t>Population:</a:t>
            </a:r>
          </a:p>
        </p:txBody>
      </p:sp>
      <mc:AlternateContent xmlns:mc="http://schemas.openxmlformats.org/markup-compatibility/2006" xmlns:a14="http://schemas.microsoft.com/office/drawing/2010/main">
        <mc:Choice Requires="a14">
          <p:sp>
            <p:nvSpPr>
              <p:cNvPr id="21" name="TextBox 20"/>
              <p:cNvSpPr txBox="1"/>
              <p:nvPr/>
            </p:nvSpPr>
            <p:spPr>
              <a:xfrm>
                <a:off x="5276350" y="5588661"/>
                <a:ext cx="2339773" cy="321435"/>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sz="1100" b="0" i="1" smtClean="0">
                              <a:latin typeface="Cambria Math" panose="02040503050406030204" pitchFamily="18" charset="0"/>
                              <a:ea typeface="Cambria Math" panose="02040503050406030204" pitchFamily="18" charset="0"/>
                            </a:rPr>
                          </m:ctrlPr>
                        </m:fPr>
                        <m:num>
                          <m:r>
                            <a:rPr lang="en-US" sz="1100" b="0" i="1" smtClean="0">
                              <a:latin typeface="Cambria Math" panose="02040503050406030204" pitchFamily="18" charset="0"/>
                              <a:ea typeface="Cambria Math" panose="02040503050406030204" pitchFamily="18" charset="0"/>
                            </a:rPr>
                            <m:t>3+5+6+6+7</m:t>
                          </m:r>
                        </m:num>
                        <m:den>
                          <m:r>
                            <a:rPr lang="en-US" sz="1100" b="0" i="1" smtClean="0">
                              <a:latin typeface="Cambria Math" panose="02040503050406030204" pitchFamily="18" charset="0"/>
                              <a:ea typeface="Cambria Math" panose="02040503050406030204" pitchFamily="18" charset="0"/>
                            </a:rPr>
                            <m:t>5</m:t>
                          </m:r>
                        </m:den>
                      </m:f>
                      <m:r>
                        <a:rPr lang="en-US" sz="1100" b="0" i="1" smtClean="0">
                          <a:latin typeface="Cambria Math" panose="02040503050406030204" pitchFamily="18" charset="0"/>
                          <a:ea typeface="Cambria Math" panose="02040503050406030204" pitchFamily="18" charset="0"/>
                        </a:rPr>
                        <m:t>=5.4</m:t>
                      </m:r>
                    </m:oMath>
                  </m:oMathPara>
                </a14:m>
                <a:endParaRPr lang="en-US" sz="1100" dirty="0"/>
              </a:p>
            </p:txBody>
          </p:sp>
        </mc:Choice>
        <mc:Fallback xmlns="">
          <p:sp>
            <p:nvSpPr>
              <p:cNvPr id="21" name="TextBox 20"/>
              <p:cNvSpPr txBox="1">
                <a:spLocks noRot="1" noChangeAspect="1" noMove="1" noResize="1" noEditPoints="1" noAdjustHandles="1" noChangeArrowheads="1" noChangeShapeType="1" noTextEdit="1"/>
              </p:cNvSpPr>
              <p:nvPr/>
            </p:nvSpPr>
            <p:spPr>
              <a:xfrm>
                <a:off x="5276350" y="5588661"/>
                <a:ext cx="2339773" cy="321435"/>
              </a:xfrm>
              <a:prstGeom prst="rect">
                <a:avLst/>
              </a:prstGeom>
              <a:blipFill>
                <a:blip r:embed="rId6"/>
                <a:stretch>
                  <a:fillRect t="-1887" b="-1320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2" name="TextBox 21"/>
              <p:cNvSpPr txBox="1"/>
              <p:nvPr/>
            </p:nvSpPr>
            <p:spPr>
              <a:xfrm>
                <a:off x="3674404" y="3079190"/>
                <a:ext cx="615361"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i="1" smtClean="0">
                          <a:latin typeface="Cambria Math" panose="02040503050406030204" pitchFamily="18" charset="0"/>
                          <a:ea typeface="Cambria Math" panose="02040503050406030204" pitchFamily="18" charset="0"/>
                        </a:rPr>
                        <m:t>𝜇</m:t>
                      </m:r>
                      <m:r>
                        <a:rPr lang="en-US" b="0" i="1" smtClean="0">
                          <a:latin typeface="Cambria Math" panose="02040503050406030204" pitchFamily="18" charset="0"/>
                          <a:ea typeface="Cambria Math" panose="02040503050406030204" pitchFamily="18" charset="0"/>
                        </a:rPr>
                        <m:t>=5</m:t>
                      </m:r>
                    </m:oMath>
                  </m:oMathPara>
                </a14:m>
                <a:endParaRPr lang="en-US" dirty="0"/>
              </a:p>
            </p:txBody>
          </p:sp>
        </mc:Choice>
        <mc:Fallback xmlns="">
          <p:sp>
            <p:nvSpPr>
              <p:cNvPr id="22" name="TextBox 21"/>
              <p:cNvSpPr txBox="1">
                <a:spLocks noRot="1" noChangeAspect="1" noMove="1" noResize="1" noEditPoints="1" noAdjustHandles="1" noChangeArrowheads="1" noChangeShapeType="1" noTextEdit="1"/>
              </p:cNvSpPr>
              <p:nvPr/>
            </p:nvSpPr>
            <p:spPr>
              <a:xfrm>
                <a:off x="3674404" y="3079190"/>
                <a:ext cx="615361" cy="276999"/>
              </a:xfrm>
              <a:prstGeom prst="rect">
                <a:avLst/>
              </a:prstGeom>
              <a:blipFill>
                <a:blip r:embed="rId7"/>
                <a:stretch>
                  <a:fillRect l="-8911" r="-8911" b="-21739"/>
                </a:stretch>
              </a:blipFill>
            </p:spPr>
            <p:txBody>
              <a:bodyPr/>
              <a:lstStyle/>
              <a:p>
                <a:r>
                  <a:rPr lang="en-US">
                    <a:noFill/>
                  </a:rPr>
                  <a:t> </a:t>
                </a:r>
              </a:p>
            </p:txBody>
          </p:sp>
        </mc:Fallback>
      </mc:AlternateContent>
      <p:sp>
        <p:nvSpPr>
          <p:cNvPr id="23" name="TextBox 22"/>
          <p:cNvSpPr txBox="1"/>
          <p:nvPr/>
        </p:nvSpPr>
        <p:spPr>
          <a:xfrm>
            <a:off x="1057986" y="7079226"/>
            <a:ext cx="2801578" cy="923330"/>
          </a:xfrm>
          <a:prstGeom prst="rect">
            <a:avLst/>
          </a:prstGeom>
          <a:noFill/>
        </p:spPr>
        <p:txBody>
          <a:bodyPr wrap="square" rtlCol="0">
            <a:spAutoFit/>
          </a:bodyPr>
          <a:lstStyle/>
          <a:p>
            <a:pPr algn="ctr"/>
            <a:r>
              <a:rPr lang="en-US" dirty="0">
                <a:solidFill>
                  <a:schemeClr val="tx1">
                    <a:lumMod val="50000"/>
                    <a:lumOff val="50000"/>
                  </a:schemeClr>
                </a:solidFill>
                <a:latin typeface="Arial" panose="020B0604020202020204" pitchFamily="34" charset="0"/>
                <a:cs typeface="Arial" panose="020B0604020202020204" pitchFamily="34" charset="0"/>
              </a:rPr>
              <a:t>How far, on average, will our best guess be from the true mean?</a:t>
            </a:r>
          </a:p>
        </p:txBody>
      </p:sp>
      <p:sp>
        <p:nvSpPr>
          <p:cNvPr id="25" name="Title 1"/>
          <p:cNvSpPr txBox="1">
            <a:spLocks/>
          </p:cNvSpPr>
          <p:nvPr/>
        </p:nvSpPr>
        <p:spPr>
          <a:xfrm>
            <a:off x="2117248" y="7815519"/>
            <a:ext cx="6606540" cy="1599776"/>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br>
              <a:rPr lang="en-US" sz="2000" dirty="0">
                <a:solidFill>
                  <a:schemeClr val="tx1">
                    <a:lumMod val="50000"/>
                    <a:lumOff val="50000"/>
                  </a:schemeClr>
                </a:solidFill>
                <a:latin typeface="Stencil" panose="040409050D0802020404" pitchFamily="82" charset="0"/>
                <a:cs typeface="Arial" panose="020B0604020202020204" pitchFamily="34" charset="0"/>
              </a:rPr>
            </a:br>
            <a:r>
              <a:rPr lang="en-US" sz="2000" dirty="0">
                <a:solidFill>
                  <a:schemeClr val="accent6">
                    <a:lumMod val="75000"/>
                  </a:schemeClr>
                </a:solidFill>
                <a:latin typeface="Stencil" panose="040409050D0802020404" pitchFamily="82" charset="0"/>
                <a:cs typeface="Arial" panose="020B0604020202020204" pitchFamily="34" charset="0"/>
              </a:rPr>
              <a:t>“Average Error”</a:t>
            </a:r>
          </a:p>
          <a:p>
            <a:r>
              <a:rPr lang="en-US" sz="2000" dirty="0">
                <a:solidFill>
                  <a:schemeClr val="accent6">
                    <a:lumMod val="75000"/>
                  </a:schemeClr>
                </a:solidFill>
                <a:latin typeface="Stencil" panose="040409050D0802020404" pitchFamily="82" charset="0"/>
                <a:cs typeface="Arial" panose="020B0604020202020204" pitchFamily="34" charset="0"/>
              </a:rPr>
              <a:t>(Of the Sample STAT)</a:t>
            </a:r>
            <a:br>
              <a:rPr lang="en-US" sz="2000" dirty="0">
                <a:solidFill>
                  <a:schemeClr val="tx1">
                    <a:lumMod val="50000"/>
                    <a:lumOff val="50000"/>
                  </a:schemeClr>
                </a:solidFill>
                <a:latin typeface="Stencil" panose="040409050D0802020404" pitchFamily="82" charset="0"/>
                <a:cs typeface="Arial" panose="020B0604020202020204" pitchFamily="34" charset="0"/>
              </a:rPr>
            </a:br>
            <a:endParaRPr lang="en-US" sz="2000" dirty="0"/>
          </a:p>
        </p:txBody>
      </p:sp>
      <p:sp>
        <p:nvSpPr>
          <p:cNvPr id="4" name="Rectangle 3"/>
          <p:cNvSpPr/>
          <p:nvPr/>
        </p:nvSpPr>
        <p:spPr>
          <a:xfrm>
            <a:off x="581173" y="8246075"/>
            <a:ext cx="3886200" cy="369332"/>
          </a:xfrm>
          <a:prstGeom prst="rect">
            <a:avLst/>
          </a:prstGeom>
        </p:spPr>
        <p:txBody>
          <a:bodyPr>
            <a:spAutoFit/>
          </a:bodyPr>
          <a:lstStyle/>
          <a:p>
            <a:pPr algn="ctr"/>
            <a:r>
              <a:rPr lang="en-US" dirty="0">
                <a:solidFill>
                  <a:schemeClr val="tx1">
                    <a:lumMod val="50000"/>
                    <a:lumOff val="50000"/>
                  </a:schemeClr>
                </a:solidFill>
                <a:latin typeface="Arial" panose="020B0604020202020204" pitchFamily="34" charset="0"/>
                <a:cs typeface="Arial" panose="020B0604020202020204" pitchFamily="34" charset="0"/>
              </a:rPr>
              <a:t>STANDARD ERROR </a:t>
            </a:r>
            <a:r>
              <a:rPr lang="en-US" dirty="0">
                <a:solidFill>
                  <a:schemeClr val="tx1">
                    <a:lumMod val="50000"/>
                    <a:lumOff val="50000"/>
                  </a:schemeClr>
                </a:solidFill>
                <a:latin typeface="Arial" panose="020B0604020202020204" pitchFamily="34" charset="0"/>
                <a:cs typeface="Arial" panose="020B0604020202020204" pitchFamily="34" charset="0"/>
                <a:sym typeface="Wingdings" panose="05000000000000000000" pitchFamily="2" charset="2"/>
              </a:rPr>
              <a:t> </a:t>
            </a:r>
            <a:endParaRPr lang="en-US" dirty="0">
              <a:solidFill>
                <a:schemeClr val="tx1">
                  <a:lumMod val="50000"/>
                  <a:lumOff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861749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A2A4A19-B384-42F8-8C0D-94C30AAB39F2}" type="slidenum">
              <a:rPr lang="en-US" smtClean="0"/>
              <a:pPr/>
              <a:t>8</a:t>
            </a:fld>
            <a:endParaRPr lang="en-US"/>
          </a:p>
        </p:txBody>
      </p:sp>
      <p:sp>
        <p:nvSpPr>
          <p:cNvPr id="3" name="TextBox 2"/>
          <p:cNvSpPr txBox="1"/>
          <p:nvPr/>
        </p:nvSpPr>
        <p:spPr>
          <a:xfrm>
            <a:off x="3585721" y="152400"/>
            <a:ext cx="2967479" cy="461665"/>
          </a:xfrm>
          <a:prstGeom prst="rect">
            <a:avLst/>
          </a:prstGeom>
          <a:noFill/>
        </p:spPr>
        <p:txBody>
          <a:bodyPr wrap="none" rtlCol="0">
            <a:spAutoFit/>
          </a:bodyPr>
          <a:lstStyle/>
          <a:p>
            <a:r>
              <a:rPr lang="en-US" sz="2400" cap="small" dirty="0">
                <a:solidFill>
                  <a:schemeClr val="bg1">
                    <a:lumMod val="65000"/>
                  </a:schemeClr>
                </a:solidFill>
                <a:latin typeface="Arial" panose="020B0604020202020204" pitchFamily="34" charset="0"/>
                <a:cs typeface="Arial" panose="020B0604020202020204" pitchFamily="34" charset="0"/>
              </a:rPr>
              <a:t>Regression Review</a:t>
            </a:r>
          </a:p>
        </p:txBody>
      </p:sp>
      <p:sp>
        <p:nvSpPr>
          <p:cNvPr id="5" name="Rectangle 4"/>
          <p:cNvSpPr/>
          <p:nvPr/>
        </p:nvSpPr>
        <p:spPr>
          <a:xfrm>
            <a:off x="2181373" y="9677400"/>
            <a:ext cx="4572000" cy="246221"/>
          </a:xfrm>
          <a:prstGeom prst="rect">
            <a:avLst/>
          </a:prstGeom>
        </p:spPr>
        <p:txBody>
          <a:bodyPr>
            <a:spAutoFit/>
          </a:bodyPr>
          <a:lstStyle/>
          <a:p>
            <a:r>
              <a:rPr lang="en-US" sz="1000" dirty="0">
                <a:solidFill>
                  <a:schemeClr val="tx1">
                    <a:lumMod val="50000"/>
                    <a:lumOff val="50000"/>
                  </a:schemeClr>
                </a:solidFill>
              </a:rPr>
              <a:t>http://onlinestatbook.com/stat_sim/sampling_dist/index.html</a:t>
            </a:r>
          </a:p>
        </p:txBody>
      </p:sp>
      <p:sp>
        <p:nvSpPr>
          <p:cNvPr id="6" name="Title 1"/>
          <p:cNvSpPr txBox="1">
            <a:spLocks/>
          </p:cNvSpPr>
          <p:nvPr/>
        </p:nvSpPr>
        <p:spPr>
          <a:xfrm>
            <a:off x="678815" y="762000"/>
            <a:ext cx="6606540" cy="1599776"/>
          </a:xfrm>
          <a:prstGeom prst="rect">
            <a:avLst/>
          </a:prstGeom>
        </p:spPr>
        <p:txBody>
          <a:bodyPr>
            <a:normAutofit fontScale="7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br>
              <a:rPr lang="en-US" dirty="0">
                <a:solidFill>
                  <a:schemeClr val="tx1">
                    <a:lumMod val="50000"/>
                    <a:lumOff val="50000"/>
                  </a:schemeClr>
                </a:solidFill>
                <a:latin typeface="Stencil" panose="040409050D0802020404" pitchFamily="82" charset="0"/>
                <a:cs typeface="Arial" panose="020B0604020202020204" pitchFamily="34" charset="0"/>
              </a:rPr>
            </a:br>
            <a:r>
              <a:rPr lang="en-US" dirty="0">
                <a:solidFill>
                  <a:schemeClr val="accent6">
                    <a:lumMod val="75000"/>
                  </a:schemeClr>
                </a:solidFill>
                <a:latin typeface="Stencil" panose="040409050D0802020404" pitchFamily="82" charset="0"/>
                <a:cs typeface="Arial" panose="020B0604020202020204" pitchFamily="34" charset="0"/>
              </a:rPr>
              <a:t>central limit theorem </a:t>
            </a:r>
            <a:r>
              <a:rPr lang="en-US" sz="6500" dirty="0">
                <a:solidFill>
                  <a:schemeClr val="tx1">
                    <a:lumMod val="50000"/>
                    <a:lumOff val="50000"/>
                  </a:schemeClr>
                </a:solidFill>
                <a:latin typeface="Stencil" panose="040409050D0802020404" pitchFamily="82" charset="0"/>
                <a:cs typeface="Arial" panose="020B0604020202020204" pitchFamily="34" charset="0"/>
              </a:rPr>
              <a:t>aside</a:t>
            </a:r>
            <a:endParaRPr lang="en-US" dirty="0">
              <a:solidFill>
                <a:schemeClr val="tx1">
                  <a:lumMod val="50000"/>
                  <a:lumOff val="50000"/>
                </a:schemeClr>
              </a:solidFill>
            </a:endParaRPr>
          </a:p>
        </p:txBody>
      </p:sp>
      <p:pic>
        <p:nvPicPr>
          <p:cNvPr id="12290" name="Picture 2" descr="Image result for normal distribution"/>
          <p:cNvPicPr>
            <a:picLocks noChangeAspect="1" noChangeArrowheads="1"/>
          </p:cNvPicPr>
          <p:nvPr/>
        </p:nvPicPr>
        <p:blipFill>
          <a:blip r:embed="rId3" cstate="print">
            <a:grayscl/>
            <a:extLst>
              <a:ext uri="{28A0092B-C50C-407E-A947-70E740481C1C}">
                <a14:useLocalDpi xmlns:a14="http://schemas.microsoft.com/office/drawing/2010/main" val="0"/>
              </a:ext>
            </a:extLst>
          </a:blip>
          <a:srcRect/>
          <a:stretch>
            <a:fillRect/>
          </a:stretch>
        </p:blipFill>
        <p:spPr bwMode="auto">
          <a:xfrm>
            <a:off x="2861666" y="6756714"/>
            <a:ext cx="2355863" cy="1262163"/>
          </a:xfrm>
          <a:prstGeom prst="rect">
            <a:avLst/>
          </a:prstGeom>
          <a:noFill/>
          <a:extLst>
            <a:ext uri="{909E8E84-426E-40DD-AFC4-6F175D3DCCD1}">
              <a14:hiddenFill xmlns:a14="http://schemas.microsoft.com/office/drawing/2010/main">
                <a:solidFill>
                  <a:srgbClr val="FFFFFF"/>
                </a:solidFill>
              </a14:hiddenFill>
            </a:ext>
          </a:extLst>
        </p:spPr>
      </p:pic>
      <p:sp>
        <p:nvSpPr>
          <p:cNvPr id="25" name="Title 1"/>
          <p:cNvSpPr txBox="1">
            <a:spLocks/>
          </p:cNvSpPr>
          <p:nvPr/>
        </p:nvSpPr>
        <p:spPr>
          <a:xfrm>
            <a:off x="1772723" y="7787450"/>
            <a:ext cx="4442776" cy="1599776"/>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br>
              <a:rPr lang="en-US" sz="2000" dirty="0">
                <a:solidFill>
                  <a:schemeClr val="tx1">
                    <a:lumMod val="50000"/>
                    <a:lumOff val="50000"/>
                  </a:schemeClr>
                </a:solidFill>
                <a:latin typeface="Stencil" panose="040409050D0802020404" pitchFamily="82" charset="0"/>
                <a:cs typeface="Arial" panose="020B0604020202020204" pitchFamily="34" charset="0"/>
              </a:rPr>
            </a:br>
            <a:r>
              <a:rPr lang="en-US" sz="2000" dirty="0">
                <a:solidFill>
                  <a:schemeClr val="accent6">
                    <a:lumMod val="75000"/>
                  </a:schemeClr>
                </a:solidFill>
                <a:latin typeface="Stencil" panose="040409050D0802020404" pitchFamily="82" charset="0"/>
                <a:cs typeface="Arial" panose="020B0604020202020204" pitchFamily="34" charset="0"/>
              </a:rPr>
              <a:t>the</a:t>
            </a:r>
            <a:r>
              <a:rPr lang="en-US" sz="2000" dirty="0">
                <a:solidFill>
                  <a:schemeClr val="tx1">
                    <a:lumMod val="50000"/>
                    <a:lumOff val="50000"/>
                  </a:schemeClr>
                </a:solidFill>
                <a:latin typeface="Stencil" panose="040409050D0802020404" pitchFamily="82" charset="0"/>
                <a:cs typeface="Arial" panose="020B0604020202020204" pitchFamily="34" charset="0"/>
              </a:rPr>
              <a:t> </a:t>
            </a:r>
            <a:r>
              <a:rPr lang="en-US" sz="2000" dirty="0">
                <a:solidFill>
                  <a:schemeClr val="accent6">
                    <a:lumMod val="75000"/>
                  </a:schemeClr>
                </a:solidFill>
                <a:latin typeface="Stencil" panose="040409050D0802020404" pitchFamily="82" charset="0"/>
                <a:cs typeface="Arial" panose="020B0604020202020204" pitchFamily="34" charset="0"/>
              </a:rPr>
              <a:t>sampling distribution  of the mean is always normal</a:t>
            </a:r>
            <a:endParaRPr lang="en-US" sz="2000" dirty="0"/>
          </a:p>
        </p:txBody>
      </p:sp>
      <p:pic>
        <p:nvPicPr>
          <p:cNvPr id="49154" name="Picture 2" descr="Image result for statistical distribution bimodal skew"/>
          <p:cNvPicPr>
            <a:picLocks noChangeAspect="1" noChangeArrowheads="1"/>
          </p:cNvPicPr>
          <p:nvPr/>
        </p:nvPicPr>
        <p:blipFill>
          <a:blip r:embed="rId4">
            <a:grayscl/>
            <a:extLst>
              <a:ext uri="{28A0092B-C50C-407E-A947-70E740481C1C}">
                <a14:useLocalDpi xmlns:a14="http://schemas.microsoft.com/office/drawing/2010/main" val="0"/>
              </a:ext>
            </a:extLst>
          </a:blip>
          <a:srcRect/>
          <a:stretch>
            <a:fillRect/>
          </a:stretch>
        </p:blipFill>
        <p:spPr bwMode="auto">
          <a:xfrm>
            <a:off x="1268751" y="3022243"/>
            <a:ext cx="5375592" cy="1993197"/>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4" name="Object 23"/>
          <p:cNvGraphicFramePr>
            <a:graphicFrameLocks noChangeAspect="1"/>
          </p:cNvGraphicFramePr>
          <p:nvPr>
            <p:extLst>
              <p:ext uri="{D42A27DB-BD31-4B8C-83A1-F6EECF244321}">
                <p14:modId xmlns:p14="http://schemas.microsoft.com/office/powerpoint/2010/main" val="48720556"/>
              </p:ext>
            </p:extLst>
          </p:nvPr>
        </p:nvGraphicFramePr>
        <p:xfrm>
          <a:off x="4673810" y="6889128"/>
          <a:ext cx="1087437" cy="688975"/>
        </p:xfrm>
        <a:graphic>
          <a:graphicData uri="http://schemas.openxmlformats.org/presentationml/2006/ole">
            <mc:AlternateContent xmlns:mc="http://schemas.openxmlformats.org/markup-compatibility/2006">
              <mc:Choice xmlns:v="urn:schemas-microsoft-com:vml" Requires="v">
                <p:oleObj spid="_x0000_s49165" name="Equation" r:id="rId5" imgW="660240" imgH="419040" progId="Equation.3">
                  <p:embed/>
                </p:oleObj>
              </mc:Choice>
              <mc:Fallback>
                <p:oleObj name="Equation" r:id="rId5" imgW="660240" imgH="419040" progId="Equation.3">
                  <p:embed/>
                  <p:pic>
                    <p:nvPicPr>
                      <p:cNvPr id="7" name="Object 6"/>
                      <p:cNvPicPr>
                        <a:picLocks noChangeAspect="1" noChangeArrowheads="1"/>
                      </p:cNvPicPr>
                      <p:nvPr/>
                    </p:nvPicPr>
                    <p:blipFill>
                      <a:blip r:embed="rId6"/>
                      <a:srcRect/>
                      <a:stretch>
                        <a:fillRect/>
                      </a:stretch>
                    </p:blipFill>
                    <p:spPr bwMode="auto">
                      <a:xfrm>
                        <a:off x="4673810" y="6889128"/>
                        <a:ext cx="1087437" cy="68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6" name="Title 1"/>
          <p:cNvSpPr txBox="1">
            <a:spLocks/>
          </p:cNvSpPr>
          <p:nvPr/>
        </p:nvSpPr>
        <p:spPr>
          <a:xfrm>
            <a:off x="1951329" y="4848919"/>
            <a:ext cx="3969386" cy="1599776"/>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br>
              <a:rPr lang="en-US" sz="2000" dirty="0">
                <a:solidFill>
                  <a:schemeClr val="tx1">
                    <a:lumMod val="50000"/>
                    <a:lumOff val="50000"/>
                  </a:schemeClr>
                </a:solidFill>
                <a:latin typeface="Stencil" panose="040409050D0802020404" pitchFamily="82" charset="0"/>
                <a:cs typeface="Arial" panose="020B0604020202020204" pitchFamily="34" charset="0"/>
              </a:rPr>
            </a:br>
            <a:r>
              <a:rPr lang="en-US" sz="2000" dirty="0">
                <a:solidFill>
                  <a:schemeClr val="accent6">
                    <a:lumMod val="75000"/>
                  </a:schemeClr>
                </a:solidFill>
                <a:latin typeface="Stencil" panose="040409050D0802020404" pitchFamily="82" charset="0"/>
                <a:cs typeface="Arial" panose="020B0604020202020204" pitchFamily="34" charset="0"/>
              </a:rPr>
              <a:t>no matter what the population looks like</a:t>
            </a:r>
            <a:endParaRPr lang="en-US" sz="2000" dirty="0"/>
          </a:p>
        </p:txBody>
      </p:sp>
      <p:sp>
        <p:nvSpPr>
          <p:cNvPr id="4" name="TextBox 3"/>
          <p:cNvSpPr txBox="1"/>
          <p:nvPr/>
        </p:nvSpPr>
        <p:spPr>
          <a:xfrm>
            <a:off x="1552828" y="8706199"/>
            <a:ext cx="4973541" cy="369332"/>
          </a:xfrm>
          <a:prstGeom prst="rect">
            <a:avLst/>
          </a:prstGeom>
          <a:noFill/>
        </p:spPr>
        <p:txBody>
          <a:bodyPr wrap="none" rtlCol="0">
            <a:spAutoFit/>
          </a:bodyPr>
          <a:lstStyle/>
          <a:p>
            <a:r>
              <a:rPr lang="en-US" dirty="0">
                <a:solidFill>
                  <a:schemeClr val="tx1">
                    <a:lumMod val="50000"/>
                    <a:lumOff val="50000"/>
                  </a:schemeClr>
                </a:solidFill>
              </a:rPr>
              <a:t>(otherwise we would not have inferential statistics)</a:t>
            </a:r>
          </a:p>
        </p:txBody>
      </p:sp>
    </p:spTree>
    <p:extLst>
      <p:ext uri="{BB962C8B-B14F-4D97-AF65-F5344CB8AC3E}">
        <p14:creationId xmlns:p14="http://schemas.microsoft.com/office/powerpoint/2010/main" val="13513749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A2A4A19-B384-42F8-8C0D-94C30AAB39F2}" type="slidenum">
              <a:rPr lang="en-US" smtClean="0"/>
              <a:pPr/>
              <a:t>9</a:t>
            </a:fld>
            <a:endParaRPr lang="en-US"/>
          </a:p>
        </p:txBody>
      </p:sp>
      <p:sp>
        <p:nvSpPr>
          <p:cNvPr id="3" name="TextBox 2"/>
          <p:cNvSpPr txBox="1"/>
          <p:nvPr/>
        </p:nvSpPr>
        <p:spPr>
          <a:xfrm>
            <a:off x="3585721" y="152400"/>
            <a:ext cx="2967479" cy="461665"/>
          </a:xfrm>
          <a:prstGeom prst="rect">
            <a:avLst/>
          </a:prstGeom>
          <a:noFill/>
        </p:spPr>
        <p:txBody>
          <a:bodyPr wrap="none" rtlCol="0">
            <a:spAutoFit/>
          </a:bodyPr>
          <a:lstStyle/>
          <a:p>
            <a:r>
              <a:rPr lang="en-US" sz="2400" cap="small" dirty="0">
                <a:solidFill>
                  <a:schemeClr val="bg1">
                    <a:lumMod val="65000"/>
                  </a:schemeClr>
                </a:solidFill>
                <a:latin typeface="Arial" panose="020B0604020202020204" pitchFamily="34" charset="0"/>
                <a:cs typeface="Arial" panose="020B0604020202020204" pitchFamily="34" charset="0"/>
              </a:rPr>
              <a:t>Regression Review</a:t>
            </a:r>
          </a:p>
        </p:txBody>
      </p:sp>
      <p:sp>
        <p:nvSpPr>
          <p:cNvPr id="4" name="Title 1"/>
          <p:cNvSpPr txBox="1">
            <a:spLocks/>
          </p:cNvSpPr>
          <p:nvPr/>
        </p:nvSpPr>
        <p:spPr>
          <a:xfrm>
            <a:off x="678815" y="988676"/>
            <a:ext cx="6606540" cy="1599776"/>
          </a:xfrm>
          <a:prstGeom prst="rect">
            <a:avLst/>
          </a:prstGeom>
        </p:spPr>
        <p:txBody>
          <a:bodyPr>
            <a:normAutofit fontScale="67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br>
              <a:rPr lang="en-US" dirty="0">
                <a:solidFill>
                  <a:schemeClr val="tx1">
                    <a:lumMod val="50000"/>
                    <a:lumOff val="50000"/>
                  </a:schemeClr>
                </a:solidFill>
                <a:latin typeface="Stencil" panose="040409050D0802020404" pitchFamily="82" charset="0"/>
                <a:cs typeface="Arial" panose="020B0604020202020204" pitchFamily="34" charset="0"/>
              </a:rPr>
            </a:br>
            <a:r>
              <a:rPr lang="en-US" dirty="0">
                <a:solidFill>
                  <a:schemeClr val="accent6">
                    <a:lumMod val="75000"/>
                  </a:schemeClr>
                </a:solidFill>
                <a:latin typeface="Stencil" panose="040409050D0802020404" pitchFamily="82" charset="0"/>
                <a:cs typeface="Arial" panose="020B0604020202020204" pitchFamily="34" charset="0"/>
              </a:rPr>
              <a:t>standard error</a:t>
            </a:r>
            <a:br>
              <a:rPr lang="en-US" dirty="0">
                <a:solidFill>
                  <a:schemeClr val="accent6">
                    <a:lumMod val="75000"/>
                  </a:schemeClr>
                </a:solidFill>
                <a:latin typeface="Stencil" panose="040409050D0802020404" pitchFamily="82" charset="0"/>
                <a:cs typeface="Arial" panose="020B0604020202020204" pitchFamily="34" charset="0"/>
              </a:rPr>
            </a:br>
            <a:r>
              <a:rPr lang="en-US" dirty="0">
                <a:solidFill>
                  <a:schemeClr val="accent6">
                    <a:lumMod val="75000"/>
                  </a:schemeClr>
                </a:solidFill>
                <a:latin typeface="Stencil" panose="040409050D0802020404" pitchFamily="82" charset="0"/>
                <a:cs typeface="Arial" panose="020B0604020202020204" pitchFamily="34" charset="0"/>
              </a:rPr>
              <a:t>of the slope</a:t>
            </a:r>
            <a:br>
              <a:rPr lang="en-US" dirty="0">
                <a:solidFill>
                  <a:schemeClr val="tx1">
                    <a:lumMod val="50000"/>
                    <a:lumOff val="50000"/>
                  </a:schemeClr>
                </a:solidFill>
                <a:latin typeface="Stencil" panose="040409050D0802020404" pitchFamily="82" charset="0"/>
                <a:cs typeface="Arial" panose="020B0604020202020204" pitchFamily="34" charset="0"/>
              </a:rPr>
            </a:br>
            <a:endParaRPr lang="en-US" dirty="0"/>
          </a:p>
        </p:txBody>
      </p:sp>
      <p:pic>
        <p:nvPicPr>
          <p:cNvPr id="24" name="Picture 2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8700" y="3124200"/>
            <a:ext cx="5715000" cy="3810000"/>
          </a:xfrm>
          <a:prstGeom prst="rect">
            <a:avLst/>
          </a:prstGeom>
        </p:spPr>
      </p:pic>
    </p:spTree>
    <p:extLst>
      <p:ext uri="{BB962C8B-B14F-4D97-AF65-F5344CB8AC3E}">
        <p14:creationId xmlns:p14="http://schemas.microsoft.com/office/powerpoint/2010/main" val="383246445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10337</TotalTime>
  <Words>660</Words>
  <Application>Microsoft Office PowerPoint</Application>
  <PresentationFormat>Custom</PresentationFormat>
  <Paragraphs>188</Paragraphs>
  <Slides>21</Slides>
  <Notes>0</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21</vt:i4>
      </vt:variant>
    </vt:vector>
  </HeadingPairs>
  <TitlesOfParts>
    <vt:vector size="30" baseType="lpstr">
      <vt:lpstr>Arial</vt:lpstr>
      <vt:lpstr>Arial Black</vt:lpstr>
      <vt:lpstr>Berlin Sans FB</vt:lpstr>
      <vt:lpstr>Calibri</vt:lpstr>
      <vt:lpstr>Cambria Math</vt:lpstr>
      <vt:lpstr>Stencil</vt:lpstr>
      <vt:lpstr>Times New Roman</vt:lpstr>
      <vt:lpstr>Office Theme</vt:lpstr>
      <vt:lpstr>Equation</vt:lpstr>
      <vt:lpstr> Regression Review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padjdl</dc:creator>
  <cp:lastModifiedBy>Jesse Lecy</cp:lastModifiedBy>
  <cp:revision>77</cp:revision>
  <cp:lastPrinted>2014-01-22T23:35:30Z</cp:lastPrinted>
  <dcterms:created xsi:type="dcterms:W3CDTF">2013-12-05T22:08:08Z</dcterms:created>
  <dcterms:modified xsi:type="dcterms:W3CDTF">2019-08-26T04:50:14Z</dcterms:modified>
</cp:coreProperties>
</file>