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7"/>
  </p:notesMasterIdLst>
  <p:sldIdLst>
    <p:sldId id="256" r:id="rId3"/>
    <p:sldId id="273" r:id="rId4"/>
    <p:sldId id="267" r:id="rId5"/>
    <p:sldId id="268" r:id="rId6"/>
    <p:sldId id="274" r:id="rId7"/>
    <p:sldId id="275" r:id="rId8"/>
    <p:sldId id="279" r:id="rId9"/>
    <p:sldId id="282" r:id="rId10"/>
    <p:sldId id="284" r:id="rId11"/>
    <p:sldId id="283" r:id="rId12"/>
    <p:sldId id="285" r:id="rId13"/>
    <p:sldId id="286" r:id="rId14"/>
    <p:sldId id="280" r:id="rId15"/>
    <p:sldId id="281" r:id="rId16"/>
    <p:sldId id="276" r:id="rId17"/>
    <p:sldId id="277" r:id="rId18"/>
    <p:sldId id="260" r:id="rId19"/>
    <p:sldId id="269" r:id="rId20"/>
    <p:sldId id="271" r:id="rId21"/>
    <p:sldId id="288" r:id="rId22"/>
    <p:sldId id="287" r:id="rId23"/>
    <p:sldId id="289" r:id="rId24"/>
    <p:sldId id="278" r:id="rId25"/>
    <p:sldId id="27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C00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6357" autoAdjust="0"/>
  </p:normalViewPr>
  <p:slideViewPr>
    <p:cSldViewPr snapToGrid="0">
      <p:cViewPr varScale="1">
        <p:scale>
          <a:sx n="110" d="100"/>
          <a:sy n="110" d="100"/>
        </p:scale>
        <p:origin x="5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60807A-7266-460A-9741-9D526AF3C958}" type="datetimeFigureOut">
              <a:rPr lang="en-US" smtClean="0"/>
              <a:t>5/25/2021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56C1EA-D5BD-49E1-BD79-1B28F391E9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917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x &lt;- 1:25</a:t>
            </a:r>
          </a:p>
          <a:p>
            <a:r>
              <a:rPr lang="en-US" dirty="0"/>
              <a:t>y1 &lt;- 2*x + </a:t>
            </a:r>
            <a:r>
              <a:rPr lang="en-US" dirty="0" err="1"/>
              <a:t>rnorm</a:t>
            </a:r>
            <a:r>
              <a:rPr lang="en-US" dirty="0"/>
              <a:t>(25,0,7)</a:t>
            </a:r>
          </a:p>
          <a:p>
            <a:endParaRPr lang="en-US" dirty="0"/>
          </a:p>
          <a:p>
            <a:r>
              <a:rPr lang="en-US" dirty="0"/>
              <a:t>plot( x, y, </a:t>
            </a:r>
            <a:r>
              <a:rPr lang="en-US" dirty="0" err="1"/>
              <a:t>pch</a:t>
            </a:r>
            <a:r>
              <a:rPr lang="en-US" dirty="0"/>
              <a:t>=19, </a:t>
            </a:r>
            <a:r>
              <a:rPr lang="en-US" dirty="0" err="1"/>
              <a:t>cex</a:t>
            </a:r>
            <a:r>
              <a:rPr lang="en-US" dirty="0"/>
              <a:t>=2, </a:t>
            </a:r>
            <a:r>
              <a:rPr lang="en-US" dirty="0" err="1"/>
              <a:t>bty</a:t>
            </a:r>
            <a:r>
              <a:rPr lang="en-US" dirty="0"/>
              <a:t>="n" 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y2 &lt;- 25+y1</a:t>
            </a:r>
          </a:p>
          <a:p>
            <a:endParaRPr lang="en-US" dirty="0"/>
          </a:p>
          <a:p>
            <a:r>
              <a:rPr lang="en-US" dirty="0"/>
              <a:t>par( </a:t>
            </a:r>
            <a:r>
              <a:rPr lang="en-US" dirty="0" err="1"/>
              <a:t>mfrow</a:t>
            </a:r>
            <a:r>
              <a:rPr lang="en-US" dirty="0"/>
              <a:t>=c(1,2) )</a:t>
            </a:r>
          </a:p>
          <a:p>
            <a:endParaRPr lang="en-US" dirty="0"/>
          </a:p>
          <a:p>
            <a:r>
              <a:rPr lang="en-US" dirty="0"/>
              <a:t>plot( x, y1, </a:t>
            </a:r>
            <a:r>
              <a:rPr lang="en-US" dirty="0" err="1"/>
              <a:t>pch</a:t>
            </a:r>
            <a:r>
              <a:rPr lang="en-US" dirty="0"/>
              <a:t>=19, </a:t>
            </a:r>
            <a:r>
              <a:rPr lang="en-US" dirty="0" err="1"/>
              <a:t>cex</a:t>
            </a:r>
            <a:r>
              <a:rPr lang="en-US" dirty="0"/>
              <a:t>=2, </a:t>
            </a:r>
            <a:r>
              <a:rPr lang="en-US" dirty="0" err="1"/>
              <a:t>bty</a:t>
            </a:r>
            <a:r>
              <a:rPr lang="en-US" dirty="0"/>
              <a:t>="n", col="gray", </a:t>
            </a:r>
            <a:r>
              <a:rPr lang="en-US" dirty="0" err="1"/>
              <a:t>ylim</a:t>
            </a:r>
            <a:r>
              <a:rPr lang="en-US" dirty="0"/>
              <a:t>=c(-5,80) )</a:t>
            </a:r>
          </a:p>
          <a:p>
            <a:r>
              <a:rPr lang="en-US" dirty="0" err="1"/>
              <a:t>abline</a:t>
            </a:r>
            <a:r>
              <a:rPr lang="en-US" dirty="0"/>
              <a:t>( h=seq(0,80,10), </a:t>
            </a:r>
            <a:r>
              <a:rPr lang="en-US" dirty="0" err="1"/>
              <a:t>lty</a:t>
            </a:r>
            <a:r>
              <a:rPr lang="en-US" dirty="0"/>
              <a:t>=2, col="</a:t>
            </a:r>
            <a:r>
              <a:rPr lang="en-US" dirty="0" err="1"/>
              <a:t>lightgray</a:t>
            </a:r>
            <a:r>
              <a:rPr lang="en-US" dirty="0"/>
              <a:t>" )</a:t>
            </a:r>
          </a:p>
          <a:p>
            <a:r>
              <a:rPr lang="en-US" dirty="0"/>
              <a:t>points( x, y1, </a:t>
            </a:r>
            <a:r>
              <a:rPr lang="en-US" dirty="0" err="1"/>
              <a:t>pch</a:t>
            </a:r>
            <a:r>
              <a:rPr lang="en-US" dirty="0"/>
              <a:t>=19, </a:t>
            </a:r>
            <a:r>
              <a:rPr lang="en-US" dirty="0" err="1"/>
              <a:t>cex</a:t>
            </a:r>
            <a:r>
              <a:rPr lang="en-US" dirty="0"/>
              <a:t>=2, </a:t>
            </a:r>
            <a:r>
              <a:rPr lang="en-US" dirty="0" err="1"/>
              <a:t>bty</a:t>
            </a:r>
            <a:r>
              <a:rPr lang="en-US" dirty="0"/>
              <a:t>="n", col="gray" )</a:t>
            </a:r>
          </a:p>
          <a:p>
            <a:r>
              <a:rPr lang="en-US" dirty="0" err="1"/>
              <a:t>abline</a:t>
            </a:r>
            <a:r>
              <a:rPr lang="en-US" dirty="0"/>
              <a:t>( </a:t>
            </a:r>
            <a:r>
              <a:rPr lang="en-US" dirty="0" err="1"/>
              <a:t>lm</a:t>
            </a:r>
            <a:r>
              <a:rPr lang="en-US" dirty="0"/>
              <a:t>(y1~x), col="firebrick", </a:t>
            </a:r>
            <a:r>
              <a:rPr lang="en-US" dirty="0" err="1"/>
              <a:t>lwd</a:t>
            </a:r>
            <a:r>
              <a:rPr lang="en-US" dirty="0"/>
              <a:t>=2 )</a:t>
            </a:r>
          </a:p>
          <a:p>
            <a:endParaRPr lang="en-US" dirty="0"/>
          </a:p>
          <a:p>
            <a:r>
              <a:rPr lang="en-US" dirty="0"/>
              <a:t>plot( x, y2, </a:t>
            </a:r>
            <a:r>
              <a:rPr lang="en-US" dirty="0" err="1"/>
              <a:t>pch</a:t>
            </a:r>
            <a:r>
              <a:rPr lang="en-US" dirty="0"/>
              <a:t>=19, </a:t>
            </a:r>
            <a:r>
              <a:rPr lang="en-US" dirty="0" err="1"/>
              <a:t>cex</a:t>
            </a:r>
            <a:r>
              <a:rPr lang="en-US" dirty="0"/>
              <a:t>=2, </a:t>
            </a:r>
            <a:r>
              <a:rPr lang="en-US" dirty="0" err="1"/>
              <a:t>bty</a:t>
            </a:r>
            <a:r>
              <a:rPr lang="en-US" dirty="0"/>
              <a:t>="n", col="gray", </a:t>
            </a:r>
            <a:r>
              <a:rPr lang="en-US" dirty="0" err="1"/>
              <a:t>ylim</a:t>
            </a:r>
            <a:r>
              <a:rPr lang="en-US" dirty="0"/>
              <a:t>=c(-5,80) )</a:t>
            </a:r>
          </a:p>
          <a:p>
            <a:r>
              <a:rPr lang="en-US" dirty="0" err="1"/>
              <a:t>abline</a:t>
            </a:r>
            <a:r>
              <a:rPr lang="en-US" dirty="0"/>
              <a:t>( h=seq(0,80,10), </a:t>
            </a:r>
            <a:r>
              <a:rPr lang="en-US" dirty="0" err="1"/>
              <a:t>lty</a:t>
            </a:r>
            <a:r>
              <a:rPr lang="en-US" dirty="0"/>
              <a:t>=2, col="</a:t>
            </a:r>
            <a:r>
              <a:rPr lang="en-US" dirty="0" err="1"/>
              <a:t>lightgray</a:t>
            </a:r>
            <a:r>
              <a:rPr lang="en-US" dirty="0"/>
              <a:t>" )</a:t>
            </a:r>
          </a:p>
          <a:p>
            <a:r>
              <a:rPr lang="en-US" dirty="0"/>
              <a:t>points( x, y2, </a:t>
            </a:r>
            <a:r>
              <a:rPr lang="en-US" dirty="0" err="1"/>
              <a:t>pch</a:t>
            </a:r>
            <a:r>
              <a:rPr lang="en-US" dirty="0"/>
              <a:t>=19, </a:t>
            </a:r>
            <a:r>
              <a:rPr lang="en-US" dirty="0" err="1"/>
              <a:t>cex</a:t>
            </a:r>
            <a:r>
              <a:rPr lang="en-US" dirty="0"/>
              <a:t>=2, </a:t>
            </a:r>
            <a:r>
              <a:rPr lang="en-US" dirty="0" err="1"/>
              <a:t>bty</a:t>
            </a:r>
            <a:r>
              <a:rPr lang="en-US" dirty="0"/>
              <a:t>="n", col="gray" )</a:t>
            </a:r>
          </a:p>
          <a:p>
            <a:r>
              <a:rPr lang="en-US" dirty="0" err="1"/>
              <a:t>abline</a:t>
            </a:r>
            <a:r>
              <a:rPr lang="en-US" dirty="0"/>
              <a:t>( </a:t>
            </a:r>
            <a:r>
              <a:rPr lang="en-US" dirty="0" err="1"/>
              <a:t>lm</a:t>
            </a:r>
            <a:r>
              <a:rPr lang="en-US" dirty="0"/>
              <a:t>(y2~x), col="firebrick", </a:t>
            </a:r>
            <a:r>
              <a:rPr lang="en-US" dirty="0" err="1"/>
              <a:t>lwd</a:t>
            </a:r>
            <a:r>
              <a:rPr lang="en-US" dirty="0"/>
              <a:t>=2 )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x1 &lt;- 1:25</a:t>
            </a:r>
          </a:p>
          <a:p>
            <a:r>
              <a:rPr lang="en-US" dirty="0"/>
              <a:t>x2 &lt;- 100+x1</a:t>
            </a:r>
          </a:p>
          <a:p>
            <a:endParaRPr lang="en-US" dirty="0"/>
          </a:p>
          <a:p>
            <a:r>
              <a:rPr lang="en-US" dirty="0"/>
              <a:t>par( </a:t>
            </a:r>
            <a:r>
              <a:rPr lang="en-US" dirty="0" err="1"/>
              <a:t>mfrow</a:t>
            </a:r>
            <a:r>
              <a:rPr lang="en-US" dirty="0"/>
              <a:t>=c(1,2) )</a:t>
            </a:r>
          </a:p>
          <a:p>
            <a:endParaRPr lang="en-US" dirty="0"/>
          </a:p>
          <a:p>
            <a:r>
              <a:rPr lang="en-US" dirty="0"/>
              <a:t>plot( x1, y1, </a:t>
            </a:r>
            <a:r>
              <a:rPr lang="en-US" dirty="0" err="1"/>
              <a:t>pch</a:t>
            </a:r>
            <a:r>
              <a:rPr lang="en-US" dirty="0"/>
              <a:t>=19, </a:t>
            </a:r>
            <a:r>
              <a:rPr lang="en-US" dirty="0" err="1"/>
              <a:t>cex</a:t>
            </a:r>
            <a:r>
              <a:rPr lang="en-US" dirty="0"/>
              <a:t>=3, </a:t>
            </a:r>
            <a:r>
              <a:rPr lang="en-US" dirty="0" err="1"/>
              <a:t>bty</a:t>
            </a:r>
            <a:r>
              <a:rPr lang="en-US" dirty="0"/>
              <a:t>="n", col="gray", </a:t>
            </a:r>
          </a:p>
          <a:p>
            <a:r>
              <a:rPr lang="en-US" dirty="0"/>
              <a:t>      </a:t>
            </a:r>
            <a:r>
              <a:rPr lang="en-US" dirty="0" err="1"/>
              <a:t>ylim</a:t>
            </a:r>
            <a:r>
              <a:rPr lang="en-US" dirty="0"/>
              <a:t>=c(-5,60), </a:t>
            </a:r>
            <a:r>
              <a:rPr lang="en-US" dirty="0" err="1"/>
              <a:t>cex.lab</a:t>
            </a:r>
            <a:r>
              <a:rPr lang="en-US" dirty="0"/>
              <a:t>=1.5, </a:t>
            </a:r>
            <a:r>
              <a:rPr lang="en-US" dirty="0" err="1"/>
              <a:t>cex.axis</a:t>
            </a:r>
            <a:r>
              <a:rPr lang="en-US" dirty="0"/>
              <a:t>=1.5 )</a:t>
            </a:r>
          </a:p>
          <a:p>
            <a:r>
              <a:rPr lang="en-US" dirty="0" err="1"/>
              <a:t>abline</a:t>
            </a:r>
            <a:r>
              <a:rPr lang="en-US" dirty="0"/>
              <a:t>( h=seq(0,80,10), </a:t>
            </a:r>
            <a:r>
              <a:rPr lang="en-US" dirty="0" err="1"/>
              <a:t>lty</a:t>
            </a:r>
            <a:r>
              <a:rPr lang="en-US" dirty="0"/>
              <a:t>=2, col="</a:t>
            </a:r>
            <a:r>
              <a:rPr lang="en-US" dirty="0" err="1"/>
              <a:t>lightgray</a:t>
            </a:r>
            <a:r>
              <a:rPr lang="en-US" dirty="0"/>
              <a:t>" )</a:t>
            </a:r>
          </a:p>
          <a:p>
            <a:r>
              <a:rPr lang="en-US" dirty="0"/>
              <a:t>points( x1, y1, </a:t>
            </a:r>
            <a:r>
              <a:rPr lang="en-US" dirty="0" err="1"/>
              <a:t>pch</a:t>
            </a:r>
            <a:r>
              <a:rPr lang="en-US" dirty="0"/>
              <a:t>=19, </a:t>
            </a:r>
            <a:r>
              <a:rPr lang="en-US" dirty="0" err="1"/>
              <a:t>cex</a:t>
            </a:r>
            <a:r>
              <a:rPr lang="en-US" dirty="0"/>
              <a:t>=2, </a:t>
            </a:r>
            <a:r>
              <a:rPr lang="en-US" dirty="0" err="1"/>
              <a:t>bty</a:t>
            </a:r>
            <a:r>
              <a:rPr lang="en-US" dirty="0"/>
              <a:t>="n", col="gray" )</a:t>
            </a:r>
          </a:p>
          <a:p>
            <a:r>
              <a:rPr lang="en-US" dirty="0" err="1"/>
              <a:t>abline</a:t>
            </a:r>
            <a:r>
              <a:rPr lang="en-US" dirty="0"/>
              <a:t>( </a:t>
            </a:r>
            <a:r>
              <a:rPr lang="en-US" dirty="0" err="1"/>
              <a:t>lm</a:t>
            </a:r>
            <a:r>
              <a:rPr lang="en-US" dirty="0"/>
              <a:t>(y1~x1), col="firebrick", </a:t>
            </a:r>
            <a:r>
              <a:rPr lang="en-US" dirty="0" err="1"/>
              <a:t>lwd</a:t>
            </a:r>
            <a:r>
              <a:rPr lang="en-US" dirty="0"/>
              <a:t>=2 )</a:t>
            </a:r>
          </a:p>
          <a:p>
            <a:endParaRPr lang="en-US" dirty="0"/>
          </a:p>
          <a:p>
            <a:r>
              <a:rPr lang="en-US" dirty="0"/>
              <a:t>plot( x2, y1, </a:t>
            </a:r>
            <a:r>
              <a:rPr lang="en-US" dirty="0" err="1"/>
              <a:t>pch</a:t>
            </a:r>
            <a:r>
              <a:rPr lang="en-US" dirty="0"/>
              <a:t>=19, </a:t>
            </a:r>
            <a:r>
              <a:rPr lang="en-US" dirty="0" err="1"/>
              <a:t>cex</a:t>
            </a:r>
            <a:r>
              <a:rPr lang="en-US" dirty="0"/>
              <a:t>=3, </a:t>
            </a:r>
            <a:r>
              <a:rPr lang="en-US" dirty="0" err="1"/>
              <a:t>bty</a:t>
            </a:r>
            <a:r>
              <a:rPr lang="en-US" dirty="0"/>
              <a:t>="n", col="gray", </a:t>
            </a:r>
          </a:p>
          <a:p>
            <a:r>
              <a:rPr lang="en-US" dirty="0"/>
              <a:t>      </a:t>
            </a:r>
            <a:r>
              <a:rPr lang="en-US" dirty="0" err="1"/>
              <a:t>ylim</a:t>
            </a:r>
            <a:r>
              <a:rPr lang="en-US" dirty="0"/>
              <a:t>=c(-5,60), </a:t>
            </a:r>
            <a:r>
              <a:rPr lang="en-US" dirty="0" err="1"/>
              <a:t>cex.lab</a:t>
            </a:r>
            <a:r>
              <a:rPr lang="en-US" dirty="0"/>
              <a:t>=1.5, </a:t>
            </a:r>
            <a:r>
              <a:rPr lang="en-US" dirty="0" err="1"/>
              <a:t>cex.axis</a:t>
            </a:r>
            <a:r>
              <a:rPr lang="en-US" dirty="0"/>
              <a:t>=1.5 )</a:t>
            </a:r>
          </a:p>
          <a:p>
            <a:r>
              <a:rPr lang="en-US" dirty="0" err="1"/>
              <a:t>abline</a:t>
            </a:r>
            <a:r>
              <a:rPr lang="en-US" dirty="0"/>
              <a:t>( h=seq(0,80,10), </a:t>
            </a:r>
            <a:r>
              <a:rPr lang="en-US" dirty="0" err="1"/>
              <a:t>lty</a:t>
            </a:r>
            <a:r>
              <a:rPr lang="en-US" dirty="0"/>
              <a:t>=2, col="</a:t>
            </a:r>
            <a:r>
              <a:rPr lang="en-US" dirty="0" err="1"/>
              <a:t>lightgray</a:t>
            </a:r>
            <a:r>
              <a:rPr lang="en-US" dirty="0"/>
              <a:t>" )</a:t>
            </a:r>
          </a:p>
          <a:p>
            <a:r>
              <a:rPr lang="en-US" dirty="0"/>
              <a:t>points( x2, y1, </a:t>
            </a:r>
            <a:r>
              <a:rPr lang="en-US" dirty="0" err="1"/>
              <a:t>pch</a:t>
            </a:r>
            <a:r>
              <a:rPr lang="en-US" dirty="0"/>
              <a:t>=19, </a:t>
            </a:r>
            <a:r>
              <a:rPr lang="en-US" dirty="0" err="1"/>
              <a:t>cex</a:t>
            </a:r>
            <a:r>
              <a:rPr lang="en-US" dirty="0"/>
              <a:t>=2, </a:t>
            </a:r>
            <a:r>
              <a:rPr lang="en-US" dirty="0" err="1"/>
              <a:t>bty</a:t>
            </a:r>
            <a:r>
              <a:rPr lang="en-US" dirty="0"/>
              <a:t>="n", col="gray" )</a:t>
            </a:r>
          </a:p>
          <a:p>
            <a:r>
              <a:rPr lang="en-US" dirty="0" err="1"/>
              <a:t>abline</a:t>
            </a:r>
            <a:r>
              <a:rPr lang="en-US" dirty="0"/>
              <a:t>( </a:t>
            </a:r>
            <a:r>
              <a:rPr lang="en-US" dirty="0" err="1"/>
              <a:t>lm</a:t>
            </a:r>
            <a:r>
              <a:rPr lang="en-US" dirty="0"/>
              <a:t>(y1~x2), col="firebrick", </a:t>
            </a:r>
            <a:r>
              <a:rPr lang="en-US" dirty="0" err="1"/>
              <a:t>lwd</a:t>
            </a:r>
            <a:r>
              <a:rPr lang="en-US" dirty="0"/>
              <a:t>=2 )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56C1EA-D5BD-49E1-BD79-1B28F391E9A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795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4D0CC-4990-4707-8211-9099C5B8D390}" type="datetime1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062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4199C-DA97-4D87-9BEC-EF6A52991A82}" type="datetime1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556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EF9EF-2EB1-4A90-BC0E-CA6B3C305D05}" type="datetime1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43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B7738-6711-402B-BE19-F40333369785}" type="datetime1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5135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75038-5B81-4D0C-ADC0-AD1119260B8B}" type="datetime1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2866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5C1D-38BC-410E-B5B0-2C5DC65BE865}" type="datetime1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002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8F9A-5127-4BCC-B934-71101CD7FFCF}" type="datetime1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11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C8ADCE-E34E-4C41-8709-697115A080E7}" type="datetime1">
              <a:rPr lang="en-US" smtClean="0"/>
              <a:t>5/25/2021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28152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2E239A-EBC8-4F5A-861F-59B406A2262D}" type="datetime1">
              <a:rPr lang="en-US" smtClean="0"/>
              <a:t>5/25/2021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8361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09F6D-FC17-4F5E-BEFB-BB676AF19AFB}" type="datetime1">
              <a:rPr lang="en-US" smtClean="0"/>
              <a:t>5/25/2021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9351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A8CAD-4919-4BA1-BE20-BD9D734299D9}" type="datetime1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416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9E3B7-8F48-4B76-8A91-BEDE590374FF}" type="datetime1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941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5552A3-FDFC-4563-8DC2-BEE59722198F}" type="datetime1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0890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80210-14E2-4B4A-B6D6-31D6ECF6BBF0}" type="datetime1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2472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C85F8-C7A0-40C8-B111-C97B6DCEAA7E}" type="datetime1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273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919B7-2754-4BC7-B517-E7C60007B9A3}" type="datetime1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36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A906AA-F35F-486B-AF8B-69F20F66926E}" type="datetime1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264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90141-3279-4828-BD6F-727138230073}" type="datetime1">
              <a:rPr lang="en-US" smtClean="0"/>
              <a:t>5/25/2021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371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06BD9-2C6B-4A92-B888-A064116CB8FB}" type="datetime1">
              <a:rPr lang="en-US" smtClean="0"/>
              <a:t>5/25/2021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37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B2B05-C9A3-445F-B76E-25CD421BE45A}" type="datetime1">
              <a:rPr lang="en-US" smtClean="0"/>
              <a:t>5/25/2021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877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78994F-6620-4C8F-BFC9-06971E3B605F}" type="datetime1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318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56D5D-ECA7-4A0C-ABDA-9D24F8E1A388}" type="datetime1">
              <a:rPr lang="en-US" smtClean="0"/>
              <a:t>5/25/2021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560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02EE1-8AA8-4139-B584-C57109614F4D}" type="datetime1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E6028-40C7-4BAA-97FA-B29093583E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26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3530F-712F-4A1F-A42B-853E2D394A74}" type="datetime1">
              <a:rPr lang="en-US" smtClean="0"/>
              <a:t>5/25/2021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87C94-2549-44D0-B1CB-C74507F91C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05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2.wm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cap="all" dirty="0">
                <a:latin typeface="Euphemia"/>
              </a:rPr>
              <a:t>Bias from </a:t>
            </a:r>
            <a:br>
              <a:rPr lang="en-US" cap="all" dirty="0">
                <a:latin typeface="Euphemia"/>
              </a:rPr>
            </a:br>
            <a:r>
              <a:rPr lang="en-US" cap="all" dirty="0">
                <a:latin typeface="Euphemia"/>
              </a:rPr>
              <a:t>specification OR Measurement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8117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variance distribution">
            <a:extLst>
              <a:ext uri="{FF2B5EF4-FFF2-40B4-BE49-F238E27FC236}">
                <a16:creationId xmlns:a16="http://schemas.microsoft.com/office/drawing/2014/main" id="{877E1093-FD52-4F07-9C54-2F764FB836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2" r="3333" b="4776"/>
          <a:stretch/>
        </p:blipFill>
        <p:spPr bwMode="auto">
          <a:xfrm>
            <a:off x="913132" y="268158"/>
            <a:ext cx="4041422" cy="283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6D78D66-14E3-4B9C-875E-79F3C29608AE}"/>
              </a:ext>
            </a:extLst>
          </p:cNvPr>
          <p:cNvCxnSpPr/>
          <p:nvPr/>
        </p:nvCxnSpPr>
        <p:spPr>
          <a:xfrm>
            <a:off x="4715070" y="2454850"/>
            <a:ext cx="1380930" cy="0"/>
          </a:xfrm>
          <a:prstGeom prst="straightConnector1">
            <a:avLst/>
          </a:prstGeom>
          <a:ln w="47625">
            <a:solidFill>
              <a:srgbClr val="7030A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5F20BD-22F1-42A4-AB01-520FB0E10F02}"/>
              </a:ext>
            </a:extLst>
          </p:cNvPr>
          <p:cNvCxnSpPr/>
          <p:nvPr/>
        </p:nvCxnSpPr>
        <p:spPr>
          <a:xfrm>
            <a:off x="2780523" y="2985796"/>
            <a:ext cx="0" cy="233265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FA988F9-F083-4A8A-90E3-33F683E52C58}"/>
              </a:ext>
            </a:extLst>
          </p:cNvPr>
          <p:cNvSpPr txBox="1"/>
          <p:nvPr/>
        </p:nvSpPr>
        <p:spPr>
          <a:xfrm>
            <a:off x="2133762" y="3182623"/>
            <a:ext cx="1337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mean(x) = </a:t>
            </a:r>
            <a:r>
              <a:rPr lang="en-US" sz="2400" i="1" dirty="0">
                <a:solidFill>
                  <a:srgbClr val="7030A0"/>
                </a:solidFill>
              </a:rPr>
              <a:t>u</a:t>
            </a:r>
            <a:endParaRPr lang="en-US" i="1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4A1F9-1179-4688-8296-D313D4BE19BA}"/>
              </a:ext>
            </a:extLst>
          </p:cNvPr>
          <p:cNvSpPr txBox="1"/>
          <p:nvPr/>
        </p:nvSpPr>
        <p:spPr>
          <a:xfrm>
            <a:off x="2251468" y="2214690"/>
            <a:ext cx="1058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var(x) = </a:t>
            </a:r>
            <a:r>
              <a:rPr lang="en-US" sz="2400" i="1" dirty="0">
                <a:solidFill>
                  <a:srgbClr val="7030A0"/>
                </a:solidFill>
              </a:rPr>
              <a:t>s</a:t>
            </a:r>
            <a:endParaRPr lang="en-US" i="1" dirty="0">
              <a:solidFill>
                <a:srgbClr val="7030A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BE044F4-6612-4F04-A46F-28014E9F22E4}"/>
              </a:ext>
            </a:extLst>
          </p:cNvPr>
          <p:cNvGrpSpPr/>
          <p:nvPr/>
        </p:nvGrpSpPr>
        <p:grpSpPr>
          <a:xfrm>
            <a:off x="6096000" y="258826"/>
            <a:ext cx="4041422" cy="3412568"/>
            <a:chOff x="913132" y="268158"/>
            <a:chExt cx="4041422" cy="3412568"/>
          </a:xfrm>
        </p:grpSpPr>
        <p:pic>
          <p:nvPicPr>
            <p:cNvPr id="11" name="Picture 2" descr="Image result for variance distribution">
              <a:extLst>
                <a:ext uri="{FF2B5EF4-FFF2-40B4-BE49-F238E27FC236}">
                  <a16:creationId xmlns:a16="http://schemas.microsoft.com/office/drawing/2014/main" id="{6B2F572B-36E7-49C2-989D-49914FC791D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72" r="3333" b="4776"/>
            <a:stretch/>
          </p:blipFill>
          <p:spPr bwMode="auto">
            <a:xfrm>
              <a:off x="913132" y="268158"/>
              <a:ext cx="4041422" cy="2838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822B981-AB55-4DFD-9C55-9AC47A7434B4}"/>
                </a:ext>
              </a:extLst>
            </p:cNvPr>
            <p:cNvCxnSpPr/>
            <p:nvPr/>
          </p:nvCxnSpPr>
          <p:spPr>
            <a:xfrm>
              <a:off x="2780523" y="2985796"/>
              <a:ext cx="0" cy="233265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5BB2F8-8AEF-4E13-8B68-B582734DBED7}"/>
                </a:ext>
              </a:extLst>
            </p:cNvPr>
            <p:cNvSpPr txBox="1"/>
            <p:nvPr/>
          </p:nvSpPr>
          <p:spPr>
            <a:xfrm>
              <a:off x="1937183" y="3219061"/>
              <a:ext cx="24240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mean(x+100) = </a:t>
              </a:r>
              <a:r>
                <a:rPr lang="en-US" sz="2400" i="1" dirty="0">
                  <a:solidFill>
                    <a:srgbClr val="7030A0"/>
                  </a:solidFill>
                </a:rPr>
                <a:t>u+</a:t>
              </a:r>
              <a:r>
                <a:rPr lang="en-US" sz="2000" i="1" dirty="0">
                  <a:solidFill>
                    <a:srgbClr val="7030A0"/>
                  </a:solidFill>
                </a:rPr>
                <a:t>100</a:t>
              </a:r>
              <a:endParaRPr lang="en-US" i="1" dirty="0">
                <a:solidFill>
                  <a:srgbClr val="7030A0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EFCC24C-3240-4959-B5BE-9195E691EC99}"/>
                </a:ext>
              </a:extLst>
            </p:cNvPr>
            <p:cNvSpPr txBox="1"/>
            <p:nvPr/>
          </p:nvSpPr>
          <p:spPr>
            <a:xfrm>
              <a:off x="2018230" y="2224022"/>
              <a:ext cx="15245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var(x+100) = </a:t>
              </a:r>
              <a:r>
                <a:rPr lang="en-US" sz="2400" i="1" dirty="0">
                  <a:solidFill>
                    <a:srgbClr val="7030A0"/>
                  </a:solidFill>
                </a:rPr>
                <a:t>s</a:t>
              </a:r>
              <a:endParaRPr lang="en-US" i="1" dirty="0">
                <a:solidFill>
                  <a:srgbClr val="7030A0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5DAF40E-B47D-4711-873F-86CD0314D316}"/>
              </a:ext>
            </a:extLst>
          </p:cNvPr>
          <p:cNvSpPr txBox="1"/>
          <p:nvPr/>
        </p:nvSpPr>
        <p:spPr>
          <a:xfrm>
            <a:off x="6822514" y="4309089"/>
            <a:ext cx="469263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After </a:t>
            </a:r>
            <a:r>
              <a:rPr lang="en-US" sz="32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linear transformations</a:t>
            </a:r>
          </a:p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slopes b1 are identical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2655FFB-BA12-4462-AADF-79E4B03B8D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245" y="4010622"/>
            <a:ext cx="6477486" cy="258855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8147027-5A0D-4BF2-A395-C081A36CE6CD}"/>
              </a:ext>
            </a:extLst>
          </p:cNvPr>
          <p:cNvSpPr txBox="1"/>
          <p:nvPr/>
        </p:nvSpPr>
        <p:spPr>
          <a:xfrm>
            <a:off x="4462328" y="1902351"/>
            <a:ext cx="1886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Add 100 to each X</a:t>
            </a:r>
            <a:endParaRPr lang="en-US" i="1" dirty="0">
              <a:solidFill>
                <a:srgbClr val="7030A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B76E61-3B7E-4783-8FC5-04ACD6E58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10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BA4BD2-C57F-486D-93F7-F680D3C7E736}"/>
              </a:ext>
            </a:extLst>
          </p:cNvPr>
          <p:cNvSpPr txBox="1"/>
          <p:nvPr/>
        </p:nvSpPr>
        <p:spPr>
          <a:xfrm>
            <a:off x="6938099" y="5476519"/>
            <a:ext cx="45756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var(x2) = var(x1) 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 slopes and standard errors same</a:t>
            </a:r>
          </a:p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mean(x2) = mean(x1) + 100   x-axis moves right</a:t>
            </a:r>
          </a:p>
          <a:p>
            <a:r>
              <a:rPr lang="en-US" sz="1600" i="1" dirty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Intercept b0 (y when x=0) will be different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AC6EF6-E9E3-46B3-BCB4-946ED2B29E29}"/>
              </a:ext>
            </a:extLst>
          </p:cNvPr>
          <p:cNvSpPr txBox="1"/>
          <p:nvPr/>
        </p:nvSpPr>
        <p:spPr>
          <a:xfrm>
            <a:off x="805149" y="302506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</a:t>
            </a:r>
            <a:endParaRPr lang="en-US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22FFD8B-62D7-4434-9543-17A8E50FAE48}"/>
              </a:ext>
            </a:extLst>
          </p:cNvPr>
          <p:cNvSpPr txBox="1"/>
          <p:nvPr/>
        </p:nvSpPr>
        <p:spPr>
          <a:xfrm>
            <a:off x="4546546" y="306607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25</a:t>
            </a:r>
            <a:endParaRPr lang="en-US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A13EFAA-8A8C-475D-86B8-C6466F21F693}"/>
              </a:ext>
            </a:extLst>
          </p:cNvPr>
          <p:cNvSpPr txBox="1"/>
          <p:nvPr/>
        </p:nvSpPr>
        <p:spPr>
          <a:xfrm>
            <a:off x="5933405" y="3034042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105</a:t>
            </a:r>
            <a:endParaRPr lang="en-US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419D4C7-5E51-4945-96F7-3A816321DCDB}"/>
              </a:ext>
            </a:extLst>
          </p:cNvPr>
          <p:cNvSpPr txBox="1"/>
          <p:nvPr/>
        </p:nvSpPr>
        <p:spPr>
          <a:xfrm>
            <a:off x="9764293" y="3025063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125</a:t>
            </a:r>
            <a:endParaRPr lang="en-US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E47ABA8-E20D-4F2B-8261-8D1E5D6B1742}"/>
              </a:ext>
            </a:extLst>
          </p:cNvPr>
          <p:cNvSpPr txBox="1"/>
          <p:nvPr/>
        </p:nvSpPr>
        <p:spPr>
          <a:xfrm>
            <a:off x="1449875" y="4232126"/>
            <a:ext cx="1143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Y=b0+</a:t>
            </a:r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b1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(X)</a:t>
            </a:r>
            <a:endParaRPr lang="en-US" sz="16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0021BE8-3913-45EF-9572-8172A747E78E}"/>
              </a:ext>
            </a:extLst>
          </p:cNvPr>
          <p:cNvSpPr txBox="1"/>
          <p:nvPr/>
        </p:nvSpPr>
        <p:spPr>
          <a:xfrm>
            <a:off x="4477547" y="4232126"/>
            <a:ext cx="15584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Y=b0+</a:t>
            </a:r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b1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(X+100)</a:t>
            </a:r>
            <a:endParaRPr lang="en-US" sz="16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180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variance distribution">
            <a:extLst>
              <a:ext uri="{FF2B5EF4-FFF2-40B4-BE49-F238E27FC236}">
                <a16:creationId xmlns:a16="http://schemas.microsoft.com/office/drawing/2014/main" id="{877E1093-FD52-4F07-9C54-2F764FB836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2" r="3333" b="4776"/>
          <a:stretch/>
        </p:blipFill>
        <p:spPr bwMode="auto">
          <a:xfrm>
            <a:off x="913132" y="268158"/>
            <a:ext cx="4041422" cy="283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6D78D66-14E3-4B9C-875E-79F3C29608AE}"/>
              </a:ext>
            </a:extLst>
          </p:cNvPr>
          <p:cNvCxnSpPr/>
          <p:nvPr/>
        </p:nvCxnSpPr>
        <p:spPr>
          <a:xfrm>
            <a:off x="4715070" y="2454850"/>
            <a:ext cx="1380930" cy="0"/>
          </a:xfrm>
          <a:prstGeom prst="straightConnector1">
            <a:avLst/>
          </a:prstGeom>
          <a:ln w="47625">
            <a:solidFill>
              <a:srgbClr val="7030A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5F20BD-22F1-42A4-AB01-520FB0E10F02}"/>
              </a:ext>
            </a:extLst>
          </p:cNvPr>
          <p:cNvCxnSpPr/>
          <p:nvPr/>
        </p:nvCxnSpPr>
        <p:spPr>
          <a:xfrm>
            <a:off x="2780523" y="2985796"/>
            <a:ext cx="0" cy="233265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FA988F9-F083-4A8A-90E3-33F683E52C58}"/>
              </a:ext>
            </a:extLst>
          </p:cNvPr>
          <p:cNvSpPr txBox="1"/>
          <p:nvPr/>
        </p:nvSpPr>
        <p:spPr>
          <a:xfrm>
            <a:off x="2133762" y="3182623"/>
            <a:ext cx="1337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mean(x) = </a:t>
            </a:r>
            <a:r>
              <a:rPr lang="en-US" sz="2400" i="1" dirty="0">
                <a:solidFill>
                  <a:srgbClr val="7030A0"/>
                </a:solidFill>
              </a:rPr>
              <a:t>u</a:t>
            </a:r>
            <a:endParaRPr lang="en-US" i="1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4A1F9-1179-4688-8296-D313D4BE19BA}"/>
              </a:ext>
            </a:extLst>
          </p:cNvPr>
          <p:cNvSpPr txBox="1"/>
          <p:nvPr/>
        </p:nvSpPr>
        <p:spPr>
          <a:xfrm>
            <a:off x="2251468" y="2214690"/>
            <a:ext cx="1058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var(x) = </a:t>
            </a:r>
            <a:r>
              <a:rPr lang="en-US" sz="2400" i="1" dirty="0">
                <a:solidFill>
                  <a:srgbClr val="7030A0"/>
                </a:solidFill>
              </a:rPr>
              <a:t>s</a:t>
            </a:r>
            <a:endParaRPr lang="en-US" i="1" dirty="0">
              <a:solidFill>
                <a:srgbClr val="7030A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BE044F4-6612-4F04-A46F-28014E9F22E4}"/>
              </a:ext>
            </a:extLst>
          </p:cNvPr>
          <p:cNvGrpSpPr/>
          <p:nvPr/>
        </p:nvGrpSpPr>
        <p:grpSpPr>
          <a:xfrm>
            <a:off x="6096000" y="258826"/>
            <a:ext cx="4041422" cy="3412568"/>
            <a:chOff x="913132" y="268158"/>
            <a:chExt cx="4041422" cy="3412568"/>
          </a:xfrm>
        </p:grpSpPr>
        <p:pic>
          <p:nvPicPr>
            <p:cNvPr id="11" name="Picture 2" descr="Image result for variance distribution">
              <a:extLst>
                <a:ext uri="{FF2B5EF4-FFF2-40B4-BE49-F238E27FC236}">
                  <a16:creationId xmlns:a16="http://schemas.microsoft.com/office/drawing/2014/main" id="{6B2F572B-36E7-49C2-989D-49914FC791D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72" r="3333" b="4776"/>
            <a:stretch/>
          </p:blipFill>
          <p:spPr bwMode="auto">
            <a:xfrm>
              <a:off x="913132" y="268158"/>
              <a:ext cx="4041422" cy="2838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822B981-AB55-4DFD-9C55-9AC47A7434B4}"/>
                </a:ext>
              </a:extLst>
            </p:cNvPr>
            <p:cNvCxnSpPr/>
            <p:nvPr/>
          </p:nvCxnSpPr>
          <p:spPr>
            <a:xfrm>
              <a:off x="2780523" y="2985796"/>
              <a:ext cx="0" cy="233265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5BB2F8-8AEF-4E13-8B68-B582734DBED7}"/>
                </a:ext>
              </a:extLst>
            </p:cNvPr>
            <p:cNvSpPr txBox="1"/>
            <p:nvPr/>
          </p:nvSpPr>
          <p:spPr>
            <a:xfrm>
              <a:off x="1937183" y="3219061"/>
              <a:ext cx="24240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mean(x+100) = </a:t>
              </a:r>
              <a:r>
                <a:rPr lang="en-US" sz="2400" i="1" dirty="0">
                  <a:solidFill>
                    <a:srgbClr val="7030A0"/>
                  </a:solidFill>
                </a:rPr>
                <a:t>u+</a:t>
              </a:r>
              <a:r>
                <a:rPr lang="en-US" sz="2000" i="1" dirty="0">
                  <a:solidFill>
                    <a:srgbClr val="7030A0"/>
                  </a:solidFill>
                </a:rPr>
                <a:t>100</a:t>
              </a:r>
              <a:endParaRPr lang="en-US" i="1" dirty="0">
                <a:solidFill>
                  <a:srgbClr val="7030A0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EFCC24C-3240-4959-B5BE-9195E691EC99}"/>
                </a:ext>
              </a:extLst>
            </p:cNvPr>
            <p:cNvSpPr txBox="1"/>
            <p:nvPr/>
          </p:nvSpPr>
          <p:spPr>
            <a:xfrm>
              <a:off x="2018230" y="2224022"/>
              <a:ext cx="15245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var(x+100) = </a:t>
              </a:r>
              <a:r>
                <a:rPr lang="en-US" sz="2400" i="1" dirty="0">
                  <a:solidFill>
                    <a:srgbClr val="7030A0"/>
                  </a:solidFill>
                </a:rPr>
                <a:t>s</a:t>
              </a:r>
              <a:endParaRPr lang="en-US" i="1" dirty="0">
                <a:solidFill>
                  <a:srgbClr val="7030A0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5DAF40E-B47D-4711-873F-86CD0314D316}"/>
              </a:ext>
            </a:extLst>
          </p:cNvPr>
          <p:cNvSpPr txBox="1"/>
          <p:nvPr/>
        </p:nvSpPr>
        <p:spPr>
          <a:xfrm>
            <a:off x="1547673" y="4272065"/>
            <a:ext cx="8013989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“Linear Transformations”</a:t>
            </a:r>
          </a:p>
          <a:p>
            <a:pPr algn="ctr"/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X2 = X1 + </a:t>
            </a:r>
            <a:r>
              <a:rPr lang="en-US" sz="3200" b="1" dirty="0">
                <a:solidFill>
                  <a:srgbClr val="7030A0"/>
                </a:solidFill>
                <a:latin typeface="+mj-lt"/>
              </a:rPr>
              <a:t>100</a:t>
            </a:r>
          </a:p>
          <a:p>
            <a:pPr algn="ctr"/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Must add the </a:t>
            </a:r>
            <a:r>
              <a:rPr lang="en-US" sz="3200" b="1" dirty="0">
                <a:solidFill>
                  <a:srgbClr val="7030A0"/>
                </a:solidFill>
                <a:latin typeface="+mj-lt"/>
              </a:rPr>
              <a:t>same constant </a:t>
            </a:r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to every value of X</a:t>
            </a:r>
          </a:p>
          <a:p>
            <a:pPr algn="ctr"/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Just moves the distribution to right or left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147027-5A0D-4BF2-A395-C081A36CE6CD}"/>
              </a:ext>
            </a:extLst>
          </p:cNvPr>
          <p:cNvSpPr txBox="1"/>
          <p:nvPr/>
        </p:nvSpPr>
        <p:spPr>
          <a:xfrm>
            <a:off x="4647914" y="1883823"/>
            <a:ext cx="1387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Add 100 to X</a:t>
            </a:r>
            <a:endParaRPr lang="en-US" i="1" dirty="0">
              <a:solidFill>
                <a:srgbClr val="7030A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85156C-5BB1-44E3-9AB4-37839B86C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453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BE044F4-6612-4F04-A46F-28014E9F22E4}"/>
              </a:ext>
            </a:extLst>
          </p:cNvPr>
          <p:cNvGrpSpPr/>
          <p:nvPr/>
        </p:nvGrpSpPr>
        <p:grpSpPr>
          <a:xfrm>
            <a:off x="139960" y="3256062"/>
            <a:ext cx="7557791" cy="3443639"/>
            <a:chOff x="702820" y="268158"/>
            <a:chExt cx="4251734" cy="3443639"/>
          </a:xfrm>
        </p:grpSpPr>
        <p:pic>
          <p:nvPicPr>
            <p:cNvPr id="11" name="Picture 2" descr="Image result for variance distribution">
              <a:extLst>
                <a:ext uri="{FF2B5EF4-FFF2-40B4-BE49-F238E27FC236}">
                  <a16:creationId xmlns:a16="http://schemas.microsoft.com/office/drawing/2014/main" id="{6B2F572B-36E7-49C2-989D-49914FC791D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72" r="3333" b="4776"/>
            <a:stretch/>
          </p:blipFill>
          <p:spPr bwMode="auto">
            <a:xfrm>
              <a:off x="702820" y="268158"/>
              <a:ext cx="4251734" cy="2838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822B981-AB55-4DFD-9C55-9AC47A7434B4}"/>
                </a:ext>
              </a:extLst>
            </p:cNvPr>
            <p:cNvCxnSpPr/>
            <p:nvPr/>
          </p:nvCxnSpPr>
          <p:spPr>
            <a:xfrm>
              <a:off x="2681256" y="2985796"/>
              <a:ext cx="0" cy="233265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5BB2F8-8AEF-4E13-8B68-B582734DBED7}"/>
                </a:ext>
              </a:extLst>
            </p:cNvPr>
            <p:cNvSpPr txBox="1"/>
            <p:nvPr/>
          </p:nvSpPr>
          <p:spPr>
            <a:xfrm>
              <a:off x="2238297" y="3250132"/>
              <a:ext cx="8859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mean(x2) = </a:t>
              </a:r>
              <a:r>
                <a:rPr lang="en-US" sz="2400" i="1" dirty="0">
                  <a:solidFill>
                    <a:srgbClr val="7030A0"/>
                  </a:solidFill>
                </a:rPr>
                <a:t>u</a:t>
              </a:r>
              <a:endParaRPr lang="en-US" i="1" dirty="0">
                <a:solidFill>
                  <a:srgbClr val="7030A0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EFCC24C-3240-4959-B5BE-9195E691EC99}"/>
                </a:ext>
              </a:extLst>
            </p:cNvPr>
            <p:cNvSpPr txBox="1"/>
            <p:nvPr/>
          </p:nvSpPr>
          <p:spPr>
            <a:xfrm>
              <a:off x="2206364" y="2155775"/>
              <a:ext cx="90630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var(x2) = </a:t>
              </a:r>
              <a:r>
                <a:rPr lang="en-US" sz="2400" i="1" dirty="0">
                  <a:solidFill>
                    <a:srgbClr val="7030A0"/>
                  </a:solidFill>
                </a:rPr>
                <a:t>s+</a:t>
              </a:r>
              <a:r>
                <a:rPr lang="el-GR" b="1" dirty="0">
                  <a:solidFill>
                    <a:srgbClr val="7030A0"/>
                  </a:solidFill>
                </a:rPr>
                <a:t> ε</a:t>
              </a:r>
              <a:endParaRPr lang="en-US" i="1" dirty="0">
                <a:solidFill>
                  <a:srgbClr val="7030A0"/>
                </a:solidFill>
              </a:endParaRPr>
            </a:p>
          </p:txBody>
        </p:sp>
      </p:grp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6D78D66-14E3-4B9C-875E-79F3C29608AE}"/>
              </a:ext>
            </a:extLst>
          </p:cNvPr>
          <p:cNvCxnSpPr>
            <a:cxnSpLocks/>
          </p:cNvCxnSpPr>
          <p:nvPr/>
        </p:nvCxnSpPr>
        <p:spPr>
          <a:xfrm>
            <a:off x="9428743" y="2068846"/>
            <a:ext cx="0" cy="982097"/>
          </a:xfrm>
          <a:prstGeom prst="straightConnector1">
            <a:avLst/>
          </a:prstGeom>
          <a:ln w="47625">
            <a:solidFill>
              <a:srgbClr val="7030A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>
            <a:extLst>
              <a:ext uri="{FF2B5EF4-FFF2-40B4-BE49-F238E27FC236}">
                <a16:creationId xmlns:a16="http://schemas.microsoft.com/office/drawing/2014/main" id="{AAC68C4F-5DCE-4456-95A9-7B82E7785C5E}"/>
              </a:ext>
            </a:extLst>
          </p:cNvPr>
          <p:cNvGrpSpPr/>
          <p:nvPr/>
        </p:nvGrpSpPr>
        <p:grpSpPr>
          <a:xfrm>
            <a:off x="1791142" y="-32275"/>
            <a:ext cx="4041422" cy="3376130"/>
            <a:chOff x="913132" y="268158"/>
            <a:chExt cx="4041422" cy="3376130"/>
          </a:xfrm>
        </p:grpSpPr>
        <p:pic>
          <p:nvPicPr>
            <p:cNvPr id="3074" name="Picture 2" descr="Image result for variance distribution">
              <a:extLst>
                <a:ext uri="{FF2B5EF4-FFF2-40B4-BE49-F238E27FC236}">
                  <a16:creationId xmlns:a16="http://schemas.microsoft.com/office/drawing/2014/main" id="{877E1093-FD52-4F07-9C54-2F764FB8366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72" r="3333" b="4776"/>
            <a:stretch/>
          </p:blipFill>
          <p:spPr bwMode="auto">
            <a:xfrm>
              <a:off x="913132" y="268158"/>
              <a:ext cx="4041422" cy="2838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95F20BD-22F1-42A4-AB01-520FB0E10F02}"/>
                </a:ext>
              </a:extLst>
            </p:cNvPr>
            <p:cNvCxnSpPr/>
            <p:nvPr/>
          </p:nvCxnSpPr>
          <p:spPr>
            <a:xfrm>
              <a:off x="2780523" y="2985796"/>
              <a:ext cx="0" cy="233265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FA988F9-F083-4A8A-90E3-33F683E52C58}"/>
                </a:ext>
              </a:extLst>
            </p:cNvPr>
            <p:cNvSpPr txBox="1"/>
            <p:nvPr/>
          </p:nvSpPr>
          <p:spPr>
            <a:xfrm>
              <a:off x="2133762" y="3182623"/>
              <a:ext cx="145424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mean(x1) = </a:t>
              </a:r>
              <a:r>
                <a:rPr lang="en-US" sz="2400" i="1" dirty="0">
                  <a:solidFill>
                    <a:srgbClr val="7030A0"/>
                  </a:solidFill>
                </a:rPr>
                <a:t>u</a:t>
              </a:r>
              <a:endParaRPr lang="en-US" i="1" dirty="0">
                <a:solidFill>
                  <a:srgbClr val="7030A0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0E4A1F9-1179-4688-8296-D313D4BE19BA}"/>
                </a:ext>
              </a:extLst>
            </p:cNvPr>
            <p:cNvSpPr txBox="1"/>
            <p:nvPr/>
          </p:nvSpPr>
          <p:spPr>
            <a:xfrm>
              <a:off x="2251468" y="2214690"/>
              <a:ext cx="117513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var(x1) = </a:t>
              </a:r>
              <a:r>
                <a:rPr lang="en-US" sz="2400" i="1" dirty="0">
                  <a:solidFill>
                    <a:srgbClr val="7030A0"/>
                  </a:solidFill>
                </a:rPr>
                <a:t>s</a:t>
              </a:r>
              <a:endParaRPr lang="en-US" i="1" dirty="0">
                <a:solidFill>
                  <a:srgbClr val="7030A0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5DAF40E-B47D-4711-873F-86CD0314D316}"/>
              </a:ext>
            </a:extLst>
          </p:cNvPr>
          <p:cNvSpPr txBox="1"/>
          <p:nvPr/>
        </p:nvSpPr>
        <p:spPr>
          <a:xfrm>
            <a:off x="7711190" y="479951"/>
            <a:ext cx="343510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Measurement Error</a:t>
            </a:r>
          </a:p>
          <a:p>
            <a:pPr algn="ctr"/>
            <a:r>
              <a:rPr lang="en-US" sz="3200" dirty="0">
                <a:solidFill>
                  <a:srgbClr val="7030A0"/>
                </a:solidFill>
                <a:latin typeface="+mj-lt"/>
              </a:rPr>
              <a:t>X2 = X1 + </a:t>
            </a:r>
            <a:r>
              <a:rPr lang="el-GR" sz="4000" b="1" dirty="0">
                <a:solidFill>
                  <a:srgbClr val="7030A0"/>
                </a:solidFill>
                <a:latin typeface="+mj-lt"/>
              </a:rPr>
              <a:t>ε</a:t>
            </a:r>
            <a:endParaRPr lang="en-US" sz="40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147027-5A0D-4BF2-A395-C081A36CE6CD}"/>
              </a:ext>
            </a:extLst>
          </p:cNvPr>
          <p:cNvSpPr txBox="1"/>
          <p:nvPr/>
        </p:nvSpPr>
        <p:spPr>
          <a:xfrm>
            <a:off x="7947705" y="3388377"/>
            <a:ext cx="29620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Add random error to every X.</a:t>
            </a:r>
          </a:p>
          <a:p>
            <a:pPr algn="ctr"/>
            <a:endParaRPr lang="en-US" i="1" dirty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en-US" i="1" dirty="0">
                <a:solidFill>
                  <a:schemeClr val="bg2">
                    <a:lumMod val="50000"/>
                  </a:schemeClr>
                </a:solidFill>
              </a:rPr>
              <a:t>Random means each X is equally likely to be over-measured as under-measured.</a:t>
            </a:r>
          </a:p>
          <a:p>
            <a:pPr algn="ctr"/>
            <a:endParaRPr lang="en-US" i="1" dirty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X2 has the same mean as X1, but more variance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B1FC2A-3891-417D-ADDE-3DD01B0C7A6A}"/>
              </a:ext>
            </a:extLst>
          </p:cNvPr>
          <p:cNvSpPr/>
          <p:nvPr/>
        </p:nvSpPr>
        <p:spPr>
          <a:xfrm>
            <a:off x="3357661" y="470615"/>
            <a:ext cx="5982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  <a:latin typeface="Calibri Light" panose="020F0302020204030204"/>
              </a:rPr>
              <a:t>X1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CC37DBD-0755-4386-A34E-7B9A7FB7E747}"/>
              </a:ext>
            </a:extLst>
          </p:cNvPr>
          <p:cNvSpPr/>
          <p:nvPr/>
        </p:nvSpPr>
        <p:spPr>
          <a:xfrm>
            <a:off x="3357661" y="3712211"/>
            <a:ext cx="5982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7030A0"/>
                </a:solidFill>
                <a:latin typeface="Calibri Light" panose="020F0302020204030204"/>
              </a:rPr>
              <a:t>X2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4727DA-5B63-4B31-BEA1-7CE41189D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74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B665BEB-AB93-4EEC-936A-9F8152DB8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571500"/>
            <a:ext cx="11430000" cy="5715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F31DE3-7281-464C-85D4-AA2E9DAB190E}"/>
              </a:ext>
            </a:extLst>
          </p:cNvPr>
          <p:cNvSpPr txBox="1"/>
          <p:nvPr/>
        </p:nvSpPr>
        <p:spPr>
          <a:xfrm>
            <a:off x="1156996" y="793101"/>
            <a:ext cx="47060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cap="all" dirty="0">
                <a:solidFill>
                  <a:schemeClr val="tx2"/>
                </a:solidFill>
                <a:latin typeface="Euphemia" panose="020B0503040102020104" pitchFamily="34" charset="0"/>
              </a:rPr>
              <a:t>Adding Measurement Error to the DV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014A5E3-8D4C-461F-B844-A74E5AFC9D8B}"/>
              </a:ext>
            </a:extLst>
          </p:cNvPr>
          <p:cNvGrpSpPr/>
          <p:nvPr/>
        </p:nvGrpSpPr>
        <p:grpSpPr>
          <a:xfrm>
            <a:off x="1591083" y="4781792"/>
            <a:ext cx="1016486" cy="719447"/>
            <a:chOff x="2665901" y="5954273"/>
            <a:chExt cx="1016486" cy="719447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B6DA5E6-C30A-41E9-9199-589FBA52BEF1}"/>
                </a:ext>
              </a:extLst>
            </p:cNvPr>
            <p:cNvCxnSpPr>
              <a:cxnSpLocks/>
            </p:cNvCxnSpPr>
            <p:nvPr/>
          </p:nvCxnSpPr>
          <p:spPr>
            <a:xfrm>
              <a:off x="2665901" y="6504375"/>
              <a:ext cx="1016486" cy="0"/>
            </a:xfrm>
            <a:prstGeom prst="line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E38D960-0675-4148-AB46-A3E9240F7C75}"/>
                </a:ext>
              </a:extLst>
            </p:cNvPr>
            <p:cNvCxnSpPr>
              <a:cxnSpLocks/>
            </p:cNvCxnSpPr>
            <p:nvPr/>
          </p:nvCxnSpPr>
          <p:spPr>
            <a:xfrm>
              <a:off x="2893133" y="6176867"/>
              <a:ext cx="577849" cy="0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9E3D33B-6C63-4341-8EB3-A01C3D7A87E2}"/>
                </a:ext>
              </a:extLst>
            </p:cNvPr>
            <p:cNvCxnSpPr/>
            <p:nvPr/>
          </p:nvCxnSpPr>
          <p:spPr>
            <a:xfrm>
              <a:off x="2760563" y="5954273"/>
              <a:ext cx="0" cy="71944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4FC4416-0B4A-4652-ACB6-43497039729F}"/>
                </a:ext>
              </a:extLst>
            </p:cNvPr>
            <p:cNvSpPr/>
            <p:nvPr/>
          </p:nvSpPr>
          <p:spPr>
            <a:xfrm>
              <a:off x="3091880" y="6102219"/>
              <a:ext cx="137160" cy="13716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F37963F-552D-4710-B136-9544A4C12C03}"/>
                </a:ext>
              </a:extLst>
            </p:cNvPr>
            <p:cNvSpPr/>
            <p:nvPr/>
          </p:nvSpPr>
          <p:spPr>
            <a:xfrm>
              <a:off x="3104313" y="6429727"/>
              <a:ext cx="137160" cy="13716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AF833014-28FC-4DD2-8711-C165ED9AB2AC}"/>
              </a:ext>
            </a:extLst>
          </p:cNvPr>
          <p:cNvSpPr txBox="1"/>
          <p:nvPr/>
        </p:nvSpPr>
        <p:spPr>
          <a:xfrm>
            <a:off x="2938884" y="4818349"/>
            <a:ext cx="26885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Increase in standard errors</a:t>
            </a:r>
          </a:p>
          <a:p>
            <a:r>
              <a:rPr lang="en-US" dirty="0">
                <a:solidFill>
                  <a:srgbClr val="C00000"/>
                </a:solidFill>
              </a:rPr>
              <a:t>Type II Error risk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8B787F-D167-482F-B84F-ED6EDB4CFBCF}"/>
              </a:ext>
            </a:extLst>
          </p:cNvPr>
          <p:cNvSpPr txBox="1"/>
          <p:nvPr/>
        </p:nvSpPr>
        <p:spPr>
          <a:xfrm>
            <a:off x="1746620" y="4510853"/>
            <a:ext cx="8162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(no bias)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B41E47-0181-4582-9987-6A1AF1A5D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6128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measurement error in in pos.gif">
            <a:extLst>
              <a:ext uri="{FF2B5EF4-FFF2-40B4-BE49-F238E27FC236}">
                <a16:creationId xmlns:a16="http://schemas.microsoft.com/office/drawing/2014/main" id="{7F13A6A9-A8B2-4387-B792-20EC31E5A2C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300" y="206022"/>
            <a:ext cx="6035040" cy="301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images.squarespace-cdn.com/content/v1/55d9f3fbe4b001723c108c17/1445297080363-ATYX0R2EV9P4N33CGKXB/ke17ZwdGBToddI8pDm48kB-KvWWLsNdsr2r15pG8LB8UqsxRUqqbr1mOJYKfIPR7LoDQ9mXPOjoJoqy81S2I8N_N4V1vUb5AoIIIbLZhVYxCRW4BPu10St3TBAUQYVKcRZHtQiArJWm4DY2JAfH19IQ7xPW2kSWOsz_1EWmuz31UO3DgUjgOKLI3IXAcyf76/image-asset.gif?format=1000w">
            <a:extLst>
              <a:ext uri="{FF2B5EF4-FFF2-40B4-BE49-F238E27FC236}">
                <a16:creationId xmlns:a16="http://schemas.microsoft.com/office/drawing/2014/main" id="{081C48C9-2A63-4149-BCAC-912CC86DE3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300" y="3697111"/>
            <a:ext cx="6035040" cy="301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3F19615-64D6-4E45-A486-54A1753EC388}"/>
              </a:ext>
            </a:extLst>
          </p:cNvPr>
          <p:cNvSpPr txBox="1"/>
          <p:nvPr/>
        </p:nvSpPr>
        <p:spPr>
          <a:xfrm>
            <a:off x="797963" y="468761"/>
            <a:ext cx="40961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cap="all" dirty="0">
                <a:solidFill>
                  <a:schemeClr val="tx2"/>
                </a:solidFill>
                <a:latin typeface="Euphemia" panose="020B0503040102020104" pitchFamily="34" charset="0"/>
              </a:rPr>
              <a:t>Adding Measurement Error to the independent variable:</a:t>
            </a:r>
          </a:p>
          <a:p>
            <a:r>
              <a:rPr lang="en-US" cap="all" dirty="0">
                <a:solidFill>
                  <a:schemeClr val="tx2"/>
                </a:solidFill>
                <a:latin typeface="Euphemia" panose="020B0503040102020104" pitchFamily="34" charset="0"/>
              </a:rPr>
              <a:t>“Attenuation bias”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2B80D3-741C-4B05-B014-6288CFA715DD}"/>
              </a:ext>
            </a:extLst>
          </p:cNvPr>
          <p:cNvCxnSpPr>
            <a:cxnSpLocks/>
          </p:cNvCxnSpPr>
          <p:nvPr/>
        </p:nvCxnSpPr>
        <p:spPr>
          <a:xfrm>
            <a:off x="1144336" y="2091649"/>
            <a:ext cx="0" cy="369492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5C446410-3375-4BB9-9807-629F0E557122}"/>
              </a:ext>
            </a:extLst>
          </p:cNvPr>
          <p:cNvSpPr/>
          <p:nvPr/>
        </p:nvSpPr>
        <p:spPr>
          <a:xfrm>
            <a:off x="2441550" y="2609866"/>
            <a:ext cx="137160" cy="13716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5B38F5B-0615-4D42-AC05-7E6AFE093883}"/>
              </a:ext>
            </a:extLst>
          </p:cNvPr>
          <p:cNvCxnSpPr>
            <a:cxnSpLocks/>
          </p:cNvCxnSpPr>
          <p:nvPr/>
        </p:nvCxnSpPr>
        <p:spPr>
          <a:xfrm>
            <a:off x="1515448" y="2684514"/>
            <a:ext cx="2076838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18832F45-03E4-4DE1-8800-C17C3458FA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0189377"/>
              </p:ext>
            </p:extLst>
          </p:nvPr>
        </p:nvGraphicFramePr>
        <p:xfrm>
          <a:off x="2382086" y="2039160"/>
          <a:ext cx="302610" cy="367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7480" imgH="215640" progId="Equation.3">
                  <p:embed/>
                </p:oleObj>
              </mc:Choice>
              <mc:Fallback>
                <p:oleObj name="Equation" r:id="rId4" imgW="177480" imgH="215640" progId="Equation.3">
                  <p:embed/>
                  <p:pic>
                    <p:nvPicPr>
                      <p:cNvPr id="40" name="Object 39">
                        <a:extLst>
                          <a:ext uri="{FF2B5EF4-FFF2-40B4-BE49-F238E27FC236}">
                            <a16:creationId xmlns:a16="http://schemas.microsoft.com/office/drawing/2014/main" id="{39BD8213-9C8F-46B9-A890-0762650141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2086" y="2039160"/>
                        <a:ext cx="302610" cy="3674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628367EC-C672-4BAF-9056-29BCB2029996}"/>
              </a:ext>
            </a:extLst>
          </p:cNvPr>
          <p:cNvSpPr txBox="1"/>
          <p:nvPr/>
        </p:nvSpPr>
        <p:spPr>
          <a:xfrm>
            <a:off x="1555751" y="2846542"/>
            <a:ext cx="19277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ED7D31"/>
                </a:solidFill>
              </a:rPr>
              <a:t>True program impact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97D6C59-3625-4B79-B054-1689E690B812}"/>
              </a:ext>
            </a:extLst>
          </p:cNvPr>
          <p:cNvSpPr/>
          <p:nvPr/>
        </p:nvSpPr>
        <p:spPr>
          <a:xfrm>
            <a:off x="1866735" y="3992823"/>
            <a:ext cx="137160" cy="13716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9132F67-9460-4608-8DB5-EAA05435BD8E}"/>
              </a:ext>
            </a:extLst>
          </p:cNvPr>
          <p:cNvCxnSpPr>
            <a:cxnSpLocks/>
          </p:cNvCxnSpPr>
          <p:nvPr/>
        </p:nvCxnSpPr>
        <p:spPr>
          <a:xfrm>
            <a:off x="1428323" y="4067471"/>
            <a:ext cx="1016486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BE0A8ED6-6D0D-4358-B032-93B8054E1A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0324753"/>
              </p:ext>
            </p:extLst>
          </p:nvPr>
        </p:nvGraphicFramePr>
        <p:xfrm>
          <a:off x="1786713" y="3440428"/>
          <a:ext cx="297203" cy="459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39680" imgH="215640" progId="Equation.3">
                  <p:embed/>
                </p:oleObj>
              </mc:Choice>
              <mc:Fallback>
                <p:oleObj name="Equation" r:id="rId6" imgW="139680" imgH="215640" progId="Equation.3">
                  <p:embed/>
                  <p:pic>
                    <p:nvPicPr>
                      <p:cNvPr id="46" name="Object 45">
                        <a:extLst>
                          <a:ext uri="{FF2B5EF4-FFF2-40B4-BE49-F238E27FC236}">
                            <a16:creationId xmlns:a16="http://schemas.microsoft.com/office/drawing/2014/main" id="{0C952FEF-6BDF-4806-AF08-BA4E150F44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86713" y="3440428"/>
                        <a:ext cx="297203" cy="4593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239FF37-0AD5-4B84-A66F-3BA36EE833B7}"/>
              </a:ext>
            </a:extLst>
          </p:cNvPr>
          <p:cNvSpPr txBox="1"/>
          <p:nvPr/>
        </p:nvSpPr>
        <p:spPr>
          <a:xfrm>
            <a:off x="2552741" y="3720063"/>
            <a:ext cx="13003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ED7D31"/>
                </a:solidFill>
              </a:rPr>
              <a:t>Smaller slope</a:t>
            </a:r>
          </a:p>
          <a:p>
            <a:pPr algn="ctr"/>
            <a:r>
              <a:rPr lang="en-US" sz="1600" dirty="0">
                <a:solidFill>
                  <a:srgbClr val="ED7D31"/>
                </a:solidFill>
              </a:rPr>
              <a:t>Smaller 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Object 22">
                <a:extLst>
                  <a:ext uri="{FF2B5EF4-FFF2-40B4-BE49-F238E27FC236}">
                    <a16:creationId xmlns:a16="http://schemas.microsoft.com/office/drawing/2014/main" id="{EFF1B039-CF42-4930-8A24-70BFEEC286D3}"/>
                  </a:ext>
                </a:extLst>
              </p:cNvPr>
              <p:cNvSpPr txBox="1"/>
              <p:nvPr/>
            </p:nvSpPr>
            <p:spPr bwMode="auto">
              <a:xfrm>
                <a:off x="1555751" y="4984176"/>
                <a:ext cx="3541751" cy="17526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↓</m:t>
                      </m:r>
                      <m:r>
                        <a:rPr lang="en-US" sz="1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40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cov</m:t>
                              </m:r>
                            </m:fName>
                            <m:e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</m:e>
                          </m:func>
                          <m:sSub>
                            <m:sSubPr>
                              <m:ctrlP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func>
                            <m:funcPr>
                              <m:ctrlPr>
                                <a:rPr lang="en-US" sz="1400" i="1" smtClean="0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400" i="0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var</m:t>
                              </m:r>
                            </m:fName>
                            <m:e>
                              <m:r>
                                <a:rPr lang="en-US" sz="1400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</m:e>
                          </m:func>
                          <m:sSub>
                            <m:sSubPr>
                              <m:ctrlPr>
                                <a:rPr lang="en-US" sz="1400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400" i="1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1400" b="0" i="1" smtClean="0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1400" b="1" i="0" smtClean="0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  <m:t>↑</m:t>
                          </m:r>
                        </m:den>
                      </m:f>
                    </m:oMath>
                  </m:oMathPara>
                </a14:m>
                <a:endParaRPr lang="en-US" sz="14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 algn="ctr"/>
                <a:br>
                  <a:rPr lang="en-US" sz="1400" i="1" dirty="0">
                    <a:solidFill>
                      <a:srgbClr val="000000"/>
                    </a:solidFill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𝑆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𝑏</m:t>
                          </m:r>
                          <m:r>
                            <a:rPr lang="en-US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140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↓</m:t>
                      </m:r>
                      <m:r>
                        <a:rPr lang="en-US" sz="14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1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𝑟𝑒𝑠𝑖𝑑𝑢𝑎𝑙</m:t>
                          </m:r>
                        </m:num>
                        <m:den>
                          <m:r>
                            <a:rPr lang="en-US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𝑠𝑎𝑚𝑝𝑙𝑒𝑠𝑖𝑧𝑒</m:t>
                          </m:r>
                          <m:r>
                            <a:rPr lang="en-US" sz="1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func>
                            <m:funcPr>
                              <m:ctrlPr>
                                <a:rPr lang="en-US" sz="1400" i="1" smtClean="0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1400" i="0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var</m:t>
                              </m:r>
                            </m:fName>
                            <m:e>
                              <m:r>
                                <a:rPr lang="en-US" sz="1400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</m:e>
                          </m:func>
                          <m:sSub>
                            <m:sSubPr>
                              <m:ctrlPr>
                                <a:rPr lang="en-US" sz="1400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400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1400" i="1">
                                  <a:solidFill>
                                    <a:srgbClr val="ED7D3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400" i="1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US" sz="1400" b="1">
                              <a:solidFill>
                                <a:srgbClr val="ED7D31"/>
                              </a:solidFill>
                              <a:latin typeface="Cambria Math" panose="02040503050406030204" pitchFamily="18" charset="0"/>
                            </a:rPr>
                            <m:t>↑</m:t>
                          </m:r>
                        </m:den>
                      </m:f>
                    </m:oMath>
                  </m:oMathPara>
                </a14:m>
                <a:endParaRPr lang="en-US" sz="1400" dirty="0"/>
              </a:p>
            </p:txBody>
          </p:sp>
        </mc:Choice>
        <mc:Fallback xmlns="">
          <p:sp>
            <p:nvSpPr>
              <p:cNvPr id="23" name="Object 22">
                <a:extLst>
                  <a:ext uri="{FF2B5EF4-FFF2-40B4-BE49-F238E27FC236}">
                    <a16:creationId xmlns:a16="http://schemas.microsoft.com/office/drawing/2014/main" id="{EFF1B039-CF42-4930-8A24-70BFEEC286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55751" y="4984176"/>
                <a:ext cx="3541751" cy="17526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  <a:ex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D241041-724A-49D4-A8B0-10FEFCC6F1A3}"/>
              </a:ext>
            </a:extLst>
          </p:cNvPr>
          <p:cNvCxnSpPr/>
          <p:nvPr/>
        </p:nvCxnSpPr>
        <p:spPr>
          <a:xfrm flipV="1">
            <a:off x="6814457" y="1509504"/>
            <a:ext cx="0" cy="447186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25EA025-5E5F-4AA4-A0CA-217B3FBA1694}"/>
              </a:ext>
            </a:extLst>
          </p:cNvPr>
          <p:cNvCxnSpPr>
            <a:cxnSpLocks/>
          </p:cNvCxnSpPr>
          <p:nvPr/>
        </p:nvCxnSpPr>
        <p:spPr>
          <a:xfrm>
            <a:off x="6096000" y="1436910"/>
            <a:ext cx="538065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A4EFDAA-AD7B-4667-89D6-B52B941371AF}"/>
              </a:ext>
            </a:extLst>
          </p:cNvPr>
          <p:cNvCxnSpPr>
            <a:cxnSpLocks/>
          </p:cNvCxnSpPr>
          <p:nvPr/>
        </p:nvCxnSpPr>
        <p:spPr>
          <a:xfrm>
            <a:off x="6095999" y="5376934"/>
            <a:ext cx="5380653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01F2616-F162-4F5C-93AC-12C76F43DD84}"/>
              </a:ext>
            </a:extLst>
          </p:cNvPr>
          <p:cNvCxnSpPr>
            <a:cxnSpLocks/>
          </p:cNvCxnSpPr>
          <p:nvPr/>
        </p:nvCxnSpPr>
        <p:spPr>
          <a:xfrm>
            <a:off x="6814457" y="4865990"/>
            <a:ext cx="0" cy="447186"/>
          </a:xfrm>
          <a:prstGeom prst="straightConnector1">
            <a:avLst/>
          </a:prstGeom>
          <a:ln w="25400">
            <a:solidFill>
              <a:schemeClr val="bg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DEF3576-3A2F-4A65-9FA8-BE0A74D8B7E5}"/>
              </a:ext>
            </a:extLst>
          </p:cNvPr>
          <p:cNvSpPr txBox="1"/>
          <p:nvPr/>
        </p:nvSpPr>
        <p:spPr>
          <a:xfrm>
            <a:off x="6272994" y="2016198"/>
            <a:ext cx="13444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Toward b1=zero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22626AD-6E25-4BC4-A4FB-8D7920954548}"/>
              </a:ext>
            </a:extLst>
          </p:cNvPr>
          <p:cNvSpPr txBox="1"/>
          <p:nvPr/>
        </p:nvSpPr>
        <p:spPr>
          <a:xfrm>
            <a:off x="6095999" y="4475877"/>
            <a:ext cx="13444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2">
                    <a:lumMod val="50000"/>
                  </a:schemeClr>
                </a:solidFill>
              </a:rPr>
              <a:t>Toward b1=zero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B827DEF-4E05-4A10-833B-63E0EA2D1344}"/>
              </a:ext>
            </a:extLst>
          </p:cNvPr>
          <p:cNvSpPr txBox="1"/>
          <p:nvPr/>
        </p:nvSpPr>
        <p:spPr>
          <a:xfrm>
            <a:off x="115804" y="3732819"/>
            <a:ext cx="10933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slope with </a:t>
            </a:r>
            <a:br>
              <a:rPr lang="en-US" sz="12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measurement </a:t>
            </a:r>
          </a:p>
          <a:p>
            <a:pPr algn="ctr"/>
            <a:r>
              <a:rPr lang="en-US" sz="1200" dirty="0">
                <a:solidFill>
                  <a:schemeClr val="bg2">
                    <a:lumMod val="50000"/>
                  </a:schemeClr>
                </a:solidFill>
              </a:rPr>
              <a:t>error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5DC23D3-BE45-4B41-AB34-38BAF5600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2753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cap="all" dirty="0">
                <a:solidFill>
                  <a:srgbClr val="ED7D31"/>
                </a:solidFill>
                <a:latin typeface="Euphemia"/>
              </a:rPr>
              <a:t>outliers</a:t>
            </a:r>
            <a:br>
              <a:rPr lang="en-US" sz="3600" cap="all" dirty="0">
                <a:latin typeface="Euphemia"/>
              </a:rPr>
            </a:b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B5706E-FA3D-47C5-8D54-38E88ED74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1467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" name="Group 126">
            <a:extLst>
              <a:ext uri="{FF2B5EF4-FFF2-40B4-BE49-F238E27FC236}">
                <a16:creationId xmlns:a16="http://schemas.microsoft.com/office/drawing/2014/main" id="{6F510CA7-806C-45A6-B55E-7559733B6AA2}"/>
              </a:ext>
            </a:extLst>
          </p:cNvPr>
          <p:cNvGrpSpPr/>
          <p:nvPr/>
        </p:nvGrpSpPr>
        <p:grpSpPr>
          <a:xfrm>
            <a:off x="1351399" y="1471236"/>
            <a:ext cx="1733780" cy="1532512"/>
            <a:chOff x="5052544" y="1734652"/>
            <a:chExt cx="1733780" cy="1532512"/>
          </a:xfrm>
        </p:grpSpPr>
        <p:sp>
          <p:nvSpPr>
            <p:cNvPr id="128" name="Oval 127">
              <a:extLst>
                <a:ext uri="{FF2B5EF4-FFF2-40B4-BE49-F238E27FC236}">
                  <a16:creationId xmlns:a16="http://schemas.microsoft.com/office/drawing/2014/main" id="{DA6C2996-FA0E-462A-8871-7336A8475600}"/>
                </a:ext>
              </a:extLst>
            </p:cNvPr>
            <p:cNvSpPr/>
            <p:nvPr/>
          </p:nvSpPr>
          <p:spPr>
            <a:xfrm rot="6537790">
              <a:off x="6601766" y="2153232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9F67D9C0-4D1D-4E7D-AB7C-88B5A6DEB8BE}"/>
                </a:ext>
              </a:extLst>
            </p:cNvPr>
            <p:cNvSpPr/>
            <p:nvPr/>
          </p:nvSpPr>
          <p:spPr>
            <a:xfrm rot="6537790">
              <a:off x="6408114" y="1734652"/>
              <a:ext cx="184557" cy="184558"/>
            </a:xfrm>
            <a:prstGeom prst="ellipse">
              <a:avLst/>
            </a:prstGeom>
            <a:solidFill>
              <a:srgbClr val="ED7D3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4646EAF2-223B-4CF9-B0F8-17A0A73A3C9F}"/>
                </a:ext>
              </a:extLst>
            </p:cNvPr>
            <p:cNvSpPr/>
            <p:nvPr/>
          </p:nvSpPr>
          <p:spPr>
            <a:xfrm rot="6537790">
              <a:off x="6214461" y="2342442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Oval 130">
              <a:extLst>
                <a:ext uri="{FF2B5EF4-FFF2-40B4-BE49-F238E27FC236}">
                  <a16:creationId xmlns:a16="http://schemas.microsoft.com/office/drawing/2014/main" id="{ACF28A6C-1064-43DE-AD08-AFCE87A7C963}"/>
                </a:ext>
              </a:extLst>
            </p:cNvPr>
            <p:cNvSpPr/>
            <p:nvPr/>
          </p:nvSpPr>
          <p:spPr>
            <a:xfrm rot="6537790">
              <a:off x="6020808" y="2437047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Oval 131">
              <a:extLst>
                <a:ext uri="{FF2B5EF4-FFF2-40B4-BE49-F238E27FC236}">
                  <a16:creationId xmlns:a16="http://schemas.microsoft.com/office/drawing/2014/main" id="{5F01BEA8-3325-419C-AC6B-8B79378AA16C}"/>
                </a:ext>
              </a:extLst>
            </p:cNvPr>
            <p:cNvSpPr/>
            <p:nvPr/>
          </p:nvSpPr>
          <p:spPr>
            <a:xfrm rot="6537790">
              <a:off x="5633502" y="2626257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F0416590-EB17-4CD0-B98C-07268F0061DD}"/>
                </a:ext>
              </a:extLst>
            </p:cNvPr>
            <p:cNvSpPr/>
            <p:nvPr/>
          </p:nvSpPr>
          <p:spPr>
            <a:xfrm rot="6537790">
              <a:off x="5439849" y="2720862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844D105F-9D8E-4EF2-A7B4-5CF389A117E5}"/>
                </a:ext>
              </a:extLst>
            </p:cNvPr>
            <p:cNvSpPr/>
            <p:nvPr/>
          </p:nvSpPr>
          <p:spPr>
            <a:xfrm rot="6537790">
              <a:off x="5246196" y="2815467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14C832BE-1A3D-4667-B391-7B05BE2B46A7}"/>
                </a:ext>
              </a:extLst>
            </p:cNvPr>
            <p:cNvSpPr/>
            <p:nvPr/>
          </p:nvSpPr>
          <p:spPr>
            <a:xfrm rot="6537790">
              <a:off x="5052544" y="2910072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3FB33999-06D5-495F-808B-32617F6A34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60620" y="1901931"/>
              <a:ext cx="1593048" cy="1365233"/>
            </a:xfrm>
            <a:prstGeom prst="line">
              <a:avLst/>
            </a:prstGeom>
            <a:ln w="63500" cap="rnd">
              <a:solidFill>
                <a:srgbClr val="ED7D31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Oval 136">
              <a:extLst>
                <a:ext uri="{FF2B5EF4-FFF2-40B4-BE49-F238E27FC236}">
                  <a16:creationId xmlns:a16="http://schemas.microsoft.com/office/drawing/2014/main" id="{0CD818F3-39CB-423A-982A-82A5AE96797F}"/>
                </a:ext>
              </a:extLst>
            </p:cNvPr>
            <p:cNvSpPr/>
            <p:nvPr/>
          </p:nvSpPr>
          <p:spPr>
            <a:xfrm rot="6537790">
              <a:off x="5827155" y="2531652"/>
              <a:ext cx="184557" cy="184558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80D8ABFB-7E46-42CC-B057-1146EF96B7CB}"/>
              </a:ext>
            </a:extLst>
          </p:cNvPr>
          <p:cNvGrpSpPr/>
          <p:nvPr/>
        </p:nvGrpSpPr>
        <p:grpSpPr>
          <a:xfrm>
            <a:off x="8547526" y="1766794"/>
            <a:ext cx="1948683" cy="941397"/>
            <a:chOff x="4887600" y="2153232"/>
            <a:chExt cx="1948683" cy="941397"/>
          </a:xfrm>
        </p:grpSpPr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DF3898BC-8C9F-438B-878B-2E76BE5AA610}"/>
                </a:ext>
              </a:extLst>
            </p:cNvPr>
            <p:cNvSpPr/>
            <p:nvPr/>
          </p:nvSpPr>
          <p:spPr>
            <a:xfrm rot="6537790">
              <a:off x="6601766" y="2153232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4E19A4DA-E646-4365-BBCA-8F4635E1D9B7}"/>
                </a:ext>
              </a:extLst>
            </p:cNvPr>
            <p:cNvSpPr/>
            <p:nvPr/>
          </p:nvSpPr>
          <p:spPr>
            <a:xfrm rot="6537790">
              <a:off x="6463910" y="2612442"/>
              <a:ext cx="184557" cy="184558"/>
            </a:xfrm>
            <a:prstGeom prst="ellipse">
              <a:avLst/>
            </a:prstGeom>
            <a:solidFill>
              <a:srgbClr val="ED7D3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A6CCA82C-E34C-47DE-927A-4341C9E688E4}"/>
                </a:ext>
              </a:extLst>
            </p:cNvPr>
            <p:cNvSpPr/>
            <p:nvPr/>
          </p:nvSpPr>
          <p:spPr>
            <a:xfrm rot="6537790">
              <a:off x="6214461" y="2342442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78CE9388-E0A7-4E63-A5DA-CE37DA1193B9}"/>
                </a:ext>
              </a:extLst>
            </p:cNvPr>
            <p:cNvSpPr/>
            <p:nvPr/>
          </p:nvSpPr>
          <p:spPr>
            <a:xfrm rot="6537790">
              <a:off x="6020808" y="2437047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3" name="Oval 142">
              <a:extLst>
                <a:ext uri="{FF2B5EF4-FFF2-40B4-BE49-F238E27FC236}">
                  <a16:creationId xmlns:a16="http://schemas.microsoft.com/office/drawing/2014/main" id="{FD5E4C70-4AF4-445D-AF3D-494D08FDAA76}"/>
                </a:ext>
              </a:extLst>
            </p:cNvPr>
            <p:cNvSpPr/>
            <p:nvPr/>
          </p:nvSpPr>
          <p:spPr>
            <a:xfrm rot="6537790">
              <a:off x="5633502" y="2626257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Oval 143">
              <a:extLst>
                <a:ext uri="{FF2B5EF4-FFF2-40B4-BE49-F238E27FC236}">
                  <a16:creationId xmlns:a16="http://schemas.microsoft.com/office/drawing/2014/main" id="{20D6D832-5B49-414B-803E-8082A9D9B4FC}"/>
                </a:ext>
              </a:extLst>
            </p:cNvPr>
            <p:cNvSpPr/>
            <p:nvPr/>
          </p:nvSpPr>
          <p:spPr>
            <a:xfrm rot="6537790">
              <a:off x="5439849" y="2720862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5" name="Oval 144">
              <a:extLst>
                <a:ext uri="{FF2B5EF4-FFF2-40B4-BE49-F238E27FC236}">
                  <a16:creationId xmlns:a16="http://schemas.microsoft.com/office/drawing/2014/main" id="{3EB08FBC-DE9A-4BA2-B63F-3E442A07134D}"/>
                </a:ext>
              </a:extLst>
            </p:cNvPr>
            <p:cNvSpPr/>
            <p:nvPr/>
          </p:nvSpPr>
          <p:spPr>
            <a:xfrm rot="6537790">
              <a:off x="5246196" y="2815467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6" name="Oval 145">
              <a:extLst>
                <a:ext uri="{FF2B5EF4-FFF2-40B4-BE49-F238E27FC236}">
                  <a16:creationId xmlns:a16="http://schemas.microsoft.com/office/drawing/2014/main" id="{F7F163DE-33F5-4ADF-8E41-7C4CC76D86C2}"/>
                </a:ext>
              </a:extLst>
            </p:cNvPr>
            <p:cNvSpPr/>
            <p:nvPr/>
          </p:nvSpPr>
          <p:spPr>
            <a:xfrm rot="6537790">
              <a:off x="5052544" y="2910072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AEA09B0-DD4B-4951-887E-239BB6A9867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87600" y="2432256"/>
              <a:ext cx="1948683" cy="398393"/>
            </a:xfrm>
            <a:prstGeom prst="line">
              <a:avLst/>
            </a:prstGeom>
            <a:ln w="63500" cap="rnd">
              <a:solidFill>
                <a:srgbClr val="ED7D31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8" name="Oval 147">
              <a:extLst>
                <a:ext uri="{FF2B5EF4-FFF2-40B4-BE49-F238E27FC236}">
                  <a16:creationId xmlns:a16="http://schemas.microsoft.com/office/drawing/2014/main" id="{2AE6C324-6A53-429D-9962-131B94BC5D93}"/>
                </a:ext>
              </a:extLst>
            </p:cNvPr>
            <p:cNvSpPr/>
            <p:nvPr/>
          </p:nvSpPr>
          <p:spPr>
            <a:xfrm rot="6537790">
              <a:off x="5827155" y="2531652"/>
              <a:ext cx="184557" cy="184558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E40D0588-F5A5-4B1F-AE08-50824BE951EC}"/>
              </a:ext>
            </a:extLst>
          </p:cNvPr>
          <p:cNvGrpSpPr/>
          <p:nvPr/>
        </p:nvGrpSpPr>
        <p:grpSpPr>
          <a:xfrm>
            <a:off x="8762158" y="3792678"/>
            <a:ext cx="2094823" cy="941397"/>
            <a:chOff x="4857796" y="2153232"/>
            <a:chExt cx="2094823" cy="941397"/>
          </a:xfrm>
        </p:grpSpPr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9D290D9E-C0B8-42CA-9D15-A577AE5F8682}"/>
                </a:ext>
              </a:extLst>
            </p:cNvPr>
            <p:cNvSpPr/>
            <p:nvPr/>
          </p:nvSpPr>
          <p:spPr>
            <a:xfrm rot="6537790">
              <a:off x="6601766" y="2153232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9731F384-65C3-47BD-8E8A-959FB935B9BC}"/>
                </a:ext>
              </a:extLst>
            </p:cNvPr>
            <p:cNvSpPr/>
            <p:nvPr/>
          </p:nvSpPr>
          <p:spPr>
            <a:xfrm rot="6537790">
              <a:off x="5110178" y="2416393"/>
              <a:ext cx="184557" cy="184558"/>
            </a:xfrm>
            <a:prstGeom prst="ellipse">
              <a:avLst/>
            </a:prstGeom>
            <a:solidFill>
              <a:srgbClr val="ED7D3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ED1D419B-F34B-4414-81F9-94D5F9F0C653}"/>
                </a:ext>
              </a:extLst>
            </p:cNvPr>
            <p:cNvSpPr/>
            <p:nvPr/>
          </p:nvSpPr>
          <p:spPr>
            <a:xfrm rot="6537790">
              <a:off x="6214461" y="2342442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77916DA9-3733-4934-9396-0D374E3E977D}"/>
                </a:ext>
              </a:extLst>
            </p:cNvPr>
            <p:cNvSpPr/>
            <p:nvPr/>
          </p:nvSpPr>
          <p:spPr>
            <a:xfrm rot="6537790">
              <a:off x="6020808" y="2437047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84EBC882-A05B-4BAA-A0AB-7C2E080653CB}"/>
                </a:ext>
              </a:extLst>
            </p:cNvPr>
            <p:cNvSpPr/>
            <p:nvPr/>
          </p:nvSpPr>
          <p:spPr>
            <a:xfrm rot="6537790">
              <a:off x="5633502" y="2626257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1BF408EA-C5C9-4BB9-869B-CA90F7529AAC}"/>
                </a:ext>
              </a:extLst>
            </p:cNvPr>
            <p:cNvSpPr/>
            <p:nvPr/>
          </p:nvSpPr>
          <p:spPr>
            <a:xfrm rot="6537790">
              <a:off x="5439849" y="2720862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146AFF26-35FF-46A8-9CA7-4838866A3271}"/>
                </a:ext>
              </a:extLst>
            </p:cNvPr>
            <p:cNvSpPr/>
            <p:nvPr/>
          </p:nvSpPr>
          <p:spPr>
            <a:xfrm rot="6537790">
              <a:off x="6399728" y="2238276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35A321F8-DB34-4608-8C9D-7EBB0DB72B65}"/>
                </a:ext>
              </a:extLst>
            </p:cNvPr>
            <p:cNvSpPr/>
            <p:nvPr/>
          </p:nvSpPr>
          <p:spPr>
            <a:xfrm rot="6537790">
              <a:off x="5052544" y="2910072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2" name="Straight Connector 201">
              <a:extLst>
                <a:ext uri="{FF2B5EF4-FFF2-40B4-BE49-F238E27FC236}">
                  <a16:creationId xmlns:a16="http://schemas.microsoft.com/office/drawing/2014/main" id="{7FA7DEB0-93C3-47D3-BF70-907D7B2268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57796" y="2406749"/>
              <a:ext cx="2094823" cy="429045"/>
            </a:xfrm>
            <a:prstGeom prst="line">
              <a:avLst/>
            </a:prstGeom>
            <a:ln w="63500" cap="rnd">
              <a:solidFill>
                <a:srgbClr val="ED7D31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4396226C-DE89-4D73-AD23-F5D848CCFEF4}"/>
                </a:ext>
              </a:extLst>
            </p:cNvPr>
            <p:cNvSpPr/>
            <p:nvPr/>
          </p:nvSpPr>
          <p:spPr>
            <a:xfrm rot="6537790">
              <a:off x="5827155" y="2531652"/>
              <a:ext cx="184557" cy="184558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0E1CED3B-1CB8-4D3E-8A1B-DC73B4CCA2BA}"/>
              </a:ext>
            </a:extLst>
          </p:cNvPr>
          <p:cNvGrpSpPr/>
          <p:nvPr/>
        </p:nvGrpSpPr>
        <p:grpSpPr>
          <a:xfrm>
            <a:off x="4806006" y="1659806"/>
            <a:ext cx="1922385" cy="1155373"/>
            <a:chOff x="4880653" y="1507886"/>
            <a:chExt cx="1922385" cy="1155373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308632A7-B893-4B63-B4B3-B89BABFE33B8}"/>
                </a:ext>
              </a:extLst>
            </p:cNvPr>
            <p:cNvGrpSpPr/>
            <p:nvPr/>
          </p:nvGrpSpPr>
          <p:grpSpPr>
            <a:xfrm>
              <a:off x="4880653" y="1507886"/>
              <a:ext cx="1922385" cy="1155373"/>
              <a:chOff x="4863939" y="1939256"/>
              <a:chExt cx="1922385" cy="1155373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0881588E-ED64-4CEF-9771-9E3E0F38143B}"/>
                  </a:ext>
                </a:extLst>
              </p:cNvPr>
              <p:cNvSpPr/>
              <p:nvPr/>
            </p:nvSpPr>
            <p:spPr>
              <a:xfrm rot="6537790">
                <a:off x="6601766" y="2153232"/>
                <a:ext cx="184557" cy="18455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F6600C1D-712D-4FEF-B271-AB565FD252A5}"/>
                  </a:ext>
                </a:extLst>
              </p:cNvPr>
              <p:cNvSpPr/>
              <p:nvPr/>
            </p:nvSpPr>
            <p:spPr>
              <a:xfrm rot="6537790">
                <a:off x="5709896" y="2077628"/>
                <a:ext cx="184557" cy="184558"/>
              </a:xfrm>
              <a:prstGeom prst="ellipse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019231B7-24BA-4411-89CC-221D6C640AE1}"/>
                  </a:ext>
                </a:extLst>
              </p:cNvPr>
              <p:cNvSpPr/>
              <p:nvPr/>
            </p:nvSpPr>
            <p:spPr>
              <a:xfrm rot="6537790">
                <a:off x="6214461" y="2342442"/>
                <a:ext cx="184557" cy="18455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11A0E209-0E05-41EC-B674-4A810CA5D337}"/>
                  </a:ext>
                </a:extLst>
              </p:cNvPr>
              <p:cNvSpPr/>
              <p:nvPr/>
            </p:nvSpPr>
            <p:spPr>
              <a:xfrm rot="6537790">
                <a:off x="6020808" y="2437047"/>
                <a:ext cx="184557" cy="18455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68252224-FF23-4EC9-9B35-CBF7CA8AF871}"/>
                  </a:ext>
                </a:extLst>
              </p:cNvPr>
              <p:cNvSpPr/>
              <p:nvPr/>
            </p:nvSpPr>
            <p:spPr>
              <a:xfrm rot="6537790">
                <a:off x="5633502" y="2626257"/>
                <a:ext cx="184557" cy="18455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5ECE5472-8766-49D6-96E1-9D2C547C3919}"/>
                  </a:ext>
                </a:extLst>
              </p:cNvPr>
              <p:cNvSpPr/>
              <p:nvPr/>
            </p:nvSpPr>
            <p:spPr>
              <a:xfrm rot="6537790">
                <a:off x="5439849" y="2720862"/>
                <a:ext cx="184557" cy="18455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0C47D0EA-C359-4192-A1D1-449D669B2ED7}"/>
                  </a:ext>
                </a:extLst>
              </p:cNvPr>
              <p:cNvSpPr/>
              <p:nvPr/>
            </p:nvSpPr>
            <p:spPr>
              <a:xfrm rot="6537790">
                <a:off x="5246196" y="2815467"/>
                <a:ext cx="184557" cy="18455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6F4048CE-1760-4CC7-B83F-23AB55CACEC9}"/>
                  </a:ext>
                </a:extLst>
              </p:cNvPr>
              <p:cNvSpPr/>
              <p:nvPr/>
            </p:nvSpPr>
            <p:spPr>
              <a:xfrm rot="6537790">
                <a:off x="5052544" y="2910072"/>
                <a:ext cx="184557" cy="18455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3A2FD171-5FCF-4409-AAD6-74AE4F2BCFF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863939" y="1939256"/>
                <a:ext cx="1824412" cy="933862"/>
              </a:xfrm>
              <a:prstGeom prst="line">
                <a:avLst/>
              </a:prstGeom>
              <a:ln w="63500" cap="rnd">
                <a:solidFill>
                  <a:srgbClr val="ED7D31">
                    <a:alpha val="7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0F308A30-D2F9-4C83-85EC-616BB415EC7C}"/>
                  </a:ext>
                </a:extLst>
              </p:cNvPr>
              <p:cNvSpPr/>
              <p:nvPr/>
            </p:nvSpPr>
            <p:spPr>
              <a:xfrm rot="6537790">
                <a:off x="5827155" y="2531652"/>
                <a:ext cx="184557" cy="184558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1D9E26A6-0B7E-4DDE-BDBB-E8E2C399E0B8}"/>
                </a:ext>
              </a:extLst>
            </p:cNvPr>
            <p:cNvSpPr/>
            <p:nvPr/>
          </p:nvSpPr>
          <p:spPr>
            <a:xfrm rot="6537790">
              <a:off x="6423236" y="1813894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3375A228-32E5-49CF-B7FB-46034EA5D930}"/>
              </a:ext>
            </a:extLst>
          </p:cNvPr>
          <p:cNvGrpSpPr/>
          <p:nvPr/>
        </p:nvGrpSpPr>
        <p:grpSpPr>
          <a:xfrm>
            <a:off x="5148162" y="3706410"/>
            <a:ext cx="1819355" cy="1113933"/>
            <a:chOff x="5131561" y="4465765"/>
            <a:chExt cx="1819355" cy="1113933"/>
          </a:xfrm>
        </p:grpSpPr>
        <p:grpSp>
          <p:nvGrpSpPr>
            <p:cNvPr id="182" name="Group 181">
              <a:extLst>
                <a:ext uri="{FF2B5EF4-FFF2-40B4-BE49-F238E27FC236}">
                  <a16:creationId xmlns:a16="http://schemas.microsoft.com/office/drawing/2014/main" id="{D6E15B72-8151-4F64-ACE1-B2E88F22BCC4}"/>
                </a:ext>
              </a:extLst>
            </p:cNvPr>
            <p:cNvGrpSpPr/>
            <p:nvPr/>
          </p:nvGrpSpPr>
          <p:grpSpPr>
            <a:xfrm>
              <a:off x="5131561" y="4465765"/>
              <a:ext cx="1819355" cy="1113933"/>
              <a:chOff x="5052544" y="2153232"/>
              <a:chExt cx="1819355" cy="1113933"/>
            </a:xfrm>
          </p:grpSpPr>
          <p:sp>
            <p:nvSpPr>
              <p:cNvPr id="183" name="Oval 182">
                <a:extLst>
                  <a:ext uri="{FF2B5EF4-FFF2-40B4-BE49-F238E27FC236}">
                    <a16:creationId xmlns:a16="http://schemas.microsoft.com/office/drawing/2014/main" id="{D9551E83-E8D1-45B2-80A5-335C339A60E7}"/>
                  </a:ext>
                </a:extLst>
              </p:cNvPr>
              <p:cNvSpPr/>
              <p:nvPr/>
            </p:nvSpPr>
            <p:spPr>
              <a:xfrm rot="6537790">
                <a:off x="6601766" y="2153232"/>
                <a:ext cx="184557" cy="18455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A0824D03-FDDE-4F4A-82A3-26152B7A3D4C}"/>
                  </a:ext>
                </a:extLst>
              </p:cNvPr>
              <p:cNvSpPr/>
              <p:nvPr/>
            </p:nvSpPr>
            <p:spPr>
              <a:xfrm rot="6537790">
                <a:off x="6071538" y="2906078"/>
                <a:ext cx="184557" cy="184558"/>
              </a:xfrm>
              <a:prstGeom prst="ellipse">
                <a:avLst/>
              </a:prstGeom>
              <a:solidFill>
                <a:srgbClr val="ED7D3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Oval 184">
                <a:extLst>
                  <a:ext uri="{FF2B5EF4-FFF2-40B4-BE49-F238E27FC236}">
                    <a16:creationId xmlns:a16="http://schemas.microsoft.com/office/drawing/2014/main" id="{54D503EB-F8DB-4154-9178-B991959CE668}"/>
                  </a:ext>
                </a:extLst>
              </p:cNvPr>
              <p:cNvSpPr/>
              <p:nvPr/>
            </p:nvSpPr>
            <p:spPr>
              <a:xfrm rot="6537790">
                <a:off x="6214461" y="2342442"/>
                <a:ext cx="184557" cy="18455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Oval 185">
                <a:extLst>
                  <a:ext uri="{FF2B5EF4-FFF2-40B4-BE49-F238E27FC236}">
                    <a16:creationId xmlns:a16="http://schemas.microsoft.com/office/drawing/2014/main" id="{45B92E20-36E0-49B2-AD17-5F1E7C575A3A}"/>
                  </a:ext>
                </a:extLst>
              </p:cNvPr>
              <p:cNvSpPr/>
              <p:nvPr/>
            </p:nvSpPr>
            <p:spPr>
              <a:xfrm rot="6537790">
                <a:off x="6020808" y="2437047"/>
                <a:ext cx="184557" cy="18455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Oval 186">
                <a:extLst>
                  <a:ext uri="{FF2B5EF4-FFF2-40B4-BE49-F238E27FC236}">
                    <a16:creationId xmlns:a16="http://schemas.microsoft.com/office/drawing/2014/main" id="{696A710F-2E94-46CA-A386-2C70D41AF62A}"/>
                  </a:ext>
                </a:extLst>
              </p:cNvPr>
              <p:cNvSpPr/>
              <p:nvPr/>
            </p:nvSpPr>
            <p:spPr>
              <a:xfrm rot="6537790">
                <a:off x="5633502" y="2626257"/>
                <a:ext cx="184557" cy="18455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Oval 187">
                <a:extLst>
                  <a:ext uri="{FF2B5EF4-FFF2-40B4-BE49-F238E27FC236}">
                    <a16:creationId xmlns:a16="http://schemas.microsoft.com/office/drawing/2014/main" id="{6E5CBA7D-E8CF-44DE-BF10-BBBC3DD45F66}"/>
                  </a:ext>
                </a:extLst>
              </p:cNvPr>
              <p:cNvSpPr/>
              <p:nvPr/>
            </p:nvSpPr>
            <p:spPr>
              <a:xfrm rot="6537790">
                <a:off x="5439849" y="2720862"/>
                <a:ext cx="184557" cy="18455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Oval 188">
                <a:extLst>
                  <a:ext uri="{FF2B5EF4-FFF2-40B4-BE49-F238E27FC236}">
                    <a16:creationId xmlns:a16="http://schemas.microsoft.com/office/drawing/2014/main" id="{89B12A16-B194-4267-8ED1-78079AA4F4C8}"/>
                  </a:ext>
                </a:extLst>
              </p:cNvPr>
              <p:cNvSpPr/>
              <p:nvPr/>
            </p:nvSpPr>
            <p:spPr>
              <a:xfrm rot="6537790">
                <a:off x="5246196" y="2815467"/>
                <a:ext cx="184557" cy="18455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Oval 189">
                <a:extLst>
                  <a:ext uri="{FF2B5EF4-FFF2-40B4-BE49-F238E27FC236}">
                    <a16:creationId xmlns:a16="http://schemas.microsoft.com/office/drawing/2014/main" id="{90664243-6234-41E4-A9E9-187ACA6200A5}"/>
                  </a:ext>
                </a:extLst>
              </p:cNvPr>
              <p:cNvSpPr/>
              <p:nvPr/>
            </p:nvSpPr>
            <p:spPr>
              <a:xfrm rot="6537790">
                <a:off x="5052544" y="2910072"/>
                <a:ext cx="184557" cy="184558"/>
              </a:xfrm>
              <a:prstGeom prst="ellipse">
                <a:avLst/>
              </a:prstGeom>
              <a:solidFill>
                <a:schemeClr val="tx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F9DFEC81-DFD3-4B34-9119-40EAD29DB06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160620" y="2362769"/>
                <a:ext cx="1711279" cy="904396"/>
              </a:xfrm>
              <a:prstGeom prst="line">
                <a:avLst/>
              </a:prstGeom>
              <a:ln w="63500" cap="rnd">
                <a:solidFill>
                  <a:srgbClr val="ED7D31">
                    <a:alpha val="75000"/>
                  </a:srgb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2" name="Oval 191">
                <a:extLst>
                  <a:ext uri="{FF2B5EF4-FFF2-40B4-BE49-F238E27FC236}">
                    <a16:creationId xmlns:a16="http://schemas.microsoft.com/office/drawing/2014/main" id="{01EC1C72-56A7-4210-B571-8F2D96B4A75F}"/>
                  </a:ext>
                </a:extLst>
              </p:cNvPr>
              <p:cNvSpPr/>
              <p:nvPr/>
            </p:nvSpPr>
            <p:spPr>
              <a:xfrm rot="6537790">
                <a:off x="5827155" y="2531652"/>
                <a:ext cx="184557" cy="184558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22" name="Oval 221">
              <a:extLst>
                <a:ext uri="{FF2B5EF4-FFF2-40B4-BE49-F238E27FC236}">
                  <a16:creationId xmlns:a16="http://schemas.microsoft.com/office/drawing/2014/main" id="{80A5A701-6E4F-4DFB-8DF0-D3A007848911}"/>
                </a:ext>
              </a:extLst>
            </p:cNvPr>
            <p:cNvSpPr/>
            <p:nvPr/>
          </p:nvSpPr>
          <p:spPr>
            <a:xfrm rot="6537790">
              <a:off x="6486706" y="4563705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F4D99436-FC2B-4A26-B7FF-E760DC249DAB}"/>
              </a:ext>
            </a:extLst>
          </p:cNvPr>
          <p:cNvGrpSpPr/>
          <p:nvPr/>
        </p:nvGrpSpPr>
        <p:grpSpPr>
          <a:xfrm>
            <a:off x="1389109" y="3530408"/>
            <a:ext cx="1733780" cy="1465936"/>
            <a:chOff x="5052544" y="1963132"/>
            <a:chExt cx="1733780" cy="1465936"/>
          </a:xfrm>
        </p:grpSpPr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36D37499-399B-4549-9506-23B211CC605F}"/>
                </a:ext>
              </a:extLst>
            </p:cNvPr>
            <p:cNvSpPr/>
            <p:nvPr/>
          </p:nvSpPr>
          <p:spPr>
            <a:xfrm rot="6537790">
              <a:off x="6601766" y="2153232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0" name="Oval 229">
              <a:extLst>
                <a:ext uri="{FF2B5EF4-FFF2-40B4-BE49-F238E27FC236}">
                  <a16:creationId xmlns:a16="http://schemas.microsoft.com/office/drawing/2014/main" id="{DEA80340-2A56-4ED3-B9A6-2A23484788C6}"/>
                </a:ext>
              </a:extLst>
            </p:cNvPr>
            <p:cNvSpPr/>
            <p:nvPr/>
          </p:nvSpPr>
          <p:spPr>
            <a:xfrm rot="6537790">
              <a:off x="5398987" y="3244511"/>
              <a:ext cx="184557" cy="184558"/>
            </a:xfrm>
            <a:prstGeom prst="ellipse">
              <a:avLst/>
            </a:prstGeom>
            <a:solidFill>
              <a:srgbClr val="ED7D3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1" name="Oval 230">
              <a:extLst>
                <a:ext uri="{FF2B5EF4-FFF2-40B4-BE49-F238E27FC236}">
                  <a16:creationId xmlns:a16="http://schemas.microsoft.com/office/drawing/2014/main" id="{DE2EB9FA-9CED-4748-BA29-4ED8E121AF89}"/>
                </a:ext>
              </a:extLst>
            </p:cNvPr>
            <p:cNvSpPr/>
            <p:nvPr/>
          </p:nvSpPr>
          <p:spPr>
            <a:xfrm rot="6537790">
              <a:off x="6214461" y="2342442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D7771772-3DEC-4B6C-81B5-86B7C75DF32F}"/>
                </a:ext>
              </a:extLst>
            </p:cNvPr>
            <p:cNvSpPr/>
            <p:nvPr/>
          </p:nvSpPr>
          <p:spPr>
            <a:xfrm rot="6537790">
              <a:off x="6020808" y="2437047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3" name="Oval 232">
              <a:extLst>
                <a:ext uri="{FF2B5EF4-FFF2-40B4-BE49-F238E27FC236}">
                  <a16:creationId xmlns:a16="http://schemas.microsoft.com/office/drawing/2014/main" id="{AE2FE445-3466-4E6D-B24E-D2D3ABDAC8C2}"/>
                </a:ext>
              </a:extLst>
            </p:cNvPr>
            <p:cNvSpPr/>
            <p:nvPr/>
          </p:nvSpPr>
          <p:spPr>
            <a:xfrm rot="6537790">
              <a:off x="5633502" y="2626257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4" name="Oval 233">
              <a:extLst>
                <a:ext uri="{FF2B5EF4-FFF2-40B4-BE49-F238E27FC236}">
                  <a16:creationId xmlns:a16="http://schemas.microsoft.com/office/drawing/2014/main" id="{104D9759-36E5-4B1C-ACD7-F3A194B83D65}"/>
                </a:ext>
              </a:extLst>
            </p:cNvPr>
            <p:cNvSpPr/>
            <p:nvPr/>
          </p:nvSpPr>
          <p:spPr>
            <a:xfrm rot="6537790">
              <a:off x="5439849" y="2720862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97176BF7-9FD2-4EF9-B313-17798AD4DF9E}"/>
                </a:ext>
              </a:extLst>
            </p:cNvPr>
            <p:cNvSpPr/>
            <p:nvPr/>
          </p:nvSpPr>
          <p:spPr>
            <a:xfrm rot="6537790">
              <a:off x="6399728" y="2238276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6" name="Oval 235">
              <a:extLst>
                <a:ext uri="{FF2B5EF4-FFF2-40B4-BE49-F238E27FC236}">
                  <a16:creationId xmlns:a16="http://schemas.microsoft.com/office/drawing/2014/main" id="{B9C1FEEB-AAC1-436E-990A-51F02CBC5399}"/>
                </a:ext>
              </a:extLst>
            </p:cNvPr>
            <p:cNvSpPr/>
            <p:nvPr/>
          </p:nvSpPr>
          <p:spPr>
            <a:xfrm rot="6537790">
              <a:off x="5052544" y="2910072"/>
              <a:ext cx="184557" cy="184558"/>
            </a:xfrm>
            <a:prstGeom prst="ellipse">
              <a:avLst/>
            </a:prstGeom>
            <a:solidFill>
              <a:schemeClr val="tx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7" name="Straight Connector 236">
              <a:extLst>
                <a:ext uri="{FF2B5EF4-FFF2-40B4-BE49-F238E27FC236}">
                  <a16:creationId xmlns:a16="http://schemas.microsoft.com/office/drawing/2014/main" id="{389BA98E-B4FC-4A8A-9319-68F473DC5E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73345" y="1963132"/>
              <a:ext cx="1520699" cy="1301043"/>
            </a:xfrm>
            <a:prstGeom prst="line">
              <a:avLst/>
            </a:prstGeom>
            <a:ln w="63500" cap="rnd">
              <a:solidFill>
                <a:srgbClr val="ED7D31">
                  <a:alpha val="75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14CD56F4-1EEB-43EC-880F-042EE27A5033}"/>
                </a:ext>
              </a:extLst>
            </p:cNvPr>
            <p:cNvSpPr/>
            <p:nvPr/>
          </p:nvSpPr>
          <p:spPr>
            <a:xfrm rot="6537790">
              <a:off x="5827155" y="2531652"/>
              <a:ext cx="184557" cy="184558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2" name="TextBox 241">
            <a:extLst>
              <a:ext uri="{FF2B5EF4-FFF2-40B4-BE49-F238E27FC236}">
                <a16:creationId xmlns:a16="http://schemas.microsoft.com/office/drawing/2014/main" id="{1283A426-E226-4B4F-A4A0-C5D7C4366352}"/>
              </a:ext>
            </a:extLst>
          </p:cNvPr>
          <p:cNvSpPr txBox="1"/>
          <p:nvPr/>
        </p:nvSpPr>
        <p:spPr>
          <a:xfrm>
            <a:off x="327564" y="539935"/>
            <a:ext cx="3825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cap="all" dirty="0">
                <a:solidFill>
                  <a:schemeClr val="tx2"/>
                </a:solidFill>
                <a:latin typeface="Euphemia" panose="020B0503040102020104" pitchFamily="34" charset="0"/>
              </a:rPr>
              <a:t>Slopes too large</a:t>
            </a:r>
          </a:p>
          <a:p>
            <a:pPr algn="ctr"/>
            <a:r>
              <a:rPr lang="en-US" cap="all" dirty="0">
                <a:solidFill>
                  <a:schemeClr val="tx2"/>
                </a:solidFill>
                <a:latin typeface="Euphemia" panose="020B0503040102020104" pitchFamily="34" charset="0"/>
              </a:rPr>
              <a:t>SE larger</a:t>
            </a:r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F99D9648-CD72-41A9-BCA4-26F8A9EA433F}"/>
              </a:ext>
            </a:extLst>
          </p:cNvPr>
          <p:cNvSpPr txBox="1"/>
          <p:nvPr/>
        </p:nvSpPr>
        <p:spPr>
          <a:xfrm>
            <a:off x="3962316" y="539935"/>
            <a:ext cx="3825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cap="all" dirty="0">
                <a:solidFill>
                  <a:schemeClr val="tx2"/>
                </a:solidFill>
                <a:latin typeface="Euphemia" panose="020B0503040102020104" pitchFamily="34" charset="0"/>
              </a:rPr>
              <a:t>Slopes ok</a:t>
            </a:r>
          </a:p>
          <a:p>
            <a:pPr algn="ctr"/>
            <a:r>
              <a:rPr lang="en-US" cap="all" dirty="0">
                <a:solidFill>
                  <a:schemeClr val="tx2"/>
                </a:solidFill>
                <a:latin typeface="Euphemia" panose="020B0503040102020104" pitchFamily="34" charset="0"/>
              </a:rPr>
              <a:t>SE larger</a:t>
            </a:r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CE72E936-B816-4E5A-8A78-A575C1978140}"/>
              </a:ext>
            </a:extLst>
          </p:cNvPr>
          <p:cNvSpPr txBox="1"/>
          <p:nvPr/>
        </p:nvSpPr>
        <p:spPr>
          <a:xfrm>
            <a:off x="7851452" y="539935"/>
            <a:ext cx="38255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cap="all" dirty="0">
                <a:solidFill>
                  <a:schemeClr val="tx2"/>
                </a:solidFill>
                <a:latin typeface="Euphemia" panose="020B0503040102020104" pitchFamily="34" charset="0"/>
              </a:rPr>
              <a:t>Slopes too small</a:t>
            </a:r>
          </a:p>
          <a:p>
            <a:pPr algn="ctr"/>
            <a:r>
              <a:rPr lang="en-US" cap="all" dirty="0">
                <a:solidFill>
                  <a:schemeClr val="tx2"/>
                </a:solidFill>
                <a:latin typeface="Euphemia" panose="020B0503040102020104" pitchFamily="34" charset="0"/>
              </a:rPr>
              <a:t>SE larger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0D2C0078-7F5B-47E1-BF85-D29ECBC4726E}"/>
              </a:ext>
            </a:extLst>
          </p:cNvPr>
          <p:cNvSpPr txBox="1"/>
          <p:nvPr/>
        </p:nvSpPr>
        <p:spPr>
          <a:xfrm>
            <a:off x="4174405" y="5473452"/>
            <a:ext cx="237840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Middle of X:</a:t>
            </a: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Don’t bias slope</a:t>
            </a: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Increased risk of false negative</a:t>
            </a: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B83692FC-BC25-4991-8D8B-3E9E9E78CF31}"/>
              </a:ext>
            </a:extLst>
          </p:cNvPr>
          <p:cNvSpPr txBox="1"/>
          <p:nvPr/>
        </p:nvSpPr>
        <p:spPr>
          <a:xfrm>
            <a:off x="250091" y="5530538"/>
            <a:ext cx="177965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Extreme of X:</a:t>
            </a: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Risk of bias in slope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↑</a:t>
            </a:r>
            <a:endParaRPr lang="en-US" sz="14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Risk of false positive</a:t>
            </a:r>
          </a:p>
        </p:txBody>
      </p: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41A676C5-E30C-4465-9526-B67F42503466}"/>
              </a:ext>
            </a:extLst>
          </p:cNvPr>
          <p:cNvGrpSpPr/>
          <p:nvPr/>
        </p:nvGrpSpPr>
        <p:grpSpPr>
          <a:xfrm>
            <a:off x="2164597" y="5518884"/>
            <a:ext cx="1311775" cy="719447"/>
            <a:chOff x="2706521" y="5954273"/>
            <a:chExt cx="1311775" cy="719447"/>
          </a:xfrm>
        </p:grpSpPr>
        <p:cxnSp>
          <p:nvCxnSpPr>
            <p:cNvPr id="248" name="Straight Connector 247">
              <a:extLst>
                <a:ext uri="{FF2B5EF4-FFF2-40B4-BE49-F238E27FC236}">
                  <a16:creationId xmlns:a16="http://schemas.microsoft.com/office/drawing/2014/main" id="{96D49F37-4103-4184-B424-8A7865BE1069}"/>
                </a:ext>
              </a:extLst>
            </p:cNvPr>
            <p:cNvCxnSpPr/>
            <p:nvPr/>
          </p:nvCxnSpPr>
          <p:spPr>
            <a:xfrm>
              <a:off x="2760563" y="5954273"/>
              <a:ext cx="0" cy="71944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9" name="Oval 248">
              <a:extLst>
                <a:ext uri="{FF2B5EF4-FFF2-40B4-BE49-F238E27FC236}">
                  <a16:creationId xmlns:a16="http://schemas.microsoft.com/office/drawing/2014/main" id="{1BCBD0C5-DF13-4A83-9A5B-F626E46FD150}"/>
                </a:ext>
              </a:extLst>
            </p:cNvPr>
            <p:cNvSpPr/>
            <p:nvPr/>
          </p:nvSpPr>
          <p:spPr>
            <a:xfrm>
              <a:off x="2923930" y="6102219"/>
              <a:ext cx="137160" cy="13716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1" name="Straight Connector 250">
              <a:extLst>
                <a:ext uri="{FF2B5EF4-FFF2-40B4-BE49-F238E27FC236}">
                  <a16:creationId xmlns:a16="http://schemas.microsoft.com/office/drawing/2014/main" id="{F9A20A04-3BFC-40F4-9355-10B8D4EEC19A}"/>
                </a:ext>
              </a:extLst>
            </p:cNvPr>
            <p:cNvCxnSpPr>
              <a:cxnSpLocks/>
            </p:cNvCxnSpPr>
            <p:nvPr/>
          </p:nvCxnSpPr>
          <p:spPr>
            <a:xfrm>
              <a:off x="2706521" y="6176867"/>
              <a:ext cx="577849" cy="0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3" name="Oval 252">
              <a:extLst>
                <a:ext uri="{FF2B5EF4-FFF2-40B4-BE49-F238E27FC236}">
                  <a16:creationId xmlns:a16="http://schemas.microsoft.com/office/drawing/2014/main" id="{F235C2F5-65F9-44AD-8F2B-3E121E603CF6}"/>
                </a:ext>
              </a:extLst>
            </p:cNvPr>
            <p:cNvSpPr/>
            <p:nvPr/>
          </p:nvSpPr>
          <p:spPr>
            <a:xfrm>
              <a:off x="3440222" y="6429727"/>
              <a:ext cx="137160" cy="13716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94EED679-FCBD-43E0-8C3F-006482D3947A}"/>
                </a:ext>
              </a:extLst>
            </p:cNvPr>
            <p:cNvCxnSpPr>
              <a:cxnSpLocks/>
            </p:cNvCxnSpPr>
            <p:nvPr/>
          </p:nvCxnSpPr>
          <p:spPr>
            <a:xfrm>
              <a:off x="3001810" y="6504375"/>
              <a:ext cx="1016486" cy="0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94FF750E-B388-4159-ACA1-19B2F794FB48}"/>
              </a:ext>
            </a:extLst>
          </p:cNvPr>
          <p:cNvGrpSpPr/>
          <p:nvPr/>
        </p:nvGrpSpPr>
        <p:grpSpPr>
          <a:xfrm>
            <a:off x="6694927" y="5444266"/>
            <a:ext cx="1016486" cy="719447"/>
            <a:chOff x="2665901" y="5954273"/>
            <a:chExt cx="1016486" cy="719447"/>
          </a:xfrm>
        </p:grpSpPr>
        <p:cxnSp>
          <p:nvCxnSpPr>
            <p:cNvPr id="263" name="Straight Connector 262">
              <a:extLst>
                <a:ext uri="{FF2B5EF4-FFF2-40B4-BE49-F238E27FC236}">
                  <a16:creationId xmlns:a16="http://schemas.microsoft.com/office/drawing/2014/main" id="{DDC7DCB6-573D-4502-8024-77FF32737523}"/>
                </a:ext>
              </a:extLst>
            </p:cNvPr>
            <p:cNvCxnSpPr>
              <a:cxnSpLocks/>
            </p:cNvCxnSpPr>
            <p:nvPr/>
          </p:nvCxnSpPr>
          <p:spPr>
            <a:xfrm>
              <a:off x="2665901" y="6504375"/>
              <a:ext cx="1016486" cy="0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>
              <a:extLst>
                <a:ext uri="{FF2B5EF4-FFF2-40B4-BE49-F238E27FC236}">
                  <a16:creationId xmlns:a16="http://schemas.microsoft.com/office/drawing/2014/main" id="{D47C945E-8BDD-417C-9961-FBC711AFBA54}"/>
                </a:ext>
              </a:extLst>
            </p:cNvPr>
            <p:cNvCxnSpPr>
              <a:cxnSpLocks/>
            </p:cNvCxnSpPr>
            <p:nvPr/>
          </p:nvCxnSpPr>
          <p:spPr>
            <a:xfrm>
              <a:off x="2893133" y="6176867"/>
              <a:ext cx="577849" cy="0"/>
            </a:xfrm>
            <a:prstGeom prst="line">
              <a:avLst/>
            </a:prstGeom>
            <a:ln w="3810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>
              <a:extLst>
                <a:ext uri="{FF2B5EF4-FFF2-40B4-BE49-F238E27FC236}">
                  <a16:creationId xmlns:a16="http://schemas.microsoft.com/office/drawing/2014/main" id="{DFAD4568-2103-4F62-A5CF-0714CE78A9F1}"/>
                </a:ext>
              </a:extLst>
            </p:cNvPr>
            <p:cNvCxnSpPr/>
            <p:nvPr/>
          </p:nvCxnSpPr>
          <p:spPr>
            <a:xfrm>
              <a:off x="2760563" y="5954273"/>
              <a:ext cx="0" cy="719447"/>
            </a:xfrm>
            <a:prstGeom prst="line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0" name="Oval 259">
              <a:extLst>
                <a:ext uri="{FF2B5EF4-FFF2-40B4-BE49-F238E27FC236}">
                  <a16:creationId xmlns:a16="http://schemas.microsoft.com/office/drawing/2014/main" id="{3DC5D16F-5014-42E1-A069-F82EBBF9CBC4}"/>
                </a:ext>
              </a:extLst>
            </p:cNvPr>
            <p:cNvSpPr/>
            <p:nvPr/>
          </p:nvSpPr>
          <p:spPr>
            <a:xfrm>
              <a:off x="3091880" y="6102219"/>
              <a:ext cx="137160" cy="13716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2" name="Oval 261">
              <a:extLst>
                <a:ext uri="{FF2B5EF4-FFF2-40B4-BE49-F238E27FC236}">
                  <a16:creationId xmlns:a16="http://schemas.microsoft.com/office/drawing/2014/main" id="{2F14F615-D4B6-4F17-8045-C8F6132CF8C2}"/>
                </a:ext>
              </a:extLst>
            </p:cNvPr>
            <p:cNvSpPr/>
            <p:nvPr/>
          </p:nvSpPr>
          <p:spPr>
            <a:xfrm>
              <a:off x="3104313" y="6429727"/>
              <a:ext cx="137160" cy="13716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4" name="TextBox 263">
            <a:extLst>
              <a:ext uri="{FF2B5EF4-FFF2-40B4-BE49-F238E27FC236}">
                <a16:creationId xmlns:a16="http://schemas.microsoft.com/office/drawing/2014/main" id="{CFBDD8D8-E7B5-43BE-A03D-652731B21DC0}"/>
              </a:ext>
            </a:extLst>
          </p:cNvPr>
          <p:cNvSpPr txBox="1"/>
          <p:nvPr/>
        </p:nvSpPr>
        <p:spPr>
          <a:xfrm>
            <a:off x="8217043" y="5502638"/>
            <a:ext cx="237840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Extreme of X:</a:t>
            </a: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Risk of bias in slope </a:t>
            </a: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↓</a:t>
            </a:r>
          </a:p>
          <a:p>
            <a:pPr algn="ctr"/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Increased risk of false negative</a:t>
            </a:r>
          </a:p>
        </p:txBody>
      </p:sp>
      <p:cxnSp>
        <p:nvCxnSpPr>
          <p:cNvPr id="267" name="Straight Connector 266">
            <a:extLst>
              <a:ext uri="{FF2B5EF4-FFF2-40B4-BE49-F238E27FC236}">
                <a16:creationId xmlns:a16="http://schemas.microsoft.com/office/drawing/2014/main" id="{C6AE6766-121C-47DF-BC80-237D142BC545}"/>
              </a:ext>
            </a:extLst>
          </p:cNvPr>
          <p:cNvCxnSpPr>
            <a:cxnSpLocks/>
          </p:cNvCxnSpPr>
          <p:nvPr/>
        </p:nvCxnSpPr>
        <p:spPr>
          <a:xfrm>
            <a:off x="10880821" y="5696046"/>
            <a:ext cx="577849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Straight Connector 267">
            <a:extLst>
              <a:ext uri="{FF2B5EF4-FFF2-40B4-BE49-F238E27FC236}">
                <a16:creationId xmlns:a16="http://schemas.microsoft.com/office/drawing/2014/main" id="{E3DC4137-89F6-49EF-820F-E26BED7741B9}"/>
              </a:ext>
            </a:extLst>
          </p:cNvPr>
          <p:cNvCxnSpPr/>
          <p:nvPr/>
        </p:nvCxnSpPr>
        <p:spPr>
          <a:xfrm>
            <a:off x="10748251" y="5473452"/>
            <a:ext cx="0" cy="719447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9" name="Oval 268">
            <a:extLst>
              <a:ext uri="{FF2B5EF4-FFF2-40B4-BE49-F238E27FC236}">
                <a16:creationId xmlns:a16="http://schemas.microsoft.com/office/drawing/2014/main" id="{38E1CF1C-D013-495B-8CB2-ABD33E01CB98}"/>
              </a:ext>
            </a:extLst>
          </p:cNvPr>
          <p:cNvSpPr/>
          <p:nvPr/>
        </p:nvSpPr>
        <p:spPr>
          <a:xfrm>
            <a:off x="11116892" y="5621398"/>
            <a:ext cx="137160" cy="13716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73" name="Straight Connector 272">
            <a:extLst>
              <a:ext uri="{FF2B5EF4-FFF2-40B4-BE49-F238E27FC236}">
                <a16:creationId xmlns:a16="http://schemas.microsoft.com/office/drawing/2014/main" id="{38AC9F79-7E6B-48D7-B469-332209916D6A}"/>
              </a:ext>
            </a:extLst>
          </p:cNvPr>
          <p:cNvCxnSpPr>
            <a:cxnSpLocks/>
          </p:cNvCxnSpPr>
          <p:nvPr/>
        </p:nvCxnSpPr>
        <p:spPr>
          <a:xfrm>
            <a:off x="10611191" y="5994338"/>
            <a:ext cx="775286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4" name="Oval 273">
            <a:extLst>
              <a:ext uri="{FF2B5EF4-FFF2-40B4-BE49-F238E27FC236}">
                <a16:creationId xmlns:a16="http://schemas.microsoft.com/office/drawing/2014/main" id="{94FDE4B2-A6E1-4388-8D6E-DB918D65D068}"/>
              </a:ext>
            </a:extLst>
          </p:cNvPr>
          <p:cNvSpPr/>
          <p:nvPr/>
        </p:nvSpPr>
        <p:spPr>
          <a:xfrm>
            <a:off x="10916448" y="5919720"/>
            <a:ext cx="137160" cy="13716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955659-0C46-487D-ABE3-774ECCAA3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7691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046" y="374679"/>
            <a:ext cx="6448425" cy="63912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35798"/>
          <a:stretch/>
        </p:blipFill>
        <p:spPr>
          <a:xfrm>
            <a:off x="7556096" y="1645920"/>
            <a:ext cx="4540367" cy="232756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2FF9B5E-1A4C-4596-9131-5557CA467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503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2044" y="359433"/>
            <a:ext cx="5570563" cy="27852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F6140D-5A33-41F1-A9DB-2BAAC0714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5747" y="2760882"/>
            <a:ext cx="7775125" cy="388756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0149D76-20F0-450B-8425-57440B12ED56}"/>
              </a:ext>
            </a:extLst>
          </p:cNvPr>
          <p:cNvSpPr txBox="1"/>
          <p:nvPr/>
        </p:nvSpPr>
        <p:spPr>
          <a:xfrm>
            <a:off x="162101" y="682995"/>
            <a:ext cx="38255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cap="all" dirty="0">
                <a:solidFill>
                  <a:schemeClr val="tx2"/>
                </a:solidFill>
                <a:latin typeface="Euphemia" panose="020B0503040102020104" pitchFamily="34" charset="0"/>
              </a:rPr>
              <a:t>Identifying</a:t>
            </a:r>
          </a:p>
          <a:p>
            <a:pPr algn="ctr"/>
            <a:r>
              <a:rPr lang="en-US" cap="all" dirty="0">
                <a:solidFill>
                  <a:schemeClr val="tx2"/>
                </a:solidFill>
                <a:latin typeface="Euphemia" panose="020B0503040102020104" pitchFamily="34" charset="0"/>
              </a:rPr>
              <a:t>Outliers</a:t>
            </a:r>
          </a:p>
          <a:p>
            <a:pPr algn="ctr"/>
            <a:r>
              <a:rPr lang="en-US" cap="all" dirty="0">
                <a:solidFill>
                  <a:schemeClr val="tx2"/>
                </a:solidFill>
                <a:latin typeface="Euphemia" panose="020B0503040102020104" pitchFamily="34" charset="0"/>
              </a:rPr>
              <a:t>Using </a:t>
            </a:r>
          </a:p>
          <a:p>
            <a:pPr algn="ctr"/>
            <a:r>
              <a:rPr lang="en-US" cap="all" dirty="0">
                <a:solidFill>
                  <a:schemeClr val="tx2"/>
                </a:solidFill>
                <a:latin typeface="Euphemia" panose="020B0503040102020104" pitchFamily="34" charset="0"/>
              </a:rPr>
              <a:t>Residuals </a:t>
            </a:r>
          </a:p>
          <a:p>
            <a:pPr algn="ctr"/>
            <a:r>
              <a:rPr lang="en-US" cap="all" dirty="0">
                <a:solidFill>
                  <a:schemeClr val="tx2"/>
                </a:solidFill>
                <a:latin typeface="Euphemia" panose="020B0503040102020104" pitchFamily="34" charset="0"/>
              </a:rPr>
              <a:t>And cook’s</a:t>
            </a:r>
          </a:p>
          <a:p>
            <a:pPr algn="ctr"/>
            <a:r>
              <a:rPr lang="en-US" cap="all" dirty="0">
                <a:solidFill>
                  <a:schemeClr val="tx2"/>
                </a:solidFill>
                <a:latin typeface="Euphemia" panose="020B0503040102020104" pitchFamily="34" charset="0"/>
              </a:rPr>
              <a:t>distance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B2AE12F-FF81-4A45-A341-F67FEE7E4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382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2508" y="1473662"/>
            <a:ext cx="7799492" cy="38997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83" y="1363547"/>
            <a:ext cx="4057650" cy="391477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791D0E8-DBBB-465B-B698-34E08CB44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70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cap="all" dirty="0">
                <a:solidFill>
                  <a:srgbClr val="ED7D31"/>
                </a:solidFill>
                <a:latin typeface="Euphemia"/>
              </a:rPr>
              <a:t>Anscombe’s quartet</a:t>
            </a:r>
            <a:br>
              <a:rPr lang="en-US" sz="3600" cap="all" dirty="0">
                <a:latin typeface="Euphemia"/>
              </a:rPr>
            </a:br>
            <a:r>
              <a:rPr lang="en-US" sz="3600" cap="all" dirty="0">
                <a:solidFill>
                  <a:schemeClr val="tx1">
                    <a:lumMod val="50000"/>
                    <a:lumOff val="50000"/>
                  </a:schemeClr>
                </a:solidFill>
                <a:latin typeface="Euphemia"/>
              </a:rPr>
              <a:t>a lesson in model fit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54501D-B951-4A52-936F-A87CBF0E4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8E6028-40C7-4BAA-97FA-B29093583E8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294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cap="all" dirty="0">
                <a:solidFill>
                  <a:srgbClr val="ED7D31"/>
                </a:solidFill>
                <a:latin typeface="Euphemia"/>
              </a:rPr>
              <a:t>logged</a:t>
            </a:r>
            <a:br>
              <a:rPr lang="en-US" sz="3600" cap="all" dirty="0">
                <a:latin typeface="Euphemia"/>
              </a:rPr>
            </a:br>
            <a:r>
              <a:rPr lang="en-US" sz="3600" cap="all" dirty="0">
                <a:solidFill>
                  <a:schemeClr val="tx1">
                    <a:lumMod val="50000"/>
                    <a:lumOff val="50000"/>
                  </a:schemeClr>
                </a:solidFill>
                <a:latin typeface="Euphemia"/>
              </a:rPr>
              <a:t>regression models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F0881D-7263-47E5-8C89-5CBE9E923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6679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B70A95-D239-4796-A5EE-D6E8E92D6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09B6152-E419-48DA-B500-89F99155E0D3}"/>
              </a:ext>
            </a:extLst>
          </p:cNvPr>
          <p:cNvSpPr/>
          <p:nvPr/>
        </p:nvSpPr>
        <p:spPr>
          <a:xfrm>
            <a:off x="2690949" y="1323703"/>
            <a:ext cx="6122125" cy="44326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7228B4-D013-4035-8AEF-EB74DAC4D2BD}"/>
              </a:ext>
            </a:extLst>
          </p:cNvPr>
          <p:cNvSpPr txBox="1"/>
          <p:nvPr/>
        </p:nvSpPr>
        <p:spPr>
          <a:xfrm>
            <a:off x="3135085" y="1767840"/>
            <a:ext cx="5242559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The other common type of outlier comes from highly-skewed data. These problems can be fixed using log transformation of variables to convert data into a linear format for better model fit.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BF8B37E-21E8-4FA2-ACF3-F3648F9C7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7569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EB70A95-D239-4796-A5EE-D6E8E92D6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ECA09A7-43D2-494B-9D38-9462F90A0799}"/>
              </a:ext>
            </a:extLst>
          </p:cNvPr>
          <p:cNvSpPr txBox="1"/>
          <p:nvPr/>
        </p:nvSpPr>
        <p:spPr>
          <a:xfrm>
            <a:off x="3657600" y="1698171"/>
            <a:ext cx="18363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8C00"/>
                </a:solidFill>
              </a:rPr>
              <a:t>Highly-Skewed Data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BC63E2-9522-4CB5-A8AE-91D716DA7B88}"/>
              </a:ext>
            </a:extLst>
          </p:cNvPr>
          <p:cNvSpPr txBox="1"/>
          <p:nvPr/>
        </p:nvSpPr>
        <p:spPr>
          <a:xfrm>
            <a:off x="7310846" y="4297680"/>
            <a:ext cx="17709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8C00"/>
                </a:solidFill>
              </a:rPr>
              <a:t>Linear Relationship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71AD92-33D3-431E-BAF5-CED31DD00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22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63DB22-1BA4-4D9D-B1EC-6195DBA88C73}"/>
              </a:ext>
            </a:extLst>
          </p:cNvPr>
          <p:cNvSpPr txBox="1"/>
          <p:nvPr/>
        </p:nvSpPr>
        <p:spPr>
          <a:xfrm>
            <a:off x="8054168" y="269964"/>
            <a:ext cx="1289135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b="1" dirty="0"/>
              <a:t>Linear-Log</a:t>
            </a:r>
          </a:p>
        </p:txBody>
      </p:sp>
    </p:spTree>
    <p:extLst>
      <p:ext uri="{BB962C8B-B14F-4D97-AF65-F5344CB8AC3E}">
        <p14:creationId xmlns:p14="http://schemas.microsoft.com/office/powerpoint/2010/main" val="22320002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cap="all" dirty="0">
                <a:solidFill>
                  <a:srgbClr val="ED7D31"/>
                </a:solidFill>
                <a:latin typeface="Euphemia"/>
              </a:rPr>
              <a:t>Non-Linear Relationships</a:t>
            </a:r>
            <a:br>
              <a:rPr lang="en-US" sz="3600" cap="all" dirty="0">
                <a:latin typeface="Euphemia"/>
              </a:rPr>
            </a:br>
            <a:r>
              <a:rPr lang="en-US" sz="3600" cap="all" dirty="0">
                <a:solidFill>
                  <a:schemeClr val="tx1">
                    <a:lumMod val="50000"/>
                    <a:lumOff val="50000"/>
                  </a:schemeClr>
                </a:solidFill>
                <a:latin typeface="Euphemia"/>
              </a:rPr>
              <a:t>quadratic models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DCD530-2C54-401B-9410-B6ECAC6F2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416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810173"/>
            <a:ext cx="9144000" cy="4572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11CA8FF-341E-47BF-A328-2F85D3DCF5E1}"/>
              </a:ext>
            </a:extLst>
          </p:cNvPr>
          <p:cNvSpPr/>
          <p:nvPr/>
        </p:nvSpPr>
        <p:spPr>
          <a:xfrm>
            <a:off x="3048000" y="355602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dirty="0"/>
              <a:t>Linear:               Y = b0 + b1(X</a:t>
            </a:r>
            <a:r>
              <a:rPr lang="es-ES" baseline="-25000" dirty="0"/>
              <a:t>1</a:t>
            </a:r>
            <a:r>
              <a:rPr lang="es-ES" dirty="0"/>
              <a:t>) + e</a:t>
            </a:r>
          </a:p>
          <a:p>
            <a:endParaRPr lang="es-ES" dirty="0"/>
          </a:p>
          <a:p>
            <a:r>
              <a:rPr lang="es-ES" dirty="0" err="1"/>
              <a:t>Quadratic</a:t>
            </a:r>
            <a:r>
              <a:rPr lang="es-ES" dirty="0"/>
              <a:t>:         Y = b0 + b1(X</a:t>
            </a:r>
            <a:r>
              <a:rPr lang="es-ES" baseline="-25000" dirty="0"/>
              <a:t>1</a:t>
            </a:r>
            <a:r>
              <a:rPr lang="es-ES" dirty="0"/>
              <a:t>) + b2(X</a:t>
            </a:r>
            <a:r>
              <a:rPr lang="es-ES" baseline="-25000" dirty="0"/>
              <a:t>1</a:t>
            </a:r>
            <a:r>
              <a:rPr lang="es-ES" dirty="0"/>
              <a:t>) </a:t>
            </a:r>
            <a:r>
              <a:rPr lang="es-ES" baseline="30000" dirty="0"/>
              <a:t>2 </a:t>
            </a:r>
            <a:r>
              <a:rPr lang="es-ES" dirty="0"/>
              <a:t>+ e</a:t>
            </a:r>
          </a:p>
          <a:p>
            <a:endParaRPr lang="es-E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3B73B16-E14F-48E2-AF2D-2D646B506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074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822450" y="1681298"/>
          <a:ext cx="8460395" cy="4312174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1035139">
                  <a:extLst>
                    <a:ext uri="{9D8B030D-6E8A-4147-A177-3AD203B41FA5}">
                      <a16:colId xmlns:a16="http://schemas.microsoft.com/office/drawing/2014/main" val="3612807324"/>
                    </a:ext>
                  </a:extLst>
                </a:gridCol>
                <a:gridCol w="811873">
                  <a:extLst>
                    <a:ext uri="{9D8B030D-6E8A-4147-A177-3AD203B41FA5}">
                      <a16:colId xmlns:a16="http://schemas.microsoft.com/office/drawing/2014/main" val="2764197044"/>
                    </a:ext>
                  </a:extLst>
                </a:gridCol>
                <a:gridCol w="811873">
                  <a:extLst>
                    <a:ext uri="{9D8B030D-6E8A-4147-A177-3AD203B41FA5}">
                      <a16:colId xmlns:a16="http://schemas.microsoft.com/office/drawing/2014/main" val="1618289039"/>
                    </a:ext>
                  </a:extLst>
                </a:gridCol>
                <a:gridCol w="338281">
                  <a:extLst>
                    <a:ext uri="{9D8B030D-6E8A-4147-A177-3AD203B41FA5}">
                      <a16:colId xmlns:a16="http://schemas.microsoft.com/office/drawing/2014/main" val="931313649"/>
                    </a:ext>
                  </a:extLst>
                </a:gridCol>
                <a:gridCol w="811873">
                  <a:extLst>
                    <a:ext uri="{9D8B030D-6E8A-4147-A177-3AD203B41FA5}">
                      <a16:colId xmlns:a16="http://schemas.microsoft.com/office/drawing/2014/main" val="3080413701"/>
                    </a:ext>
                  </a:extLst>
                </a:gridCol>
                <a:gridCol w="811873">
                  <a:extLst>
                    <a:ext uri="{9D8B030D-6E8A-4147-A177-3AD203B41FA5}">
                      <a16:colId xmlns:a16="http://schemas.microsoft.com/office/drawing/2014/main" val="2266776642"/>
                    </a:ext>
                  </a:extLst>
                </a:gridCol>
                <a:gridCol w="304452">
                  <a:extLst>
                    <a:ext uri="{9D8B030D-6E8A-4147-A177-3AD203B41FA5}">
                      <a16:colId xmlns:a16="http://schemas.microsoft.com/office/drawing/2014/main" val="97144493"/>
                    </a:ext>
                  </a:extLst>
                </a:gridCol>
                <a:gridCol w="811873">
                  <a:extLst>
                    <a:ext uri="{9D8B030D-6E8A-4147-A177-3AD203B41FA5}">
                      <a16:colId xmlns:a16="http://schemas.microsoft.com/office/drawing/2014/main" val="2109314045"/>
                    </a:ext>
                  </a:extLst>
                </a:gridCol>
                <a:gridCol w="811873">
                  <a:extLst>
                    <a:ext uri="{9D8B030D-6E8A-4147-A177-3AD203B41FA5}">
                      <a16:colId xmlns:a16="http://schemas.microsoft.com/office/drawing/2014/main" val="1645751295"/>
                    </a:ext>
                  </a:extLst>
                </a:gridCol>
                <a:gridCol w="287539">
                  <a:extLst>
                    <a:ext uri="{9D8B030D-6E8A-4147-A177-3AD203B41FA5}">
                      <a16:colId xmlns:a16="http://schemas.microsoft.com/office/drawing/2014/main" val="3452656133"/>
                    </a:ext>
                  </a:extLst>
                </a:gridCol>
                <a:gridCol w="811873">
                  <a:extLst>
                    <a:ext uri="{9D8B030D-6E8A-4147-A177-3AD203B41FA5}">
                      <a16:colId xmlns:a16="http://schemas.microsoft.com/office/drawing/2014/main" val="1252407230"/>
                    </a:ext>
                  </a:extLst>
                </a:gridCol>
                <a:gridCol w="811873">
                  <a:extLst>
                    <a:ext uri="{9D8B030D-6E8A-4147-A177-3AD203B41FA5}">
                      <a16:colId xmlns:a16="http://schemas.microsoft.com/office/drawing/2014/main" val="1615510669"/>
                    </a:ext>
                  </a:extLst>
                </a:gridCol>
              </a:tblGrid>
              <a:tr h="2100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308920125"/>
                  </a:ext>
                </a:extLst>
              </a:tr>
              <a:tr h="2100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9.14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7.46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6.58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768604014"/>
                  </a:ext>
                </a:extLst>
              </a:tr>
              <a:tr h="2100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6.95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6.77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5.76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744755058"/>
                  </a:ext>
                </a:extLst>
              </a:tr>
              <a:tr h="2100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7.58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12.74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7.71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48443015"/>
                  </a:ext>
                </a:extLst>
              </a:tr>
              <a:tr h="2100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8.81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8.77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8.84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72444798"/>
                  </a:ext>
                </a:extLst>
              </a:tr>
              <a:tr h="2100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8.33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9.26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7.81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8.47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80675586"/>
                  </a:ext>
                </a:extLst>
              </a:tr>
              <a:tr h="2100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9.96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8.84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7.04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757133137"/>
                  </a:ext>
                </a:extLst>
              </a:tr>
              <a:tr h="2100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7.24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6.08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5.25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007650304"/>
                  </a:ext>
                </a:extLst>
              </a:tr>
              <a:tr h="2100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4.26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3.1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5.39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14304777"/>
                  </a:ext>
                </a:extLst>
              </a:tr>
              <a:tr h="2100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10.84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9.13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8.15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5.56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21851867"/>
                  </a:ext>
                </a:extLst>
              </a:tr>
              <a:tr h="2100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4.82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7.26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6.42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7.91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189361542"/>
                  </a:ext>
                </a:extLst>
              </a:tr>
              <a:tr h="21002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5.68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4.74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5.73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8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6.89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04968187"/>
                  </a:ext>
                </a:extLst>
              </a:tr>
              <a:tr h="4126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Mean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9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7.5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775062329"/>
                  </a:ext>
                </a:extLst>
              </a:tr>
              <a:tr h="21002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Variance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4.12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321831035"/>
                  </a:ext>
                </a:extLst>
              </a:tr>
              <a:tr h="4126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Correlation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0.816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872457"/>
                  </a:ext>
                </a:extLst>
              </a:tr>
              <a:tr h="33603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Regression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 = 3 + 0.5x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 = 3 + 0.5x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 = 3 + 0.5x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y = 3 + 0.5x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6262449"/>
                  </a:ext>
                </a:extLst>
              </a:tr>
              <a:tr h="20008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921399400"/>
                  </a:ext>
                </a:extLst>
              </a:tr>
              <a:tr h="2205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48078594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4577016" y="488672"/>
            <a:ext cx="2788585" cy="492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Anscombe's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Quartet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D57961-6A37-4F19-A2BB-F960CFFD5F8F}"/>
              </a:ext>
            </a:extLst>
          </p:cNvPr>
          <p:cNvSpPr txBox="1"/>
          <p:nvPr/>
        </p:nvSpPr>
        <p:spPr>
          <a:xfrm>
            <a:off x="1707875" y="6090407"/>
            <a:ext cx="8776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ED7D31"/>
                </a:solidFill>
              </a:rPr>
              <a:t>Four datasets that produce IDENTICAL descriptive stats, correlations, and regression models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62E43-E6C3-46CC-841B-97577C33D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378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72" y="233362"/>
            <a:ext cx="6400800" cy="63912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F6FAA1-9E77-46CE-94C7-4570DC83330D}"/>
              </a:ext>
            </a:extLst>
          </p:cNvPr>
          <p:cNvSpPr txBox="1"/>
          <p:nvPr/>
        </p:nvSpPr>
        <p:spPr>
          <a:xfrm>
            <a:off x="8388220" y="1739518"/>
            <a:ext cx="24840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cap="all" dirty="0">
                <a:solidFill>
                  <a:srgbClr val="ED7D31"/>
                </a:solidFill>
                <a:latin typeface="Euphemia" panose="020B0503040102020104" pitchFamily="34" charset="0"/>
              </a:rPr>
              <a:t>But they are very different</a:t>
            </a:r>
          </a:p>
          <a:p>
            <a:pPr algn="ctr"/>
            <a:r>
              <a:rPr lang="en-US" sz="2400" cap="all" dirty="0">
                <a:solidFill>
                  <a:srgbClr val="ED7D31"/>
                </a:solidFill>
                <a:latin typeface="Euphemia" panose="020B0503040102020104" pitchFamily="34" charset="0"/>
              </a:rPr>
              <a:t>relationships!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DCFC7D-5D82-477A-86B9-4BF1B13DA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141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72" y="233362"/>
            <a:ext cx="6400800" cy="63912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0F6FAA1-9E77-46CE-94C7-4570DC83330D}"/>
              </a:ext>
            </a:extLst>
          </p:cNvPr>
          <p:cNvSpPr txBox="1"/>
          <p:nvPr/>
        </p:nvSpPr>
        <p:spPr>
          <a:xfrm>
            <a:off x="7935985" y="959286"/>
            <a:ext cx="35821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Euphemia" panose="020B0503040102020104" pitchFamily="34" charset="0"/>
              </a:rPr>
              <a:t>Anscombe’s Quartet is often cited because (a) whoever created this example is a genius, and (b) it is a vivid demonstration of causes and consequences of </a:t>
            </a:r>
            <a:r>
              <a:rPr lang="en-US" sz="2000" b="1" cap="all" dirty="0">
                <a:solidFill>
                  <a:srgbClr val="ED7D31"/>
                </a:solidFill>
                <a:latin typeface="Euphemia" panose="020B0503040102020104" pitchFamily="34" charset="0"/>
              </a:rPr>
              <a:t>specification bias.</a:t>
            </a:r>
          </a:p>
          <a:p>
            <a:pPr algn="ctr"/>
            <a:endParaRPr lang="en-US" sz="2000" b="1" cap="all" dirty="0">
              <a:solidFill>
                <a:srgbClr val="ED7D31"/>
              </a:solidFill>
              <a:latin typeface="Euphemia" panose="020B0503040102020104" pitchFamily="34" charset="0"/>
            </a:endParaRPr>
          </a:p>
          <a:p>
            <a:pPr algn="ctr"/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Euphemia" panose="020B0503040102020104" pitchFamily="34" charset="0"/>
              </a:rPr>
              <a:t>We will consider what happens to slopes when outliers are present, or we use a linear specification when the relationship is non-linear.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E595BBC-0A01-405D-8F09-05506AB3403C}"/>
              </a:ext>
            </a:extLst>
          </p:cNvPr>
          <p:cNvSpPr txBox="1"/>
          <p:nvPr/>
        </p:nvSpPr>
        <p:spPr>
          <a:xfrm>
            <a:off x="4342002" y="713065"/>
            <a:ext cx="20217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cap="all" dirty="0">
                <a:solidFill>
                  <a:schemeClr val="accent5"/>
                </a:solidFill>
                <a:latin typeface="Euphemia" panose="020B0503040102020104" pitchFamily="34" charset="0"/>
              </a:rPr>
              <a:t>Non-linear model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3AE258-FC89-42D6-8267-6B2AC6B71FC7}"/>
              </a:ext>
            </a:extLst>
          </p:cNvPr>
          <p:cNvSpPr txBox="1"/>
          <p:nvPr/>
        </p:nvSpPr>
        <p:spPr>
          <a:xfrm>
            <a:off x="4342002" y="3871385"/>
            <a:ext cx="2021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cap="all" dirty="0">
                <a:solidFill>
                  <a:schemeClr val="accent5"/>
                </a:solidFill>
                <a:latin typeface="Euphemia" panose="020B0503040102020104" pitchFamily="34" charset="0"/>
              </a:rPr>
              <a:t>outliers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4E45C0-7576-4C94-B5AC-8CB7BDD2D2BB}"/>
              </a:ext>
            </a:extLst>
          </p:cNvPr>
          <p:cNvSpPr txBox="1"/>
          <p:nvPr/>
        </p:nvSpPr>
        <p:spPr>
          <a:xfrm>
            <a:off x="831909" y="959286"/>
            <a:ext cx="2021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cap="all" dirty="0">
                <a:solidFill>
                  <a:schemeClr val="accent5"/>
                </a:solidFill>
                <a:latin typeface="Euphemia" panose="020B0503040102020104" pitchFamily="34" charset="0"/>
              </a:rPr>
              <a:t>OK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847F74-842E-48BB-900F-D037FE6311CA}"/>
              </a:ext>
            </a:extLst>
          </p:cNvPr>
          <p:cNvSpPr txBox="1"/>
          <p:nvPr/>
        </p:nvSpPr>
        <p:spPr>
          <a:xfrm>
            <a:off x="1031845" y="4102218"/>
            <a:ext cx="20217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cap="all" dirty="0">
                <a:solidFill>
                  <a:schemeClr val="accent5"/>
                </a:solidFill>
                <a:latin typeface="Euphemia" panose="020B0503040102020104" pitchFamily="34" charset="0"/>
              </a:rPr>
              <a:t>outliers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43D639B-C6CD-4C0F-BDBC-67D415ED4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78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cap="all" dirty="0">
                <a:solidFill>
                  <a:srgbClr val="ED7D31"/>
                </a:solidFill>
                <a:latin typeface="Euphemia"/>
              </a:rPr>
              <a:t>Classes of inferential failure</a:t>
            </a:r>
            <a:br>
              <a:rPr lang="en-US" sz="3600" cap="all" dirty="0">
                <a:latin typeface="Euphemia"/>
              </a:rPr>
            </a:br>
            <a:r>
              <a:rPr lang="en-US" sz="3600" cap="all" dirty="0">
                <a:solidFill>
                  <a:schemeClr val="tx1">
                    <a:lumMod val="50000"/>
                    <a:lumOff val="50000"/>
                  </a:schemeClr>
                </a:solidFill>
                <a:latin typeface="Euphemia"/>
              </a:rPr>
              <a:t>type I and type II errors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CB9D64-F638-4AC8-88EB-62BFD9E48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656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2202117-1FAD-42C6-A251-6F9022E75AA4}"/>
              </a:ext>
            </a:extLst>
          </p:cNvPr>
          <p:cNvSpPr txBox="1"/>
          <p:nvPr/>
        </p:nvSpPr>
        <p:spPr>
          <a:xfrm>
            <a:off x="1099598" y="305667"/>
            <a:ext cx="3825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cap="all" dirty="0">
                <a:solidFill>
                  <a:srgbClr val="ED7D31"/>
                </a:solidFill>
                <a:latin typeface="Euphemia" panose="020B0503040102020104" pitchFamily="34" charset="0"/>
              </a:rPr>
              <a:t>Type I Error</a:t>
            </a:r>
          </a:p>
          <a:p>
            <a:pPr algn="ctr"/>
            <a:r>
              <a:rPr lang="en-US" cap="all" dirty="0">
                <a:solidFill>
                  <a:schemeClr val="tx2"/>
                </a:solidFill>
                <a:latin typeface="Euphemia" panose="020B0503040102020104" pitchFamily="34" charset="0"/>
              </a:rPr>
              <a:t>False positive</a:t>
            </a:r>
          </a:p>
          <a:p>
            <a:pPr algn="ctr"/>
            <a:r>
              <a:rPr lang="en-US" cap="all" dirty="0">
                <a:solidFill>
                  <a:schemeClr val="tx1">
                    <a:lumMod val="50000"/>
                    <a:lumOff val="50000"/>
                  </a:schemeClr>
                </a:solidFill>
                <a:latin typeface="Euphemia" panose="020B0503040102020104" pitchFamily="34" charset="0"/>
              </a:rPr>
              <a:t>Claiming program has impact when it doesn’t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6C349CF-DFD2-4542-9B17-04797DF58613}"/>
              </a:ext>
            </a:extLst>
          </p:cNvPr>
          <p:cNvCxnSpPr>
            <a:cxnSpLocks/>
          </p:cNvCxnSpPr>
          <p:nvPr/>
        </p:nvCxnSpPr>
        <p:spPr>
          <a:xfrm>
            <a:off x="2895381" y="1744825"/>
            <a:ext cx="0" cy="369492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8C5741CD-9615-4C73-A61F-FAD4E2ADA313}"/>
              </a:ext>
            </a:extLst>
          </p:cNvPr>
          <p:cNvSpPr/>
          <p:nvPr/>
        </p:nvSpPr>
        <p:spPr>
          <a:xfrm>
            <a:off x="3733660" y="4879010"/>
            <a:ext cx="137160" cy="13716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78341B3-974C-45E7-9CFA-468F9C98F3B4}"/>
              </a:ext>
            </a:extLst>
          </p:cNvPr>
          <p:cNvCxnSpPr>
            <a:cxnSpLocks/>
          </p:cNvCxnSpPr>
          <p:nvPr/>
        </p:nvCxnSpPr>
        <p:spPr>
          <a:xfrm>
            <a:off x="3295248" y="4953658"/>
            <a:ext cx="1016486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0C67DA32-C5BC-4BD0-87C1-2D2BE3068F04}"/>
              </a:ext>
            </a:extLst>
          </p:cNvPr>
          <p:cNvSpPr/>
          <p:nvPr/>
        </p:nvSpPr>
        <p:spPr>
          <a:xfrm>
            <a:off x="3176110" y="2568127"/>
            <a:ext cx="137160" cy="13716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4E8497-3532-4035-8930-C1C8AD84FA58}"/>
              </a:ext>
            </a:extLst>
          </p:cNvPr>
          <p:cNvCxnSpPr>
            <a:cxnSpLocks/>
          </p:cNvCxnSpPr>
          <p:nvPr/>
        </p:nvCxnSpPr>
        <p:spPr>
          <a:xfrm>
            <a:off x="2737698" y="2642775"/>
            <a:ext cx="1016486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Object 20">
            <a:extLst>
              <a:ext uri="{FF2B5EF4-FFF2-40B4-BE49-F238E27FC236}">
                <a16:creationId xmlns:a16="http://schemas.microsoft.com/office/drawing/2014/main" id="{401BA9DF-B40D-4136-BD3E-6EC20B6761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5598482"/>
              </p:ext>
            </p:extLst>
          </p:nvPr>
        </p:nvGraphicFramePr>
        <p:xfrm>
          <a:off x="3653638" y="4326615"/>
          <a:ext cx="297203" cy="459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9680" imgH="215640" progId="Equation.3">
                  <p:embed/>
                </p:oleObj>
              </mc:Choice>
              <mc:Fallback>
                <p:oleObj name="Equation" r:id="rId2" imgW="139680" imgH="215640" progId="Equation.3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672174EE-DCA4-4DC4-A692-9C3C67C634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3653638" y="4326615"/>
                        <a:ext cx="297203" cy="4593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2">
            <a:extLst>
              <a:ext uri="{FF2B5EF4-FFF2-40B4-BE49-F238E27FC236}">
                <a16:creationId xmlns:a16="http://schemas.microsoft.com/office/drawing/2014/main" id="{B3F3711B-6A92-40E4-A408-C3EA3CAA57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8673440"/>
              </p:ext>
            </p:extLst>
          </p:nvPr>
        </p:nvGraphicFramePr>
        <p:xfrm>
          <a:off x="3116646" y="1997421"/>
          <a:ext cx="302610" cy="367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7480" imgH="215640" progId="Equation.3">
                  <p:embed/>
                </p:oleObj>
              </mc:Choice>
              <mc:Fallback>
                <p:oleObj name="Equation" r:id="rId4" imgW="177480" imgH="215640" progId="Equation.3">
                  <p:embed/>
                  <p:pic>
                    <p:nvPicPr>
                      <p:cNvPr id="13" name="Object 12">
                        <a:extLst>
                          <a:ext uri="{FF2B5EF4-FFF2-40B4-BE49-F238E27FC236}">
                            <a16:creationId xmlns:a16="http://schemas.microsoft.com/office/drawing/2014/main" id="{D2346B92-3D10-480F-923E-BD16064876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6646" y="1997421"/>
                        <a:ext cx="302610" cy="3674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EDB441E4-1269-4598-8132-352533D4EC60}"/>
              </a:ext>
            </a:extLst>
          </p:cNvPr>
          <p:cNvSpPr txBox="1"/>
          <p:nvPr/>
        </p:nvSpPr>
        <p:spPr>
          <a:xfrm>
            <a:off x="1596020" y="6054820"/>
            <a:ext cx="29106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Type I errors are typically caused by OVB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94EA73-399C-4491-AE9E-00661B29ECD9}"/>
              </a:ext>
            </a:extLst>
          </p:cNvPr>
          <p:cNvSpPr txBox="1"/>
          <p:nvPr/>
        </p:nvSpPr>
        <p:spPr>
          <a:xfrm>
            <a:off x="3267951" y="5147359"/>
            <a:ext cx="11671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bias causes </a:t>
            </a:r>
            <a:br>
              <a:rPr lang="en-US" sz="1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significance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AB0FC6-3140-4354-823D-4F1B4DA646D2}"/>
              </a:ext>
            </a:extLst>
          </p:cNvPr>
          <p:cNvSpPr txBox="1"/>
          <p:nvPr/>
        </p:nvSpPr>
        <p:spPr>
          <a:xfrm>
            <a:off x="2885384" y="2804027"/>
            <a:ext cx="9417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No true </a:t>
            </a:r>
            <a:br>
              <a:rPr lang="en-US" sz="1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program </a:t>
            </a:r>
            <a:br>
              <a:rPr lang="en-US" sz="1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impact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A2D50A7-7A69-4ADF-B977-9DB9FCB7A384}"/>
              </a:ext>
            </a:extLst>
          </p:cNvPr>
          <p:cNvSpPr/>
          <p:nvPr/>
        </p:nvSpPr>
        <p:spPr>
          <a:xfrm>
            <a:off x="1913832" y="4113895"/>
            <a:ext cx="137160" cy="13716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D111F1E-C6D0-4D3B-B7BD-62A1B10ED914}"/>
              </a:ext>
            </a:extLst>
          </p:cNvPr>
          <p:cNvCxnSpPr>
            <a:cxnSpLocks/>
          </p:cNvCxnSpPr>
          <p:nvPr/>
        </p:nvCxnSpPr>
        <p:spPr>
          <a:xfrm>
            <a:off x="1475420" y="4188543"/>
            <a:ext cx="1016486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Object 30">
            <a:extLst>
              <a:ext uri="{FF2B5EF4-FFF2-40B4-BE49-F238E27FC236}">
                <a16:creationId xmlns:a16="http://schemas.microsoft.com/office/drawing/2014/main" id="{912F5B94-F2C7-45A6-902B-81D95D257C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1790378"/>
              </p:ext>
            </p:extLst>
          </p:nvPr>
        </p:nvGraphicFramePr>
        <p:xfrm>
          <a:off x="1833810" y="3561500"/>
          <a:ext cx="297203" cy="459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9680" imgH="215640" progId="Equation.3">
                  <p:embed/>
                </p:oleObj>
              </mc:Choice>
              <mc:Fallback>
                <p:oleObj name="Equation" r:id="rId2" imgW="139680" imgH="215640" progId="Equation.3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401BA9DF-B40D-4136-BD3E-6EC20B6761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33810" y="3561500"/>
                        <a:ext cx="297203" cy="4593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TextBox 31">
            <a:extLst>
              <a:ext uri="{FF2B5EF4-FFF2-40B4-BE49-F238E27FC236}">
                <a16:creationId xmlns:a16="http://schemas.microsoft.com/office/drawing/2014/main" id="{8F87CA95-4BA2-411B-93FB-FE816FC5D7E9}"/>
              </a:ext>
            </a:extLst>
          </p:cNvPr>
          <p:cNvSpPr txBox="1"/>
          <p:nvPr/>
        </p:nvSpPr>
        <p:spPr>
          <a:xfrm>
            <a:off x="1448123" y="4382244"/>
            <a:ext cx="11671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bias causes </a:t>
            </a:r>
            <a:br>
              <a:rPr lang="en-US" sz="1600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significance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CF2071-5A85-4537-8DA2-FF9B3A3B7449}"/>
              </a:ext>
            </a:extLst>
          </p:cNvPr>
          <p:cNvSpPr txBox="1"/>
          <p:nvPr/>
        </p:nvSpPr>
        <p:spPr>
          <a:xfrm>
            <a:off x="6601407" y="305667"/>
            <a:ext cx="3825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cap="all" dirty="0">
                <a:solidFill>
                  <a:srgbClr val="ED7D31"/>
                </a:solidFill>
                <a:latin typeface="Euphemia" panose="020B0503040102020104" pitchFamily="34" charset="0"/>
              </a:rPr>
              <a:t>Type II Error</a:t>
            </a:r>
          </a:p>
          <a:p>
            <a:pPr algn="ctr"/>
            <a:r>
              <a:rPr lang="en-US" cap="all" dirty="0">
                <a:solidFill>
                  <a:schemeClr val="tx2"/>
                </a:solidFill>
                <a:latin typeface="Euphemia" panose="020B0503040102020104" pitchFamily="34" charset="0"/>
              </a:rPr>
              <a:t>False NEGATIVE</a:t>
            </a:r>
          </a:p>
          <a:p>
            <a:pPr algn="ctr"/>
            <a:r>
              <a:rPr lang="en-US" cap="all" dirty="0">
                <a:solidFill>
                  <a:schemeClr val="tx1">
                    <a:lumMod val="50000"/>
                    <a:lumOff val="50000"/>
                  </a:schemeClr>
                </a:solidFill>
                <a:latin typeface="Euphemia" panose="020B0503040102020104" pitchFamily="34" charset="0"/>
              </a:rPr>
              <a:t>Failing to identify true program impact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884F6073-C810-4081-89FB-D6A69654B001}"/>
              </a:ext>
            </a:extLst>
          </p:cNvPr>
          <p:cNvCxnSpPr>
            <a:cxnSpLocks/>
          </p:cNvCxnSpPr>
          <p:nvPr/>
        </p:nvCxnSpPr>
        <p:spPr>
          <a:xfrm>
            <a:off x="7153250" y="1744825"/>
            <a:ext cx="0" cy="3694922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Oval 34">
            <a:extLst>
              <a:ext uri="{FF2B5EF4-FFF2-40B4-BE49-F238E27FC236}">
                <a16:creationId xmlns:a16="http://schemas.microsoft.com/office/drawing/2014/main" id="{F415C083-0813-4912-8CF4-F21696886808}"/>
              </a:ext>
            </a:extLst>
          </p:cNvPr>
          <p:cNvSpPr/>
          <p:nvPr/>
        </p:nvSpPr>
        <p:spPr>
          <a:xfrm>
            <a:off x="8470783" y="4879010"/>
            <a:ext cx="137160" cy="13716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1B25A25-EE9D-43AF-83DF-01965E72A81E}"/>
              </a:ext>
            </a:extLst>
          </p:cNvPr>
          <p:cNvCxnSpPr>
            <a:cxnSpLocks/>
          </p:cNvCxnSpPr>
          <p:nvPr/>
        </p:nvCxnSpPr>
        <p:spPr>
          <a:xfrm>
            <a:off x="6652725" y="4953658"/>
            <a:ext cx="3722915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C4A853F6-D404-4E36-B6CD-6382D2369E9B}"/>
              </a:ext>
            </a:extLst>
          </p:cNvPr>
          <p:cNvSpPr/>
          <p:nvPr/>
        </p:nvSpPr>
        <p:spPr>
          <a:xfrm>
            <a:off x="8450464" y="2403002"/>
            <a:ext cx="137160" cy="13716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5683B0D-F9CF-430F-B6A7-A6E9292165B8}"/>
              </a:ext>
            </a:extLst>
          </p:cNvPr>
          <p:cNvCxnSpPr>
            <a:cxnSpLocks/>
          </p:cNvCxnSpPr>
          <p:nvPr/>
        </p:nvCxnSpPr>
        <p:spPr>
          <a:xfrm>
            <a:off x="8012052" y="2477650"/>
            <a:ext cx="1016486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9" name="Object 38">
            <a:extLst>
              <a:ext uri="{FF2B5EF4-FFF2-40B4-BE49-F238E27FC236}">
                <a16:creationId xmlns:a16="http://schemas.microsoft.com/office/drawing/2014/main" id="{D8D65D7D-3613-40D9-BC0B-A50A5F3AAE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6088902"/>
              </p:ext>
            </p:extLst>
          </p:nvPr>
        </p:nvGraphicFramePr>
        <p:xfrm>
          <a:off x="8390761" y="4326615"/>
          <a:ext cx="297203" cy="459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9680" imgH="215640" progId="Equation.3">
                  <p:embed/>
                </p:oleObj>
              </mc:Choice>
              <mc:Fallback>
                <p:oleObj name="Equation" r:id="rId2" imgW="139680" imgH="215640" progId="Equation.3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401BA9DF-B40D-4136-BD3E-6EC20B6761A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390761" y="4326615"/>
                        <a:ext cx="297203" cy="4593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" name="Object 39">
            <a:extLst>
              <a:ext uri="{FF2B5EF4-FFF2-40B4-BE49-F238E27FC236}">
                <a16:creationId xmlns:a16="http://schemas.microsoft.com/office/drawing/2014/main" id="{39BD8213-9C8F-46B9-A890-07626501413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81604324"/>
              </p:ext>
            </p:extLst>
          </p:nvPr>
        </p:nvGraphicFramePr>
        <p:xfrm>
          <a:off x="8391000" y="1832296"/>
          <a:ext cx="302610" cy="3674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7480" imgH="215640" progId="Equation.3">
                  <p:embed/>
                </p:oleObj>
              </mc:Choice>
              <mc:Fallback>
                <p:oleObj name="Equation" r:id="rId4" imgW="177480" imgH="215640" progId="Equation.3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B3F3711B-6A92-40E4-A408-C3EA3CAA57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91000" y="1832296"/>
                        <a:ext cx="302610" cy="3674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C6BA455C-E539-460A-969D-A1F726C690EF}"/>
              </a:ext>
            </a:extLst>
          </p:cNvPr>
          <p:cNvSpPr txBox="1"/>
          <p:nvPr/>
        </p:nvSpPr>
        <p:spPr>
          <a:xfrm>
            <a:off x="7574359" y="6119930"/>
            <a:ext cx="2598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>
                    <a:lumMod val="65000"/>
                  </a:schemeClr>
                </a:solidFill>
              </a:rPr>
              <a:t>Type II Errors can be caused by bias or inflated standard errors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08E529D-2BBB-4261-A94D-CE3E6C89D832}"/>
              </a:ext>
            </a:extLst>
          </p:cNvPr>
          <p:cNvSpPr txBox="1"/>
          <p:nvPr/>
        </p:nvSpPr>
        <p:spPr>
          <a:xfrm>
            <a:off x="7153249" y="5165685"/>
            <a:ext cx="34409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Increase in SE’s causes non-significance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3099E35-AB6E-45E4-A17D-EA22DA4EB295}"/>
              </a:ext>
            </a:extLst>
          </p:cNvPr>
          <p:cNvSpPr txBox="1"/>
          <p:nvPr/>
        </p:nvSpPr>
        <p:spPr>
          <a:xfrm>
            <a:off x="7564665" y="2639678"/>
            <a:ext cx="19277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True program impact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767E0F42-B3F2-444E-B75F-A31D3AD44F63}"/>
              </a:ext>
            </a:extLst>
          </p:cNvPr>
          <p:cNvSpPr/>
          <p:nvPr/>
        </p:nvSpPr>
        <p:spPr>
          <a:xfrm>
            <a:off x="7387202" y="3702211"/>
            <a:ext cx="137160" cy="13716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7D306E2-481D-4221-80CE-9721C3A64787}"/>
              </a:ext>
            </a:extLst>
          </p:cNvPr>
          <p:cNvCxnSpPr>
            <a:cxnSpLocks/>
          </p:cNvCxnSpPr>
          <p:nvPr/>
        </p:nvCxnSpPr>
        <p:spPr>
          <a:xfrm>
            <a:off x="6948790" y="3776859"/>
            <a:ext cx="1016486" cy="0"/>
          </a:xfrm>
          <a:prstGeom prst="line">
            <a:avLst/>
          </a:prstGeom>
          <a:ln w="381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6" name="Object 45">
            <a:extLst>
              <a:ext uri="{FF2B5EF4-FFF2-40B4-BE49-F238E27FC236}">
                <a16:creationId xmlns:a16="http://schemas.microsoft.com/office/drawing/2014/main" id="{0C952FEF-6BDF-4806-AF08-BA4E150F44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7829269"/>
              </p:ext>
            </p:extLst>
          </p:nvPr>
        </p:nvGraphicFramePr>
        <p:xfrm>
          <a:off x="7307180" y="3149816"/>
          <a:ext cx="297203" cy="4593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9680" imgH="215640" progId="Equation.3">
                  <p:embed/>
                </p:oleObj>
              </mc:Choice>
              <mc:Fallback>
                <p:oleObj name="Equation" r:id="rId2" imgW="139680" imgH="215640" progId="Equation.3">
                  <p:embed/>
                  <p:pic>
                    <p:nvPicPr>
                      <p:cNvPr id="31" name="Object 30">
                        <a:extLst>
                          <a:ext uri="{FF2B5EF4-FFF2-40B4-BE49-F238E27FC236}">
                            <a16:creationId xmlns:a16="http://schemas.microsoft.com/office/drawing/2014/main" id="{912F5B94-F2C7-45A6-902B-81D95D257C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307180" y="3149816"/>
                        <a:ext cx="297203" cy="4593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" name="TextBox 46">
            <a:extLst>
              <a:ext uri="{FF2B5EF4-FFF2-40B4-BE49-F238E27FC236}">
                <a16:creationId xmlns:a16="http://schemas.microsoft.com/office/drawing/2014/main" id="{812BA9B0-60B2-4F03-89C1-4881D0A0181D}"/>
              </a:ext>
            </a:extLst>
          </p:cNvPr>
          <p:cNvSpPr txBox="1"/>
          <p:nvPr/>
        </p:nvSpPr>
        <p:spPr>
          <a:xfrm>
            <a:off x="8178893" y="3615806"/>
            <a:ext cx="2513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chemeClr val="accent2">
                    <a:lumMod val="75000"/>
                  </a:schemeClr>
                </a:solidFill>
              </a:rPr>
              <a:t>bias causes non-significance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4281229-705F-4FF9-A2E9-8FECA12F2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541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cap="all" dirty="0">
                <a:solidFill>
                  <a:srgbClr val="ED7D31"/>
                </a:solidFill>
                <a:latin typeface="Euphemia"/>
              </a:rPr>
              <a:t>Implications of</a:t>
            </a:r>
            <a:br>
              <a:rPr lang="en-US" sz="3600" cap="all" dirty="0">
                <a:latin typeface="Euphemia"/>
              </a:rPr>
            </a:br>
            <a:r>
              <a:rPr lang="en-US" sz="3600" cap="all" dirty="0">
                <a:solidFill>
                  <a:schemeClr val="tx1">
                    <a:lumMod val="50000"/>
                    <a:lumOff val="50000"/>
                  </a:schemeClr>
                </a:solidFill>
                <a:latin typeface="Euphemia"/>
              </a:rPr>
              <a:t>measurement error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71B8A7-4B21-4970-BF8D-8E824589F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8497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variance distribution">
            <a:extLst>
              <a:ext uri="{FF2B5EF4-FFF2-40B4-BE49-F238E27FC236}">
                <a16:creationId xmlns:a16="http://schemas.microsoft.com/office/drawing/2014/main" id="{877E1093-FD52-4F07-9C54-2F764FB836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2" r="3333" b="4776"/>
          <a:stretch/>
        </p:blipFill>
        <p:spPr bwMode="auto">
          <a:xfrm>
            <a:off x="913132" y="268158"/>
            <a:ext cx="4041422" cy="2838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6D78D66-14E3-4B9C-875E-79F3C29608AE}"/>
              </a:ext>
            </a:extLst>
          </p:cNvPr>
          <p:cNvCxnSpPr/>
          <p:nvPr/>
        </p:nvCxnSpPr>
        <p:spPr>
          <a:xfrm>
            <a:off x="4715070" y="2454850"/>
            <a:ext cx="1380930" cy="0"/>
          </a:xfrm>
          <a:prstGeom prst="straightConnector1">
            <a:avLst/>
          </a:prstGeom>
          <a:ln w="47625">
            <a:solidFill>
              <a:srgbClr val="7030A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95F20BD-22F1-42A4-AB01-520FB0E10F02}"/>
              </a:ext>
            </a:extLst>
          </p:cNvPr>
          <p:cNvCxnSpPr/>
          <p:nvPr/>
        </p:nvCxnSpPr>
        <p:spPr>
          <a:xfrm>
            <a:off x="2780523" y="2985796"/>
            <a:ext cx="0" cy="233265"/>
          </a:xfrm>
          <a:prstGeom prst="line">
            <a:avLst/>
          </a:prstGeom>
          <a:ln w="127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FA988F9-F083-4A8A-90E3-33F683E52C58}"/>
              </a:ext>
            </a:extLst>
          </p:cNvPr>
          <p:cNvSpPr txBox="1"/>
          <p:nvPr/>
        </p:nvSpPr>
        <p:spPr>
          <a:xfrm>
            <a:off x="2133762" y="3182623"/>
            <a:ext cx="13372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mean(x) = </a:t>
            </a:r>
            <a:r>
              <a:rPr lang="en-US" sz="2400" i="1" dirty="0">
                <a:solidFill>
                  <a:srgbClr val="7030A0"/>
                </a:solidFill>
              </a:rPr>
              <a:t>u</a:t>
            </a:r>
            <a:endParaRPr lang="en-US" i="1" dirty="0">
              <a:solidFill>
                <a:srgbClr val="7030A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4A1F9-1179-4688-8296-D313D4BE19BA}"/>
              </a:ext>
            </a:extLst>
          </p:cNvPr>
          <p:cNvSpPr txBox="1"/>
          <p:nvPr/>
        </p:nvSpPr>
        <p:spPr>
          <a:xfrm>
            <a:off x="2251468" y="2214690"/>
            <a:ext cx="1058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var(x) = </a:t>
            </a:r>
            <a:r>
              <a:rPr lang="en-US" sz="2400" i="1" dirty="0">
                <a:solidFill>
                  <a:srgbClr val="7030A0"/>
                </a:solidFill>
              </a:rPr>
              <a:t>s</a:t>
            </a:r>
            <a:endParaRPr lang="en-US" i="1" dirty="0">
              <a:solidFill>
                <a:srgbClr val="7030A0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BE044F4-6612-4F04-A46F-28014E9F22E4}"/>
              </a:ext>
            </a:extLst>
          </p:cNvPr>
          <p:cNvGrpSpPr/>
          <p:nvPr/>
        </p:nvGrpSpPr>
        <p:grpSpPr>
          <a:xfrm>
            <a:off x="6096000" y="258826"/>
            <a:ext cx="4041422" cy="3412568"/>
            <a:chOff x="913132" y="268158"/>
            <a:chExt cx="4041422" cy="3412568"/>
          </a:xfrm>
        </p:grpSpPr>
        <p:pic>
          <p:nvPicPr>
            <p:cNvPr id="11" name="Picture 2" descr="Image result for variance distribution">
              <a:extLst>
                <a:ext uri="{FF2B5EF4-FFF2-40B4-BE49-F238E27FC236}">
                  <a16:creationId xmlns:a16="http://schemas.microsoft.com/office/drawing/2014/main" id="{6B2F572B-36E7-49C2-989D-49914FC791D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72" r="3333" b="4776"/>
            <a:stretch/>
          </p:blipFill>
          <p:spPr bwMode="auto">
            <a:xfrm>
              <a:off x="913132" y="268158"/>
              <a:ext cx="4041422" cy="28389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822B981-AB55-4DFD-9C55-9AC47A7434B4}"/>
                </a:ext>
              </a:extLst>
            </p:cNvPr>
            <p:cNvCxnSpPr/>
            <p:nvPr/>
          </p:nvCxnSpPr>
          <p:spPr>
            <a:xfrm>
              <a:off x="2780523" y="2985796"/>
              <a:ext cx="0" cy="233265"/>
            </a:xfrm>
            <a:prstGeom prst="line">
              <a:avLst/>
            </a:prstGeom>
            <a:ln w="127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5BB2F8-8AEF-4E13-8B68-B582734DBED7}"/>
                </a:ext>
              </a:extLst>
            </p:cNvPr>
            <p:cNvSpPr txBox="1"/>
            <p:nvPr/>
          </p:nvSpPr>
          <p:spPr>
            <a:xfrm>
              <a:off x="1937183" y="3219061"/>
              <a:ext cx="242406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mean(x+100) = </a:t>
              </a:r>
              <a:r>
                <a:rPr lang="en-US" sz="2400" i="1" dirty="0">
                  <a:solidFill>
                    <a:srgbClr val="7030A0"/>
                  </a:solidFill>
                </a:rPr>
                <a:t>u+</a:t>
              </a:r>
              <a:r>
                <a:rPr lang="en-US" sz="2000" i="1" dirty="0">
                  <a:solidFill>
                    <a:srgbClr val="7030A0"/>
                  </a:solidFill>
                </a:rPr>
                <a:t>100</a:t>
              </a:r>
              <a:endParaRPr lang="en-US" i="1" dirty="0">
                <a:solidFill>
                  <a:srgbClr val="7030A0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EFCC24C-3240-4959-B5BE-9195E691EC99}"/>
                </a:ext>
              </a:extLst>
            </p:cNvPr>
            <p:cNvSpPr txBox="1"/>
            <p:nvPr/>
          </p:nvSpPr>
          <p:spPr>
            <a:xfrm>
              <a:off x="2018230" y="2224022"/>
              <a:ext cx="15245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7030A0"/>
                  </a:solidFill>
                </a:rPr>
                <a:t>var(x+100) = </a:t>
              </a:r>
              <a:r>
                <a:rPr lang="en-US" sz="2400" i="1" dirty="0">
                  <a:solidFill>
                    <a:srgbClr val="7030A0"/>
                  </a:solidFill>
                </a:rPr>
                <a:t>s</a:t>
              </a:r>
              <a:endParaRPr lang="en-US" i="1" dirty="0">
                <a:solidFill>
                  <a:srgbClr val="7030A0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5DAF40E-B47D-4711-873F-86CD0314D316}"/>
              </a:ext>
            </a:extLst>
          </p:cNvPr>
          <p:cNvSpPr txBox="1"/>
          <p:nvPr/>
        </p:nvSpPr>
        <p:spPr>
          <a:xfrm>
            <a:off x="3301516" y="4449179"/>
            <a:ext cx="45941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“Linear Transformations”</a:t>
            </a:r>
          </a:p>
          <a:p>
            <a:pPr algn="ctr"/>
            <a:r>
              <a:rPr lang="en-US" sz="3200" dirty="0">
                <a:solidFill>
                  <a:srgbClr val="7030A0"/>
                </a:solidFill>
                <a:latin typeface="+mj-lt"/>
              </a:rPr>
              <a:t>X2 = X1 + 100</a:t>
            </a:r>
          </a:p>
          <a:p>
            <a:pPr algn="ctr"/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Variance of X is unchanged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147027-5A0D-4BF2-A395-C081A36CE6CD}"/>
              </a:ext>
            </a:extLst>
          </p:cNvPr>
          <p:cNvSpPr txBox="1"/>
          <p:nvPr/>
        </p:nvSpPr>
        <p:spPr>
          <a:xfrm>
            <a:off x="4447613" y="1883823"/>
            <a:ext cx="1957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7030A0"/>
                </a:solidFill>
              </a:rPr>
              <a:t>Add 100 to every X</a:t>
            </a:r>
            <a:endParaRPr lang="en-US" i="1" dirty="0">
              <a:solidFill>
                <a:srgbClr val="7030A0"/>
              </a:solidFill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11BF13-904C-483D-8095-DA5CEB7B0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87C94-2549-44D0-B1CB-C74507F91CC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060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3756</TotalTime>
  <Words>1343</Words>
  <Application>Microsoft Office PowerPoint</Application>
  <PresentationFormat>Widescreen</PresentationFormat>
  <Paragraphs>392</Paragraphs>
  <Slides>24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Euphemia</vt:lpstr>
      <vt:lpstr>Office Theme</vt:lpstr>
      <vt:lpstr>1_Office Theme</vt:lpstr>
      <vt:lpstr>Equation</vt:lpstr>
      <vt:lpstr>Bias from  specification OR Measurement</vt:lpstr>
      <vt:lpstr>Anscombe’s quartet a lesson in model fit</vt:lpstr>
      <vt:lpstr>PowerPoint Presentation</vt:lpstr>
      <vt:lpstr>PowerPoint Presentation</vt:lpstr>
      <vt:lpstr>PowerPoint Presentation</vt:lpstr>
      <vt:lpstr>Classes of inferential failure type I and type II errors</vt:lpstr>
      <vt:lpstr>PowerPoint Presentation</vt:lpstr>
      <vt:lpstr>Implications of measurement error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outliers </vt:lpstr>
      <vt:lpstr>PowerPoint Presentation</vt:lpstr>
      <vt:lpstr>PowerPoint Presentation</vt:lpstr>
      <vt:lpstr>PowerPoint Presentation</vt:lpstr>
      <vt:lpstr>PowerPoint Presentation</vt:lpstr>
      <vt:lpstr>logged regression models</vt:lpstr>
      <vt:lpstr>PowerPoint Presentation</vt:lpstr>
      <vt:lpstr>PowerPoint Presentation</vt:lpstr>
      <vt:lpstr>Non-Linear Relationships quadratic models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jdlecy</dc:creator>
  <cp:lastModifiedBy>Jesse Lecy</cp:lastModifiedBy>
  <cp:revision>30</cp:revision>
  <dcterms:created xsi:type="dcterms:W3CDTF">2017-03-08T17:39:08Z</dcterms:created>
  <dcterms:modified xsi:type="dcterms:W3CDTF">2021-05-25T23:35:29Z</dcterms:modified>
</cp:coreProperties>
</file>