
<file path=[Content_Types].xml><?xml version="1.0" encoding="utf-8"?>
<Types xmlns="http://schemas.openxmlformats.org/package/2006/content-types">
  <Default Extension="gif" ContentType="image/gi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1"/>
  </p:notesMasterIdLst>
  <p:sldIdLst>
    <p:sldId id="452" r:id="rId2"/>
    <p:sldId id="453" r:id="rId3"/>
    <p:sldId id="454" r:id="rId4"/>
    <p:sldId id="455" r:id="rId5"/>
    <p:sldId id="456" r:id="rId6"/>
    <p:sldId id="457" r:id="rId7"/>
    <p:sldId id="458" r:id="rId8"/>
    <p:sldId id="459" r:id="rId9"/>
    <p:sldId id="460" r:id="rId10"/>
    <p:sldId id="472" r:id="rId11"/>
    <p:sldId id="473" r:id="rId12"/>
    <p:sldId id="475" r:id="rId13"/>
    <p:sldId id="478" r:id="rId14"/>
    <p:sldId id="477" r:id="rId15"/>
    <p:sldId id="474" r:id="rId16"/>
    <p:sldId id="476" r:id="rId17"/>
    <p:sldId id="479" r:id="rId18"/>
    <p:sldId id="480" r:id="rId19"/>
    <p:sldId id="481" r:id="rId2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A952D3"/>
    <a:srgbClr val="FF7D00"/>
    <a:srgbClr val="0000FF"/>
    <a:srgbClr val="C0C0C0"/>
    <a:srgbClr val="FF6D16"/>
    <a:srgbClr val="E46C0A"/>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987" autoAdjust="0"/>
    <p:restoredTop sz="94660"/>
  </p:normalViewPr>
  <p:slideViewPr>
    <p:cSldViewPr snapToGrid="0">
      <p:cViewPr varScale="1">
        <p:scale>
          <a:sx n="89" d="100"/>
          <a:sy n="89" d="100"/>
        </p:scale>
        <p:origin x="418" y="7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01A807B-7DBB-45D2-B3F3-CAA592858B49}" type="datetimeFigureOut">
              <a:rPr lang="en-US" smtClean="0"/>
              <a:t>1/20/2026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2D6B5CE-AB1A-4CEA-95B6-F89D1A4B8E5C}" type="slidenum">
              <a:rPr lang="en-US" smtClean="0"/>
              <a:t>‹#›</a:t>
            </a:fld>
            <a:endParaRPr lang="en-US"/>
          </a:p>
        </p:txBody>
      </p:sp>
    </p:spTree>
    <p:extLst>
      <p:ext uri="{BB962C8B-B14F-4D97-AF65-F5344CB8AC3E}">
        <p14:creationId xmlns:p14="http://schemas.microsoft.com/office/powerpoint/2010/main" val="204575339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F3175D55-7172-4598-95C7-7AC62CC8AEC3}" type="datetimeFigureOut">
              <a:rPr lang="en-US" smtClean="0"/>
              <a:t>1/20/2026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9C37A9A-3E00-49F8-8D79-926F04F78CC4}" type="slidenum">
              <a:rPr lang="en-US" smtClean="0"/>
              <a:t>‹#›</a:t>
            </a:fld>
            <a:endParaRPr lang="en-US"/>
          </a:p>
        </p:txBody>
      </p:sp>
    </p:spTree>
    <p:extLst>
      <p:ext uri="{BB962C8B-B14F-4D97-AF65-F5344CB8AC3E}">
        <p14:creationId xmlns:p14="http://schemas.microsoft.com/office/powerpoint/2010/main" val="327957174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3175D55-7172-4598-95C7-7AC62CC8AEC3}" type="datetimeFigureOut">
              <a:rPr lang="en-US" smtClean="0"/>
              <a:t>1/20/2026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9C37A9A-3E00-49F8-8D79-926F04F78CC4}" type="slidenum">
              <a:rPr lang="en-US" smtClean="0"/>
              <a:t>‹#›</a:t>
            </a:fld>
            <a:endParaRPr lang="en-US"/>
          </a:p>
        </p:txBody>
      </p:sp>
    </p:spTree>
    <p:extLst>
      <p:ext uri="{BB962C8B-B14F-4D97-AF65-F5344CB8AC3E}">
        <p14:creationId xmlns:p14="http://schemas.microsoft.com/office/powerpoint/2010/main" val="1527025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3175D55-7172-4598-95C7-7AC62CC8AEC3}" type="datetimeFigureOut">
              <a:rPr lang="en-US" smtClean="0"/>
              <a:t>1/20/2026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9C37A9A-3E00-49F8-8D79-926F04F78CC4}" type="slidenum">
              <a:rPr lang="en-US" smtClean="0"/>
              <a:t>‹#›</a:t>
            </a:fld>
            <a:endParaRPr lang="en-US"/>
          </a:p>
        </p:txBody>
      </p:sp>
    </p:spTree>
    <p:extLst>
      <p:ext uri="{BB962C8B-B14F-4D97-AF65-F5344CB8AC3E}">
        <p14:creationId xmlns:p14="http://schemas.microsoft.com/office/powerpoint/2010/main" val="259545983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cap="all" baseline="0">
                <a:solidFill>
                  <a:schemeClr val="tx2"/>
                </a:solidFill>
                <a:latin typeface="Euphemia"/>
              </a:defRPr>
            </a:lvl1pPr>
          </a:lstStyle>
          <a:p>
            <a:r>
              <a:rPr lang="en-US" dirty="0"/>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3175D55-7172-4598-95C7-7AC62CC8AEC3}" type="datetimeFigureOut">
              <a:rPr lang="en-US" smtClean="0"/>
              <a:t>1/20/2026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9C37A9A-3E00-49F8-8D79-926F04F78CC4}" type="slidenum">
              <a:rPr lang="en-US" smtClean="0"/>
              <a:t>‹#›</a:t>
            </a:fld>
            <a:endParaRPr lang="en-US"/>
          </a:p>
        </p:txBody>
      </p:sp>
    </p:spTree>
    <p:extLst>
      <p:ext uri="{BB962C8B-B14F-4D97-AF65-F5344CB8AC3E}">
        <p14:creationId xmlns:p14="http://schemas.microsoft.com/office/powerpoint/2010/main" val="95344447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cap="all" baseline="0">
                <a:solidFill>
                  <a:schemeClr val="tx2"/>
                </a:solidFill>
                <a:latin typeface="Euphemia"/>
              </a:defRPr>
            </a:lvl1pPr>
          </a:lstStyle>
          <a:p>
            <a:r>
              <a:rPr lang="en-US" dirty="0"/>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F3175D55-7172-4598-95C7-7AC62CC8AEC3}" type="datetimeFigureOut">
              <a:rPr lang="en-US" smtClean="0"/>
              <a:t>1/20/2026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9C37A9A-3E00-49F8-8D79-926F04F78CC4}" type="slidenum">
              <a:rPr lang="en-US" smtClean="0"/>
              <a:t>‹#›</a:t>
            </a:fld>
            <a:endParaRPr lang="en-US"/>
          </a:p>
        </p:txBody>
      </p:sp>
    </p:spTree>
    <p:extLst>
      <p:ext uri="{BB962C8B-B14F-4D97-AF65-F5344CB8AC3E}">
        <p14:creationId xmlns:p14="http://schemas.microsoft.com/office/powerpoint/2010/main" val="135974135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F3175D55-7172-4598-95C7-7AC62CC8AEC3}" type="datetimeFigureOut">
              <a:rPr lang="en-US" smtClean="0"/>
              <a:t>1/20/2026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9C37A9A-3E00-49F8-8D79-926F04F78CC4}" type="slidenum">
              <a:rPr lang="en-US" smtClean="0"/>
              <a:t>‹#›</a:t>
            </a:fld>
            <a:endParaRPr lang="en-US"/>
          </a:p>
        </p:txBody>
      </p:sp>
    </p:spTree>
    <p:extLst>
      <p:ext uri="{BB962C8B-B14F-4D97-AF65-F5344CB8AC3E}">
        <p14:creationId xmlns:p14="http://schemas.microsoft.com/office/powerpoint/2010/main" val="224604250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F3175D55-7172-4598-95C7-7AC62CC8AEC3}" type="datetimeFigureOut">
              <a:rPr lang="en-US" smtClean="0"/>
              <a:t>1/20/2026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9C37A9A-3E00-49F8-8D79-926F04F78CC4}" type="slidenum">
              <a:rPr lang="en-US" smtClean="0"/>
              <a:t>‹#›</a:t>
            </a:fld>
            <a:endParaRPr lang="en-US"/>
          </a:p>
        </p:txBody>
      </p:sp>
    </p:spTree>
    <p:extLst>
      <p:ext uri="{BB962C8B-B14F-4D97-AF65-F5344CB8AC3E}">
        <p14:creationId xmlns:p14="http://schemas.microsoft.com/office/powerpoint/2010/main" val="153199330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F3175D55-7172-4598-95C7-7AC62CC8AEC3}" type="datetimeFigureOut">
              <a:rPr lang="en-US" smtClean="0"/>
              <a:t>1/20/2026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9C37A9A-3E00-49F8-8D79-926F04F78CC4}" type="slidenum">
              <a:rPr lang="en-US" smtClean="0"/>
              <a:t>‹#›</a:t>
            </a:fld>
            <a:endParaRPr lang="en-US"/>
          </a:p>
        </p:txBody>
      </p:sp>
    </p:spTree>
    <p:extLst>
      <p:ext uri="{BB962C8B-B14F-4D97-AF65-F5344CB8AC3E}">
        <p14:creationId xmlns:p14="http://schemas.microsoft.com/office/powerpoint/2010/main" val="154888205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3175D55-7172-4598-95C7-7AC62CC8AEC3}" type="datetimeFigureOut">
              <a:rPr lang="en-US" smtClean="0"/>
              <a:t>1/20/2026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9C37A9A-3E00-49F8-8D79-926F04F78CC4}" type="slidenum">
              <a:rPr lang="en-US" smtClean="0"/>
              <a:t>‹#›</a:t>
            </a:fld>
            <a:endParaRPr lang="en-US"/>
          </a:p>
        </p:txBody>
      </p:sp>
    </p:spTree>
    <p:extLst>
      <p:ext uri="{BB962C8B-B14F-4D97-AF65-F5344CB8AC3E}">
        <p14:creationId xmlns:p14="http://schemas.microsoft.com/office/powerpoint/2010/main" val="124196630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F3175D55-7172-4598-95C7-7AC62CC8AEC3}" type="datetimeFigureOut">
              <a:rPr lang="en-US" smtClean="0"/>
              <a:t>1/20/2026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9C37A9A-3E00-49F8-8D79-926F04F78CC4}" type="slidenum">
              <a:rPr lang="en-US" smtClean="0"/>
              <a:t>‹#›</a:t>
            </a:fld>
            <a:endParaRPr lang="en-US"/>
          </a:p>
        </p:txBody>
      </p:sp>
    </p:spTree>
    <p:extLst>
      <p:ext uri="{BB962C8B-B14F-4D97-AF65-F5344CB8AC3E}">
        <p14:creationId xmlns:p14="http://schemas.microsoft.com/office/powerpoint/2010/main" val="120518842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F3175D55-7172-4598-95C7-7AC62CC8AEC3}" type="datetimeFigureOut">
              <a:rPr lang="en-US" smtClean="0"/>
              <a:t>1/20/2026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9C37A9A-3E00-49F8-8D79-926F04F78CC4}" type="slidenum">
              <a:rPr lang="en-US" smtClean="0"/>
              <a:t>‹#›</a:t>
            </a:fld>
            <a:endParaRPr lang="en-US"/>
          </a:p>
        </p:txBody>
      </p:sp>
    </p:spTree>
    <p:extLst>
      <p:ext uri="{BB962C8B-B14F-4D97-AF65-F5344CB8AC3E}">
        <p14:creationId xmlns:p14="http://schemas.microsoft.com/office/powerpoint/2010/main" val="95863804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3175D55-7172-4598-95C7-7AC62CC8AEC3}" type="datetimeFigureOut">
              <a:rPr lang="en-US" smtClean="0"/>
              <a:t>1/20/2026</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9C37A9A-3E00-49F8-8D79-926F04F78CC4}" type="slidenum">
              <a:rPr lang="en-US" smtClean="0"/>
              <a:t>‹#›</a:t>
            </a:fld>
            <a:endParaRPr lang="en-US"/>
          </a:p>
        </p:txBody>
      </p:sp>
    </p:spTree>
    <p:extLst>
      <p:ext uri="{BB962C8B-B14F-4D97-AF65-F5344CB8AC3E}">
        <p14:creationId xmlns:p14="http://schemas.microsoft.com/office/powerpoint/2010/main" val="257507762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1.gif"/><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2.gif"/><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3.gif"/><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5.gif"/><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3.gif"/><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Sampling distribution</a:t>
            </a:r>
          </a:p>
        </p:txBody>
      </p:sp>
      <p:sp>
        <p:nvSpPr>
          <p:cNvPr id="3" name="Text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140669259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262139" y="86284"/>
            <a:ext cx="11223758" cy="5111251"/>
          </a:xfrm>
          <a:prstGeom prst="rect">
            <a:avLst/>
          </a:prstGeom>
        </p:spPr>
      </p:pic>
      <p:sp>
        <p:nvSpPr>
          <p:cNvPr id="3" name="TextBox 2"/>
          <p:cNvSpPr txBox="1"/>
          <p:nvPr/>
        </p:nvSpPr>
        <p:spPr>
          <a:xfrm>
            <a:off x="9100457" y="5234008"/>
            <a:ext cx="1182247" cy="276999"/>
          </a:xfrm>
          <a:prstGeom prst="rect">
            <a:avLst/>
          </a:prstGeom>
          <a:noFill/>
        </p:spPr>
        <p:txBody>
          <a:bodyPr wrap="none" rtlCol="0">
            <a:spAutoFit/>
          </a:bodyPr>
          <a:lstStyle/>
          <a:p>
            <a:r>
              <a:rPr lang="en-US" sz="1200" b="1" dirty="0">
                <a:solidFill>
                  <a:srgbClr val="FF7D00"/>
                </a:solidFill>
              </a:rPr>
              <a:t>TRUE SLOPE = 1</a:t>
            </a:r>
          </a:p>
        </p:txBody>
      </p:sp>
      <p:cxnSp>
        <p:nvCxnSpPr>
          <p:cNvPr id="6" name="Straight Arrow Connector 5"/>
          <p:cNvCxnSpPr/>
          <p:nvPr/>
        </p:nvCxnSpPr>
        <p:spPr>
          <a:xfrm flipH="1" flipV="1">
            <a:off x="8772670" y="4541935"/>
            <a:ext cx="556057" cy="692073"/>
          </a:xfrm>
          <a:prstGeom prst="straightConnector1">
            <a:avLst/>
          </a:prstGeom>
          <a:ln w="15875">
            <a:solidFill>
              <a:srgbClr val="FF7D00"/>
            </a:solidFill>
            <a:tailEnd type="triangle"/>
          </a:ln>
        </p:spPr>
        <p:style>
          <a:lnRef idx="1">
            <a:schemeClr val="accent1"/>
          </a:lnRef>
          <a:fillRef idx="0">
            <a:schemeClr val="accent1"/>
          </a:fillRef>
          <a:effectRef idx="0">
            <a:schemeClr val="accent1"/>
          </a:effectRef>
          <a:fontRef idx="minor">
            <a:schemeClr val="tx1"/>
          </a:fontRef>
        </p:style>
      </p:cxnSp>
      <p:sp>
        <p:nvSpPr>
          <p:cNvPr id="9" name="Right Brace 8"/>
          <p:cNvSpPr/>
          <p:nvPr/>
        </p:nvSpPr>
        <p:spPr>
          <a:xfrm>
            <a:off x="5689291" y="2114919"/>
            <a:ext cx="369455" cy="1921163"/>
          </a:xfrm>
          <a:prstGeom prst="rightBrace">
            <a:avLst/>
          </a:prstGeom>
          <a:ln w="12700">
            <a:solidFill>
              <a:srgbClr val="0000FF"/>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grpSp>
        <p:nvGrpSpPr>
          <p:cNvPr id="15" name="Group 14"/>
          <p:cNvGrpSpPr/>
          <p:nvPr/>
        </p:nvGrpSpPr>
        <p:grpSpPr>
          <a:xfrm>
            <a:off x="6290578" y="2984060"/>
            <a:ext cx="812800" cy="182880"/>
            <a:chOff x="5984239" y="1117599"/>
            <a:chExt cx="812800" cy="182880"/>
          </a:xfrm>
        </p:grpSpPr>
        <p:cxnSp>
          <p:nvCxnSpPr>
            <p:cNvPr id="14" name="Straight Connector 13"/>
            <p:cNvCxnSpPr/>
            <p:nvPr/>
          </p:nvCxnSpPr>
          <p:spPr>
            <a:xfrm>
              <a:off x="5984239" y="1209039"/>
              <a:ext cx="812800" cy="9236"/>
            </a:xfrm>
            <a:prstGeom prst="line">
              <a:avLst/>
            </a:prstGeom>
            <a:ln w="41275">
              <a:solidFill>
                <a:srgbClr val="0000FF"/>
              </a:solidFill>
            </a:ln>
          </p:spPr>
          <p:style>
            <a:lnRef idx="1">
              <a:schemeClr val="accent1"/>
            </a:lnRef>
            <a:fillRef idx="0">
              <a:schemeClr val="accent1"/>
            </a:fillRef>
            <a:effectRef idx="0">
              <a:schemeClr val="accent1"/>
            </a:effectRef>
            <a:fontRef idx="minor">
              <a:schemeClr val="tx1"/>
            </a:fontRef>
          </p:style>
        </p:cxnSp>
        <p:sp>
          <p:nvSpPr>
            <p:cNvPr id="12" name="Oval 11"/>
            <p:cNvSpPr/>
            <p:nvPr/>
          </p:nvSpPr>
          <p:spPr>
            <a:xfrm>
              <a:off x="6299199" y="1117599"/>
              <a:ext cx="182880" cy="182880"/>
            </a:xfrm>
            <a:prstGeom prst="ellipse">
              <a:avLst/>
            </a:prstGeom>
            <a:solidFill>
              <a:srgbClr val="0000FF"/>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6" name="TextBox 15"/>
          <p:cNvSpPr txBox="1"/>
          <p:nvPr/>
        </p:nvSpPr>
        <p:spPr>
          <a:xfrm>
            <a:off x="6017078" y="3444103"/>
            <a:ext cx="1300082" cy="646331"/>
          </a:xfrm>
          <a:prstGeom prst="rect">
            <a:avLst/>
          </a:prstGeom>
          <a:noFill/>
        </p:spPr>
        <p:txBody>
          <a:bodyPr wrap="square" rtlCol="0">
            <a:spAutoFit/>
          </a:bodyPr>
          <a:lstStyle/>
          <a:p>
            <a:pPr algn="ctr"/>
            <a:r>
              <a:rPr lang="en-US" sz="1200" b="1" dirty="0">
                <a:solidFill>
                  <a:srgbClr val="0000FF"/>
                </a:solidFill>
              </a:rPr>
              <a:t>Confidence interval from a single sample</a:t>
            </a:r>
          </a:p>
        </p:txBody>
      </p:sp>
      <p:sp>
        <p:nvSpPr>
          <p:cNvPr id="17" name="TextBox 16"/>
          <p:cNvSpPr txBox="1"/>
          <p:nvPr/>
        </p:nvSpPr>
        <p:spPr>
          <a:xfrm>
            <a:off x="10569302" y="1684835"/>
            <a:ext cx="1115987" cy="1200329"/>
          </a:xfrm>
          <a:prstGeom prst="rect">
            <a:avLst/>
          </a:prstGeom>
          <a:noFill/>
        </p:spPr>
        <p:txBody>
          <a:bodyPr wrap="square" rtlCol="0">
            <a:spAutoFit/>
          </a:bodyPr>
          <a:lstStyle/>
          <a:p>
            <a:pPr algn="ctr"/>
            <a:r>
              <a:rPr lang="en-US" sz="1200" b="1" dirty="0">
                <a:solidFill>
                  <a:srgbClr val="A952D3"/>
                </a:solidFill>
              </a:rPr>
              <a:t>CI that does NOT contain the true slope </a:t>
            </a:r>
            <a:r>
              <a:rPr lang="en-US" sz="1200" b="1" dirty="0">
                <a:solidFill>
                  <a:schemeClr val="tx1">
                    <a:lumMod val="50000"/>
                    <a:lumOff val="50000"/>
                  </a:schemeClr>
                </a:solidFill>
              </a:rPr>
              <a:t>(happens in alpha % of samples)</a:t>
            </a:r>
          </a:p>
        </p:txBody>
      </p:sp>
      <p:cxnSp>
        <p:nvCxnSpPr>
          <p:cNvPr id="19" name="Straight Arrow Connector 18"/>
          <p:cNvCxnSpPr/>
          <p:nvPr/>
        </p:nvCxnSpPr>
        <p:spPr>
          <a:xfrm flipH="1" flipV="1">
            <a:off x="10058081" y="1546336"/>
            <a:ext cx="600365" cy="221438"/>
          </a:xfrm>
          <a:prstGeom prst="straightConnector1">
            <a:avLst/>
          </a:prstGeom>
          <a:ln w="19050">
            <a:solidFill>
              <a:srgbClr val="A952D3"/>
            </a:solidFill>
            <a:tailEnd type="triangle"/>
          </a:ln>
        </p:spPr>
        <p:style>
          <a:lnRef idx="1">
            <a:schemeClr val="accent1"/>
          </a:lnRef>
          <a:fillRef idx="0">
            <a:schemeClr val="accent1"/>
          </a:fillRef>
          <a:effectRef idx="0">
            <a:schemeClr val="accent1"/>
          </a:effectRef>
          <a:fontRef idx="minor">
            <a:schemeClr val="tx1"/>
          </a:fontRef>
        </p:style>
      </p:cxnSp>
      <p:grpSp>
        <p:nvGrpSpPr>
          <p:cNvPr id="24" name="Group 23"/>
          <p:cNvGrpSpPr/>
          <p:nvPr/>
        </p:nvGrpSpPr>
        <p:grpSpPr>
          <a:xfrm>
            <a:off x="8473305" y="3805996"/>
            <a:ext cx="812800" cy="182880"/>
            <a:chOff x="5984239" y="1117599"/>
            <a:chExt cx="812800" cy="182880"/>
          </a:xfrm>
        </p:grpSpPr>
        <p:cxnSp>
          <p:nvCxnSpPr>
            <p:cNvPr id="25" name="Straight Connector 24"/>
            <p:cNvCxnSpPr/>
            <p:nvPr/>
          </p:nvCxnSpPr>
          <p:spPr>
            <a:xfrm>
              <a:off x="5984239" y="1209039"/>
              <a:ext cx="812800" cy="9236"/>
            </a:xfrm>
            <a:prstGeom prst="line">
              <a:avLst/>
            </a:prstGeom>
            <a:ln w="41275">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26" name="Oval 25"/>
            <p:cNvSpPr/>
            <p:nvPr/>
          </p:nvSpPr>
          <p:spPr>
            <a:xfrm>
              <a:off x="6299199" y="1117599"/>
              <a:ext cx="182880" cy="182880"/>
            </a:xfrm>
            <a:prstGeom prst="ellipse">
              <a:avLst/>
            </a:prstGeom>
            <a:solidFill>
              <a:schemeClr val="tx1">
                <a:lumMod val="50000"/>
                <a:lumOff val="50000"/>
              </a:schemeClr>
            </a:solidFill>
            <a:ln>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7" name="Group 26"/>
          <p:cNvGrpSpPr/>
          <p:nvPr/>
        </p:nvGrpSpPr>
        <p:grpSpPr>
          <a:xfrm>
            <a:off x="8091975" y="3996012"/>
            <a:ext cx="812800" cy="182880"/>
            <a:chOff x="5984239" y="1117599"/>
            <a:chExt cx="812800" cy="182880"/>
          </a:xfrm>
        </p:grpSpPr>
        <p:cxnSp>
          <p:nvCxnSpPr>
            <p:cNvPr id="28" name="Straight Connector 27"/>
            <p:cNvCxnSpPr/>
            <p:nvPr/>
          </p:nvCxnSpPr>
          <p:spPr>
            <a:xfrm>
              <a:off x="5984239" y="1209039"/>
              <a:ext cx="812800" cy="9236"/>
            </a:xfrm>
            <a:prstGeom prst="line">
              <a:avLst/>
            </a:prstGeom>
            <a:ln w="41275">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29" name="Oval 28"/>
            <p:cNvSpPr/>
            <p:nvPr/>
          </p:nvSpPr>
          <p:spPr>
            <a:xfrm>
              <a:off x="6299199" y="1117599"/>
              <a:ext cx="182880" cy="182880"/>
            </a:xfrm>
            <a:prstGeom prst="ellipse">
              <a:avLst/>
            </a:prstGeom>
            <a:solidFill>
              <a:schemeClr val="tx1">
                <a:lumMod val="50000"/>
                <a:lumOff val="50000"/>
              </a:schemeClr>
            </a:solidFill>
            <a:ln>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0" name="TextBox 29"/>
          <p:cNvSpPr txBox="1"/>
          <p:nvPr/>
        </p:nvSpPr>
        <p:spPr>
          <a:xfrm>
            <a:off x="10383923" y="3374689"/>
            <a:ext cx="1489381" cy="830997"/>
          </a:xfrm>
          <a:prstGeom prst="rect">
            <a:avLst/>
          </a:prstGeom>
          <a:noFill/>
        </p:spPr>
        <p:txBody>
          <a:bodyPr wrap="square" rtlCol="0">
            <a:spAutoFit/>
          </a:bodyPr>
          <a:lstStyle/>
          <a:p>
            <a:pPr algn="ctr"/>
            <a:r>
              <a:rPr lang="en-US" sz="1200" b="1" dirty="0">
                <a:solidFill>
                  <a:schemeClr val="tx1">
                    <a:lumMod val="50000"/>
                    <a:lumOff val="50000"/>
                  </a:schemeClr>
                </a:solidFill>
              </a:rPr>
              <a:t>Both Cis contain the true slope but only one is statistically significant</a:t>
            </a:r>
          </a:p>
        </p:txBody>
      </p:sp>
      <p:cxnSp>
        <p:nvCxnSpPr>
          <p:cNvPr id="31" name="Straight Arrow Connector 30"/>
          <p:cNvCxnSpPr/>
          <p:nvPr/>
        </p:nvCxnSpPr>
        <p:spPr>
          <a:xfrm flipH="1">
            <a:off x="9691580" y="3886039"/>
            <a:ext cx="639838" cy="0"/>
          </a:xfrm>
          <a:prstGeom prst="straightConnector1">
            <a:avLst/>
          </a:prstGeom>
          <a:ln w="25400">
            <a:solidFill>
              <a:schemeClr val="tx1">
                <a:lumMod val="50000"/>
                <a:lumOff val="5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34" name="Straight Arrow Connector 33"/>
          <p:cNvCxnSpPr/>
          <p:nvPr/>
        </p:nvCxnSpPr>
        <p:spPr>
          <a:xfrm flipV="1">
            <a:off x="6687742" y="3258380"/>
            <a:ext cx="9236" cy="232618"/>
          </a:xfrm>
          <a:prstGeom prst="straightConnector1">
            <a:avLst/>
          </a:prstGeom>
          <a:ln w="19050">
            <a:solidFill>
              <a:srgbClr val="0000FF"/>
            </a:solidFill>
            <a:tailEnd type="triangle"/>
          </a:ln>
        </p:spPr>
        <p:style>
          <a:lnRef idx="1">
            <a:schemeClr val="accent1"/>
          </a:lnRef>
          <a:fillRef idx="0">
            <a:schemeClr val="accent1"/>
          </a:fillRef>
          <a:effectRef idx="0">
            <a:schemeClr val="accent1"/>
          </a:effectRef>
          <a:fontRef idx="minor">
            <a:schemeClr val="tx1"/>
          </a:fontRef>
        </p:style>
      </p:cxnSp>
      <p:sp>
        <p:nvSpPr>
          <p:cNvPr id="43" name="TextBox 42"/>
          <p:cNvSpPr txBox="1"/>
          <p:nvPr/>
        </p:nvSpPr>
        <p:spPr>
          <a:xfrm>
            <a:off x="5874018" y="1127614"/>
            <a:ext cx="1300082" cy="1015663"/>
          </a:xfrm>
          <a:prstGeom prst="rect">
            <a:avLst/>
          </a:prstGeom>
          <a:noFill/>
        </p:spPr>
        <p:txBody>
          <a:bodyPr wrap="square" rtlCol="0">
            <a:spAutoFit/>
          </a:bodyPr>
          <a:lstStyle/>
          <a:p>
            <a:pPr algn="ctr"/>
            <a:r>
              <a:rPr lang="en-US" sz="1200" b="1" dirty="0">
                <a:solidFill>
                  <a:srgbClr val="0000FF"/>
                </a:solidFill>
              </a:rPr>
              <a:t>Confidence intervals from </a:t>
            </a:r>
          </a:p>
          <a:p>
            <a:pPr algn="ctr"/>
            <a:r>
              <a:rPr lang="en-US" sz="1200" b="1" dirty="0">
                <a:solidFill>
                  <a:srgbClr val="0000FF"/>
                </a:solidFill>
              </a:rPr>
              <a:t>100 samples </a:t>
            </a:r>
            <a:br>
              <a:rPr lang="en-US" sz="1200" b="1" dirty="0">
                <a:solidFill>
                  <a:srgbClr val="0000FF"/>
                </a:solidFill>
              </a:rPr>
            </a:br>
            <a:r>
              <a:rPr lang="en-US" sz="1200" b="1" dirty="0">
                <a:solidFill>
                  <a:schemeClr val="tx1">
                    <a:lumMod val="50000"/>
                    <a:lumOff val="50000"/>
                  </a:schemeClr>
                </a:solidFill>
              </a:rPr>
              <a:t>(the sampling distribution)</a:t>
            </a:r>
          </a:p>
        </p:txBody>
      </p:sp>
      <p:cxnSp>
        <p:nvCxnSpPr>
          <p:cNvPr id="44" name="Straight Arrow Connector 43"/>
          <p:cNvCxnSpPr/>
          <p:nvPr/>
        </p:nvCxnSpPr>
        <p:spPr>
          <a:xfrm flipV="1">
            <a:off x="6959873" y="1127614"/>
            <a:ext cx="438454" cy="151275"/>
          </a:xfrm>
          <a:prstGeom prst="straightConnector1">
            <a:avLst/>
          </a:prstGeom>
          <a:ln w="19050">
            <a:solidFill>
              <a:schemeClr val="tx1">
                <a:lumMod val="50000"/>
                <a:lumOff val="5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47" name="Straight Arrow Connector 46"/>
          <p:cNvCxnSpPr/>
          <p:nvPr/>
        </p:nvCxnSpPr>
        <p:spPr>
          <a:xfrm>
            <a:off x="7112273" y="1431290"/>
            <a:ext cx="359945" cy="19489"/>
          </a:xfrm>
          <a:prstGeom prst="straightConnector1">
            <a:avLst/>
          </a:prstGeom>
          <a:ln w="19050">
            <a:solidFill>
              <a:schemeClr val="tx1">
                <a:lumMod val="50000"/>
                <a:lumOff val="5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49" name="Straight Arrow Connector 48"/>
          <p:cNvCxnSpPr/>
          <p:nvPr/>
        </p:nvCxnSpPr>
        <p:spPr>
          <a:xfrm>
            <a:off x="7066987" y="1636503"/>
            <a:ext cx="256921" cy="137442"/>
          </a:xfrm>
          <a:prstGeom prst="straightConnector1">
            <a:avLst/>
          </a:prstGeom>
          <a:ln w="19050">
            <a:solidFill>
              <a:schemeClr val="tx1">
                <a:lumMod val="50000"/>
                <a:lumOff val="5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52" name="Straight Arrow Connector 51"/>
          <p:cNvCxnSpPr/>
          <p:nvPr/>
        </p:nvCxnSpPr>
        <p:spPr>
          <a:xfrm flipV="1">
            <a:off x="7897091" y="4541935"/>
            <a:ext cx="468812" cy="692073"/>
          </a:xfrm>
          <a:prstGeom prst="straightConnector1">
            <a:avLst/>
          </a:prstGeom>
          <a:ln w="15875">
            <a:solidFill>
              <a:schemeClr val="tx1">
                <a:lumMod val="50000"/>
                <a:lumOff val="50000"/>
              </a:schemeClr>
            </a:solidFill>
            <a:prstDash val="dash"/>
            <a:tailEnd type="triangle"/>
          </a:ln>
        </p:spPr>
        <p:style>
          <a:lnRef idx="1">
            <a:schemeClr val="accent1"/>
          </a:lnRef>
          <a:fillRef idx="0">
            <a:schemeClr val="accent1"/>
          </a:fillRef>
          <a:effectRef idx="0">
            <a:schemeClr val="accent1"/>
          </a:effectRef>
          <a:fontRef idx="minor">
            <a:schemeClr val="tx1"/>
          </a:fontRef>
        </p:style>
      </p:cxnSp>
      <p:sp>
        <p:nvSpPr>
          <p:cNvPr id="55" name="TextBox 54"/>
          <p:cNvSpPr txBox="1"/>
          <p:nvPr/>
        </p:nvSpPr>
        <p:spPr>
          <a:xfrm>
            <a:off x="7103378" y="5349936"/>
            <a:ext cx="1425327" cy="461665"/>
          </a:xfrm>
          <a:prstGeom prst="rect">
            <a:avLst/>
          </a:prstGeom>
          <a:noFill/>
        </p:spPr>
        <p:txBody>
          <a:bodyPr wrap="none" rtlCol="0">
            <a:spAutoFit/>
          </a:bodyPr>
          <a:lstStyle/>
          <a:p>
            <a:pPr algn="ctr"/>
            <a:r>
              <a:rPr lang="en-US" sz="1200" b="1" dirty="0">
                <a:solidFill>
                  <a:schemeClr val="tx1">
                    <a:lumMod val="50000"/>
                    <a:lumOff val="50000"/>
                  </a:schemeClr>
                </a:solidFill>
              </a:rPr>
              <a:t>NULL HYPOTHESIS: </a:t>
            </a:r>
          </a:p>
          <a:p>
            <a:pPr algn="ctr"/>
            <a:r>
              <a:rPr lang="en-US" sz="1200" b="1" dirty="0">
                <a:solidFill>
                  <a:schemeClr val="tx1">
                    <a:lumMod val="50000"/>
                    <a:lumOff val="50000"/>
                  </a:schemeClr>
                </a:solidFill>
              </a:rPr>
              <a:t>SLOPE = 0</a:t>
            </a:r>
          </a:p>
        </p:txBody>
      </p:sp>
      <p:cxnSp>
        <p:nvCxnSpPr>
          <p:cNvPr id="58" name="Straight Arrow Connector 57"/>
          <p:cNvCxnSpPr/>
          <p:nvPr/>
        </p:nvCxnSpPr>
        <p:spPr>
          <a:xfrm flipH="1">
            <a:off x="9696198" y="4078217"/>
            <a:ext cx="639838" cy="0"/>
          </a:xfrm>
          <a:prstGeom prst="straightConnector1">
            <a:avLst/>
          </a:prstGeom>
          <a:ln w="25400">
            <a:solidFill>
              <a:schemeClr val="tx1">
                <a:lumMod val="50000"/>
                <a:lumOff val="50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59" name="TextBox 58"/>
          <p:cNvSpPr txBox="1"/>
          <p:nvPr/>
        </p:nvSpPr>
        <p:spPr>
          <a:xfrm>
            <a:off x="10326307" y="254133"/>
            <a:ext cx="1115987" cy="738664"/>
          </a:xfrm>
          <a:prstGeom prst="rect">
            <a:avLst/>
          </a:prstGeom>
          <a:noFill/>
        </p:spPr>
        <p:txBody>
          <a:bodyPr wrap="square" rtlCol="0">
            <a:spAutoFit/>
          </a:bodyPr>
          <a:lstStyle/>
          <a:p>
            <a:pPr algn="ctr"/>
            <a:r>
              <a:rPr lang="en-US" sz="1400" b="1" dirty="0">
                <a:solidFill>
                  <a:srgbClr val="A952D3"/>
                </a:solidFill>
              </a:rPr>
              <a:t>Alpha = 0.05</a:t>
            </a:r>
          </a:p>
          <a:p>
            <a:pPr algn="ctr"/>
            <a:r>
              <a:rPr lang="en-US" sz="1400" b="1" dirty="0">
                <a:solidFill>
                  <a:srgbClr val="A952D3"/>
                </a:solidFill>
              </a:rPr>
              <a:t>(level of confidence)</a:t>
            </a:r>
          </a:p>
        </p:txBody>
      </p:sp>
      <p:cxnSp>
        <p:nvCxnSpPr>
          <p:cNvPr id="60" name="Straight Arrow Connector 59"/>
          <p:cNvCxnSpPr/>
          <p:nvPr/>
        </p:nvCxnSpPr>
        <p:spPr>
          <a:xfrm flipH="1" flipV="1">
            <a:off x="9760804" y="388110"/>
            <a:ext cx="542043" cy="1739"/>
          </a:xfrm>
          <a:prstGeom prst="straightConnector1">
            <a:avLst/>
          </a:prstGeom>
          <a:ln w="19050">
            <a:solidFill>
              <a:srgbClr val="A952D3"/>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64" name="TextBox 63"/>
          <p:cNvSpPr txBox="1"/>
          <p:nvPr/>
        </p:nvSpPr>
        <p:spPr>
          <a:xfrm>
            <a:off x="491085" y="4541935"/>
            <a:ext cx="6468787" cy="2062103"/>
          </a:xfrm>
          <a:prstGeom prst="rect">
            <a:avLst/>
          </a:prstGeom>
          <a:noFill/>
        </p:spPr>
        <p:txBody>
          <a:bodyPr wrap="square" rtlCol="0">
            <a:spAutoFit/>
          </a:bodyPr>
          <a:lstStyle/>
          <a:p>
            <a:pPr algn="ctr"/>
            <a:r>
              <a:rPr lang="en-US" sz="1600" dirty="0">
                <a:latin typeface="+mj-lt"/>
              </a:rPr>
              <a:t>Note that statistical power is different from the level of confidence. Power determines how often we reject the null (the CI does not contain </a:t>
            </a:r>
            <a:r>
              <a:rPr lang="en-US" sz="1600" b="1" dirty="0">
                <a:latin typeface="+mj-lt"/>
              </a:rPr>
              <a:t>ZERO</a:t>
            </a:r>
            <a:r>
              <a:rPr lang="en-US" sz="1600" dirty="0">
                <a:latin typeface="+mj-lt"/>
              </a:rPr>
              <a:t>). Level of confidence is how often a confidence interval drawn from a random sample will contain the </a:t>
            </a:r>
            <a:r>
              <a:rPr lang="en-US" sz="1600" b="1" dirty="0">
                <a:solidFill>
                  <a:srgbClr val="FF7D00"/>
                </a:solidFill>
                <a:latin typeface="+mj-lt"/>
              </a:rPr>
              <a:t>TRUE SLOPE</a:t>
            </a:r>
            <a:r>
              <a:rPr lang="en-US" sz="1600" dirty="0">
                <a:latin typeface="+mj-lt"/>
              </a:rPr>
              <a:t>. Here we observe </a:t>
            </a:r>
            <a:r>
              <a:rPr lang="en-US" sz="1600" b="1" cap="all" dirty="0">
                <a:solidFill>
                  <a:srgbClr val="A952D3"/>
                </a:solidFill>
                <a:latin typeface="+mj-lt"/>
              </a:rPr>
              <a:t>Type I Errors </a:t>
            </a:r>
            <a:r>
              <a:rPr lang="en-US" sz="1600" dirty="0">
                <a:latin typeface="+mj-lt"/>
              </a:rPr>
              <a:t>in 7 out of 100 cases (the sample CI does not contain the true slope). But note that we would fail to reject the null in more than half of the samples (</a:t>
            </a:r>
            <a:r>
              <a:rPr lang="en-US" sz="1600" b="1" dirty="0">
                <a:latin typeface="+mj-lt"/>
              </a:rPr>
              <a:t>p-values &gt; alpha</a:t>
            </a:r>
            <a:r>
              <a:rPr lang="en-US" sz="1600" dirty="0">
                <a:latin typeface="+mj-lt"/>
              </a:rPr>
              <a:t>), even though the true slope is not zero. This means the sample framework has low power (ability to detect actual effects). </a:t>
            </a:r>
          </a:p>
        </p:txBody>
      </p:sp>
      <p:cxnSp>
        <p:nvCxnSpPr>
          <p:cNvPr id="67" name="Straight Arrow Connector 66"/>
          <p:cNvCxnSpPr/>
          <p:nvPr/>
        </p:nvCxnSpPr>
        <p:spPr>
          <a:xfrm>
            <a:off x="10982036" y="998125"/>
            <a:ext cx="18473" cy="622020"/>
          </a:xfrm>
          <a:prstGeom prst="straightConnector1">
            <a:avLst/>
          </a:prstGeom>
          <a:ln w="19050">
            <a:solidFill>
              <a:srgbClr val="A952D3"/>
            </a:solidFill>
            <a:tailEnd type="triangle"/>
          </a:ln>
        </p:spPr>
        <p:style>
          <a:lnRef idx="1">
            <a:schemeClr val="accent1"/>
          </a:lnRef>
          <a:fillRef idx="0">
            <a:schemeClr val="accent1"/>
          </a:fillRef>
          <a:effectRef idx="0">
            <a:schemeClr val="accent1"/>
          </a:effectRef>
          <a:fontRef idx="minor">
            <a:schemeClr val="tx1"/>
          </a:fontRef>
        </p:style>
      </p:cxnSp>
      <p:sp>
        <p:nvSpPr>
          <p:cNvPr id="71" name="TextBox 70"/>
          <p:cNvSpPr txBox="1"/>
          <p:nvPr/>
        </p:nvSpPr>
        <p:spPr>
          <a:xfrm>
            <a:off x="8343205" y="5822457"/>
            <a:ext cx="2835198" cy="830997"/>
          </a:xfrm>
          <a:prstGeom prst="rect">
            <a:avLst/>
          </a:prstGeom>
          <a:noFill/>
        </p:spPr>
        <p:txBody>
          <a:bodyPr wrap="square" rtlCol="0">
            <a:spAutoFit/>
          </a:bodyPr>
          <a:lstStyle/>
          <a:p>
            <a:pPr algn="ctr"/>
            <a:r>
              <a:rPr lang="en-US" sz="1200" b="1" dirty="0"/>
              <a:t>Point estimate plus the standard error (size of the CI) determines the p-value. </a:t>
            </a:r>
            <a:br>
              <a:rPr lang="en-US" sz="1200" b="1" dirty="0"/>
            </a:br>
            <a:r>
              <a:rPr lang="en-US" sz="1200" b="1" dirty="0"/>
              <a:t>The p-value is roughly </a:t>
            </a:r>
            <a:br>
              <a:rPr lang="en-US" sz="1200" b="1" dirty="0"/>
            </a:br>
            <a:r>
              <a:rPr lang="en-US" sz="1200" b="1" dirty="0"/>
              <a:t>the probability that the slope = 0</a:t>
            </a:r>
          </a:p>
        </p:txBody>
      </p:sp>
    </p:spTree>
    <p:extLst>
      <p:ext uri="{BB962C8B-B14F-4D97-AF65-F5344CB8AC3E}">
        <p14:creationId xmlns:p14="http://schemas.microsoft.com/office/powerpoint/2010/main" val="84506924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2"/>
          <a:srcRect l="53953"/>
          <a:stretch/>
        </p:blipFill>
        <p:spPr>
          <a:xfrm>
            <a:off x="6317673" y="86284"/>
            <a:ext cx="5168224" cy="5111251"/>
          </a:xfrm>
          <a:prstGeom prst="rect">
            <a:avLst/>
          </a:prstGeom>
        </p:spPr>
      </p:pic>
      <p:sp>
        <p:nvSpPr>
          <p:cNvPr id="3" name="TextBox 2"/>
          <p:cNvSpPr txBox="1"/>
          <p:nvPr/>
        </p:nvSpPr>
        <p:spPr>
          <a:xfrm>
            <a:off x="9100457" y="5234008"/>
            <a:ext cx="1182247" cy="276999"/>
          </a:xfrm>
          <a:prstGeom prst="rect">
            <a:avLst/>
          </a:prstGeom>
          <a:noFill/>
        </p:spPr>
        <p:txBody>
          <a:bodyPr wrap="none" rtlCol="0">
            <a:spAutoFit/>
          </a:bodyPr>
          <a:lstStyle/>
          <a:p>
            <a:r>
              <a:rPr lang="en-US" sz="1200" b="1" dirty="0">
                <a:solidFill>
                  <a:srgbClr val="FF7D00"/>
                </a:solidFill>
              </a:rPr>
              <a:t>TRUE SLOPE = 1</a:t>
            </a:r>
          </a:p>
        </p:txBody>
      </p:sp>
      <p:cxnSp>
        <p:nvCxnSpPr>
          <p:cNvPr id="6" name="Straight Arrow Connector 5"/>
          <p:cNvCxnSpPr/>
          <p:nvPr/>
        </p:nvCxnSpPr>
        <p:spPr>
          <a:xfrm flipH="1" flipV="1">
            <a:off x="8772670" y="4541935"/>
            <a:ext cx="556057" cy="692073"/>
          </a:xfrm>
          <a:prstGeom prst="straightConnector1">
            <a:avLst/>
          </a:prstGeom>
          <a:ln w="15875">
            <a:solidFill>
              <a:srgbClr val="FF7D00"/>
            </a:solidFill>
            <a:tailEnd type="triangle"/>
          </a:ln>
        </p:spPr>
        <p:style>
          <a:lnRef idx="1">
            <a:schemeClr val="accent1"/>
          </a:lnRef>
          <a:fillRef idx="0">
            <a:schemeClr val="accent1"/>
          </a:fillRef>
          <a:effectRef idx="0">
            <a:schemeClr val="accent1"/>
          </a:effectRef>
          <a:fontRef idx="minor">
            <a:schemeClr val="tx1"/>
          </a:fontRef>
        </p:style>
      </p:cxnSp>
      <p:sp>
        <p:nvSpPr>
          <p:cNvPr id="17" name="TextBox 16"/>
          <p:cNvSpPr txBox="1"/>
          <p:nvPr/>
        </p:nvSpPr>
        <p:spPr>
          <a:xfrm>
            <a:off x="10569302" y="1684835"/>
            <a:ext cx="1115987" cy="1200329"/>
          </a:xfrm>
          <a:prstGeom prst="rect">
            <a:avLst/>
          </a:prstGeom>
          <a:noFill/>
        </p:spPr>
        <p:txBody>
          <a:bodyPr wrap="square" rtlCol="0">
            <a:spAutoFit/>
          </a:bodyPr>
          <a:lstStyle/>
          <a:p>
            <a:pPr algn="ctr"/>
            <a:r>
              <a:rPr lang="en-US" sz="1200" b="1" dirty="0">
                <a:solidFill>
                  <a:srgbClr val="A952D3"/>
                </a:solidFill>
              </a:rPr>
              <a:t>CI that does NOT contain the true slope </a:t>
            </a:r>
            <a:r>
              <a:rPr lang="en-US" sz="1200" b="1" dirty="0">
                <a:solidFill>
                  <a:schemeClr val="tx1">
                    <a:lumMod val="50000"/>
                    <a:lumOff val="50000"/>
                  </a:schemeClr>
                </a:solidFill>
              </a:rPr>
              <a:t>(happens in alpha % of samples)</a:t>
            </a:r>
          </a:p>
        </p:txBody>
      </p:sp>
      <p:cxnSp>
        <p:nvCxnSpPr>
          <p:cNvPr id="19" name="Straight Arrow Connector 18"/>
          <p:cNvCxnSpPr/>
          <p:nvPr/>
        </p:nvCxnSpPr>
        <p:spPr>
          <a:xfrm flipH="1" flipV="1">
            <a:off x="10058081" y="1546336"/>
            <a:ext cx="600365" cy="221438"/>
          </a:xfrm>
          <a:prstGeom prst="straightConnector1">
            <a:avLst/>
          </a:prstGeom>
          <a:ln w="19050">
            <a:solidFill>
              <a:srgbClr val="A952D3"/>
            </a:solidFill>
            <a:tailEnd type="triangle"/>
          </a:ln>
        </p:spPr>
        <p:style>
          <a:lnRef idx="1">
            <a:schemeClr val="accent1"/>
          </a:lnRef>
          <a:fillRef idx="0">
            <a:schemeClr val="accent1"/>
          </a:fillRef>
          <a:effectRef idx="0">
            <a:schemeClr val="accent1"/>
          </a:effectRef>
          <a:fontRef idx="minor">
            <a:schemeClr val="tx1"/>
          </a:fontRef>
        </p:style>
      </p:cxnSp>
      <p:grpSp>
        <p:nvGrpSpPr>
          <p:cNvPr id="24" name="Group 23"/>
          <p:cNvGrpSpPr/>
          <p:nvPr/>
        </p:nvGrpSpPr>
        <p:grpSpPr>
          <a:xfrm>
            <a:off x="8473305" y="3805996"/>
            <a:ext cx="812800" cy="182880"/>
            <a:chOff x="5984239" y="1117599"/>
            <a:chExt cx="812800" cy="182880"/>
          </a:xfrm>
        </p:grpSpPr>
        <p:cxnSp>
          <p:nvCxnSpPr>
            <p:cNvPr id="25" name="Straight Connector 24"/>
            <p:cNvCxnSpPr/>
            <p:nvPr/>
          </p:nvCxnSpPr>
          <p:spPr>
            <a:xfrm>
              <a:off x="5984239" y="1209039"/>
              <a:ext cx="812800" cy="9236"/>
            </a:xfrm>
            <a:prstGeom prst="line">
              <a:avLst/>
            </a:prstGeom>
            <a:ln w="41275">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26" name="Oval 25"/>
            <p:cNvSpPr/>
            <p:nvPr/>
          </p:nvSpPr>
          <p:spPr>
            <a:xfrm>
              <a:off x="6299199" y="1117599"/>
              <a:ext cx="182880" cy="182880"/>
            </a:xfrm>
            <a:prstGeom prst="ellipse">
              <a:avLst/>
            </a:prstGeom>
            <a:solidFill>
              <a:schemeClr val="tx1">
                <a:lumMod val="50000"/>
                <a:lumOff val="50000"/>
              </a:schemeClr>
            </a:solidFill>
            <a:ln>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7" name="Group 26"/>
          <p:cNvGrpSpPr/>
          <p:nvPr/>
        </p:nvGrpSpPr>
        <p:grpSpPr>
          <a:xfrm>
            <a:off x="8091975" y="3996012"/>
            <a:ext cx="812800" cy="182880"/>
            <a:chOff x="5984239" y="1117599"/>
            <a:chExt cx="812800" cy="182880"/>
          </a:xfrm>
        </p:grpSpPr>
        <p:cxnSp>
          <p:nvCxnSpPr>
            <p:cNvPr id="28" name="Straight Connector 27"/>
            <p:cNvCxnSpPr/>
            <p:nvPr/>
          </p:nvCxnSpPr>
          <p:spPr>
            <a:xfrm>
              <a:off x="5984239" y="1209039"/>
              <a:ext cx="812800" cy="9236"/>
            </a:xfrm>
            <a:prstGeom prst="line">
              <a:avLst/>
            </a:prstGeom>
            <a:ln w="41275">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29" name="Oval 28"/>
            <p:cNvSpPr/>
            <p:nvPr/>
          </p:nvSpPr>
          <p:spPr>
            <a:xfrm>
              <a:off x="6299199" y="1117599"/>
              <a:ext cx="182880" cy="182880"/>
            </a:xfrm>
            <a:prstGeom prst="ellipse">
              <a:avLst/>
            </a:prstGeom>
            <a:solidFill>
              <a:schemeClr val="tx1">
                <a:lumMod val="50000"/>
                <a:lumOff val="50000"/>
              </a:schemeClr>
            </a:solidFill>
            <a:ln>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0" name="TextBox 29"/>
          <p:cNvSpPr txBox="1"/>
          <p:nvPr/>
        </p:nvSpPr>
        <p:spPr>
          <a:xfrm>
            <a:off x="10383923" y="3374689"/>
            <a:ext cx="1489381" cy="830997"/>
          </a:xfrm>
          <a:prstGeom prst="rect">
            <a:avLst/>
          </a:prstGeom>
          <a:noFill/>
        </p:spPr>
        <p:txBody>
          <a:bodyPr wrap="square" rtlCol="0">
            <a:spAutoFit/>
          </a:bodyPr>
          <a:lstStyle/>
          <a:p>
            <a:pPr algn="ctr"/>
            <a:r>
              <a:rPr lang="en-US" sz="1200" b="1" dirty="0">
                <a:solidFill>
                  <a:schemeClr val="tx1">
                    <a:lumMod val="50000"/>
                    <a:lumOff val="50000"/>
                  </a:schemeClr>
                </a:solidFill>
              </a:rPr>
              <a:t>Both Cis contain the true slope but only one is statistically significant</a:t>
            </a:r>
          </a:p>
        </p:txBody>
      </p:sp>
      <p:cxnSp>
        <p:nvCxnSpPr>
          <p:cNvPr id="31" name="Straight Arrow Connector 30"/>
          <p:cNvCxnSpPr/>
          <p:nvPr/>
        </p:nvCxnSpPr>
        <p:spPr>
          <a:xfrm flipH="1">
            <a:off x="9691580" y="3886039"/>
            <a:ext cx="639838" cy="0"/>
          </a:xfrm>
          <a:prstGeom prst="straightConnector1">
            <a:avLst/>
          </a:prstGeom>
          <a:ln w="25400">
            <a:solidFill>
              <a:schemeClr val="tx1">
                <a:lumMod val="50000"/>
                <a:lumOff val="5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52" name="Straight Arrow Connector 51"/>
          <p:cNvCxnSpPr/>
          <p:nvPr/>
        </p:nvCxnSpPr>
        <p:spPr>
          <a:xfrm flipV="1">
            <a:off x="7897091" y="4541935"/>
            <a:ext cx="468812" cy="692073"/>
          </a:xfrm>
          <a:prstGeom prst="straightConnector1">
            <a:avLst/>
          </a:prstGeom>
          <a:ln w="15875">
            <a:solidFill>
              <a:schemeClr val="tx1">
                <a:lumMod val="50000"/>
                <a:lumOff val="50000"/>
              </a:schemeClr>
            </a:solidFill>
            <a:prstDash val="dash"/>
            <a:tailEnd type="triangle"/>
          </a:ln>
        </p:spPr>
        <p:style>
          <a:lnRef idx="1">
            <a:schemeClr val="accent1"/>
          </a:lnRef>
          <a:fillRef idx="0">
            <a:schemeClr val="accent1"/>
          </a:fillRef>
          <a:effectRef idx="0">
            <a:schemeClr val="accent1"/>
          </a:effectRef>
          <a:fontRef idx="minor">
            <a:schemeClr val="tx1"/>
          </a:fontRef>
        </p:style>
      </p:cxnSp>
      <p:sp>
        <p:nvSpPr>
          <p:cNvPr id="55" name="TextBox 54"/>
          <p:cNvSpPr txBox="1"/>
          <p:nvPr/>
        </p:nvSpPr>
        <p:spPr>
          <a:xfrm>
            <a:off x="7103378" y="5349936"/>
            <a:ext cx="1425327" cy="461665"/>
          </a:xfrm>
          <a:prstGeom prst="rect">
            <a:avLst/>
          </a:prstGeom>
          <a:noFill/>
        </p:spPr>
        <p:txBody>
          <a:bodyPr wrap="none" rtlCol="0">
            <a:spAutoFit/>
          </a:bodyPr>
          <a:lstStyle/>
          <a:p>
            <a:pPr algn="ctr"/>
            <a:r>
              <a:rPr lang="en-US" sz="1200" b="1" dirty="0">
                <a:solidFill>
                  <a:schemeClr val="tx1">
                    <a:lumMod val="50000"/>
                    <a:lumOff val="50000"/>
                  </a:schemeClr>
                </a:solidFill>
              </a:rPr>
              <a:t>NULL HYPOTHESIS: </a:t>
            </a:r>
          </a:p>
          <a:p>
            <a:pPr algn="ctr"/>
            <a:r>
              <a:rPr lang="en-US" sz="1200" b="1" dirty="0">
                <a:solidFill>
                  <a:schemeClr val="tx1">
                    <a:lumMod val="50000"/>
                    <a:lumOff val="50000"/>
                  </a:schemeClr>
                </a:solidFill>
              </a:rPr>
              <a:t>SLOPE = 0</a:t>
            </a:r>
          </a:p>
        </p:txBody>
      </p:sp>
      <p:cxnSp>
        <p:nvCxnSpPr>
          <p:cNvPr id="58" name="Straight Arrow Connector 57"/>
          <p:cNvCxnSpPr/>
          <p:nvPr/>
        </p:nvCxnSpPr>
        <p:spPr>
          <a:xfrm flipH="1">
            <a:off x="9696198" y="4078217"/>
            <a:ext cx="639838" cy="0"/>
          </a:xfrm>
          <a:prstGeom prst="straightConnector1">
            <a:avLst/>
          </a:prstGeom>
          <a:ln w="25400">
            <a:solidFill>
              <a:schemeClr val="tx1">
                <a:lumMod val="50000"/>
                <a:lumOff val="50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59" name="TextBox 58"/>
          <p:cNvSpPr txBox="1"/>
          <p:nvPr/>
        </p:nvSpPr>
        <p:spPr>
          <a:xfrm>
            <a:off x="10326307" y="254133"/>
            <a:ext cx="1115987" cy="738664"/>
          </a:xfrm>
          <a:prstGeom prst="rect">
            <a:avLst/>
          </a:prstGeom>
          <a:noFill/>
        </p:spPr>
        <p:txBody>
          <a:bodyPr wrap="square" rtlCol="0">
            <a:spAutoFit/>
          </a:bodyPr>
          <a:lstStyle/>
          <a:p>
            <a:pPr algn="ctr"/>
            <a:r>
              <a:rPr lang="en-US" sz="1400" b="1" dirty="0">
                <a:solidFill>
                  <a:srgbClr val="A952D3"/>
                </a:solidFill>
              </a:rPr>
              <a:t>Alpha = 0.05</a:t>
            </a:r>
          </a:p>
          <a:p>
            <a:pPr algn="ctr"/>
            <a:r>
              <a:rPr lang="en-US" sz="1400" b="1" dirty="0">
                <a:solidFill>
                  <a:srgbClr val="A952D3"/>
                </a:solidFill>
              </a:rPr>
              <a:t>(level of confidence)</a:t>
            </a:r>
          </a:p>
        </p:txBody>
      </p:sp>
      <p:cxnSp>
        <p:nvCxnSpPr>
          <p:cNvPr id="60" name="Straight Arrow Connector 59"/>
          <p:cNvCxnSpPr/>
          <p:nvPr/>
        </p:nvCxnSpPr>
        <p:spPr>
          <a:xfrm flipH="1" flipV="1">
            <a:off x="9760804" y="388110"/>
            <a:ext cx="542043" cy="1739"/>
          </a:xfrm>
          <a:prstGeom prst="straightConnector1">
            <a:avLst/>
          </a:prstGeom>
          <a:ln w="19050">
            <a:solidFill>
              <a:srgbClr val="A952D3"/>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64" name="TextBox 63"/>
          <p:cNvSpPr txBox="1"/>
          <p:nvPr/>
        </p:nvSpPr>
        <p:spPr>
          <a:xfrm>
            <a:off x="702725" y="254133"/>
            <a:ext cx="5613986" cy="6494085"/>
          </a:xfrm>
          <a:prstGeom prst="rect">
            <a:avLst/>
          </a:prstGeom>
          <a:noFill/>
        </p:spPr>
        <p:txBody>
          <a:bodyPr wrap="square" rtlCol="0">
            <a:spAutoFit/>
          </a:bodyPr>
          <a:lstStyle/>
          <a:p>
            <a:pPr algn="ctr"/>
            <a:r>
              <a:rPr lang="en-US" sz="1600" dirty="0">
                <a:latin typeface="+mj-lt"/>
              </a:rPr>
              <a:t>Note that we are using </a:t>
            </a:r>
            <a:r>
              <a:rPr lang="en-US" sz="1600" b="1" cap="all" dirty="0">
                <a:solidFill>
                  <a:srgbClr val="A952D3"/>
                </a:solidFill>
                <a:latin typeface="+mj-lt"/>
              </a:rPr>
              <a:t>Type I Error</a:t>
            </a:r>
            <a:r>
              <a:rPr lang="en-US" sz="1600" dirty="0">
                <a:latin typeface="+mj-lt"/>
              </a:rPr>
              <a:t>, or a </a:t>
            </a:r>
            <a:r>
              <a:rPr lang="en-US" sz="1600" b="1" dirty="0">
                <a:solidFill>
                  <a:srgbClr val="A952D3"/>
                </a:solidFill>
                <a:latin typeface="+mj-lt"/>
              </a:rPr>
              <a:t>FALSE POSITIVE</a:t>
            </a:r>
            <a:r>
              <a:rPr lang="en-US" sz="1600" dirty="0">
                <a:latin typeface="+mj-lt"/>
              </a:rPr>
              <a:t>, in two distinct ways. </a:t>
            </a:r>
          </a:p>
          <a:p>
            <a:pPr algn="ctr"/>
            <a:endParaRPr lang="en-US" sz="1600" dirty="0">
              <a:latin typeface="+mj-lt"/>
            </a:endParaRPr>
          </a:p>
          <a:p>
            <a:pPr algn="ctr"/>
            <a:r>
              <a:rPr lang="en-US" sz="1600" dirty="0">
                <a:latin typeface="+mj-lt"/>
              </a:rPr>
              <a:t>The first type of FALSE POSITIVE is linked to the level of confidence (alpha), which determines how often we will tolerate confidence intervals that fail to contain the true slope. This is the statistical sampling version that uses the </a:t>
            </a:r>
            <a:r>
              <a:rPr lang="en-US" sz="1600" b="1" dirty="0">
                <a:latin typeface="+mj-lt"/>
              </a:rPr>
              <a:t>true slope as the NULL</a:t>
            </a:r>
            <a:r>
              <a:rPr lang="en-US" sz="1600" dirty="0">
                <a:latin typeface="+mj-lt"/>
              </a:rPr>
              <a:t>. The purple CIs are all samples that would lead us to conclude that the slope is NOT equal to one (even though it is). </a:t>
            </a:r>
          </a:p>
          <a:p>
            <a:pPr algn="ctr"/>
            <a:endParaRPr lang="en-US" sz="1600" dirty="0">
              <a:latin typeface="+mj-lt"/>
            </a:endParaRPr>
          </a:p>
          <a:p>
            <a:pPr algn="ctr"/>
            <a:r>
              <a:rPr lang="en-US" sz="1600" dirty="0">
                <a:latin typeface="+mj-lt"/>
              </a:rPr>
              <a:t>The more important version is the program evaluation context, in which case a </a:t>
            </a:r>
            <a:r>
              <a:rPr lang="en-US" sz="1600" b="1" dirty="0">
                <a:solidFill>
                  <a:srgbClr val="A952D3"/>
                </a:solidFill>
                <a:latin typeface="+mj-lt"/>
              </a:rPr>
              <a:t>TYPE I ERROR </a:t>
            </a:r>
            <a:r>
              <a:rPr lang="en-US" sz="1600" dirty="0">
                <a:latin typeface="+mj-lt"/>
              </a:rPr>
              <a:t>or a </a:t>
            </a:r>
            <a:r>
              <a:rPr lang="en-US" sz="1600" b="1" dirty="0">
                <a:solidFill>
                  <a:srgbClr val="A952D3"/>
                </a:solidFill>
                <a:latin typeface="+mj-lt"/>
              </a:rPr>
              <a:t>FALSE POSITIVE </a:t>
            </a:r>
            <a:r>
              <a:rPr lang="en-US" sz="1600" dirty="0">
                <a:latin typeface="+mj-lt"/>
              </a:rPr>
              <a:t>means we conclude that a program produced a meaningful change when it did not. This version assumes the </a:t>
            </a:r>
            <a:r>
              <a:rPr lang="en-US" sz="1600" b="1" dirty="0">
                <a:latin typeface="+mj-lt"/>
              </a:rPr>
              <a:t>NULL is zero </a:t>
            </a:r>
            <a:r>
              <a:rPr lang="en-US" sz="1600" dirty="0">
                <a:latin typeface="+mj-lt"/>
              </a:rPr>
              <a:t>(no program effect). The p-value produced by a regression model corresponds to this version. Here, since about half of the Cis contain zero, the p-value would be around 0.50. </a:t>
            </a:r>
          </a:p>
          <a:p>
            <a:pPr algn="ctr"/>
            <a:endParaRPr lang="en-US" sz="1600" dirty="0">
              <a:latin typeface="+mj-lt"/>
            </a:endParaRPr>
          </a:p>
          <a:p>
            <a:pPr algn="ctr"/>
            <a:r>
              <a:rPr lang="en-US" sz="1600" dirty="0">
                <a:latin typeface="+mj-lt"/>
              </a:rPr>
              <a:t>Similarly, a </a:t>
            </a:r>
            <a:r>
              <a:rPr lang="en-US" sz="1600" b="1" dirty="0">
                <a:latin typeface="+mj-lt"/>
              </a:rPr>
              <a:t>TYPE II ERROR </a:t>
            </a:r>
            <a:r>
              <a:rPr lang="en-US" sz="1600" dirty="0">
                <a:latin typeface="+mj-lt"/>
              </a:rPr>
              <a:t>(a </a:t>
            </a:r>
            <a:r>
              <a:rPr lang="en-US" sz="1600" b="1" dirty="0">
                <a:latin typeface="+mj-lt"/>
              </a:rPr>
              <a:t>FALSE NEGATIVE</a:t>
            </a:r>
            <a:r>
              <a:rPr lang="en-US" sz="1600" dirty="0">
                <a:latin typeface="+mj-lt"/>
              </a:rPr>
              <a:t>) is when we can’t differentiate the true slope from the NULL, even when they differ. </a:t>
            </a:r>
          </a:p>
          <a:p>
            <a:pPr algn="ctr"/>
            <a:endParaRPr lang="en-US" sz="1600" dirty="0">
              <a:latin typeface="+mj-lt"/>
            </a:endParaRPr>
          </a:p>
          <a:p>
            <a:pPr algn="ctr"/>
            <a:r>
              <a:rPr lang="en-US" sz="1600" b="1" dirty="0">
                <a:latin typeface="+mj-lt"/>
              </a:rPr>
              <a:t>STATISTICAL POWER </a:t>
            </a:r>
            <a:r>
              <a:rPr lang="en-US" sz="1600" dirty="0">
                <a:latin typeface="+mj-lt"/>
              </a:rPr>
              <a:t>is the probability of identifying a specific program effect (slope or effect size) using a specific sampling framework. In this case power is very low.</a:t>
            </a:r>
            <a:br>
              <a:rPr lang="en-US" sz="1600" dirty="0">
                <a:latin typeface="+mj-lt"/>
              </a:rPr>
            </a:br>
            <a:br>
              <a:rPr lang="en-US" sz="1600" dirty="0">
                <a:latin typeface="+mj-lt"/>
              </a:rPr>
            </a:br>
            <a:endParaRPr lang="en-US" sz="1600" dirty="0">
              <a:latin typeface="+mj-lt"/>
            </a:endParaRPr>
          </a:p>
        </p:txBody>
      </p:sp>
      <p:cxnSp>
        <p:nvCxnSpPr>
          <p:cNvPr id="67" name="Straight Arrow Connector 66"/>
          <p:cNvCxnSpPr/>
          <p:nvPr/>
        </p:nvCxnSpPr>
        <p:spPr>
          <a:xfrm>
            <a:off x="10982036" y="998125"/>
            <a:ext cx="18473" cy="622020"/>
          </a:xfrm>
          <a:prstGeom prst="straightConnector1">
            <a:avLst/>
          </a:prstGeom>
          <a:ln w="19050">
            <a:solidFill>
              <a:srgbClr val="A952D3"/>
            </a:solidFill>
            <a:tailEnd type="triangle"/>
          </a:ln>
        </p:spPr>
        <p:style>
          <a:lnRef idx="1">
            <a:schemeClr val="accent1"/>
          </a:lnRef>
          <a:fillRef idx="0">
            <a:schemeClr val="accent1"/>
          </a:fillRef>
          <a:effectRef idx="0">
            <a:schemeClr val="accent1"/>
          </a:effectRef>
          <a:fontRef idx="minor">
            <a:schemeClr val="tx1"/>
          </a:fontRef>
        </p:style>
      </p:cxnSp>
      <p:sp>
        <p:nvSpPr>
          <p:cNvPr id="71" name="TextBox 70"/>
          <p:cNvSpPr txBox="1"/>
          <p:nvPr/>
        </p:nvSpPr>
        <p:spPr>
          <a:xfrm>
            <a:off x="8343205" y="5822457"/>
            <a:ext cx="2835198" cy="830997"/>
          </a:xfrm>
          <a:prstGeom prst="rect">
            <a:avLst/>
          </a:prstGeom>
          <a:noFill/>
        </p:spPr>
        <p:txBody>
          <a:bodyPr wrap="square" rtlCol="0">
            <a:spAutoFit/>
          </a:bodyPr>
          <a:lstStyle/>
          <a:p>
            <a:pPr algn="ctr"/>
            <a:r>
              <a:rPr lang="en-US" sz="1200" b="1" dirty="0"/>
              <a:t>Point estimate plus the standard error (size of the CI) determines the p-value. </a:t>
            </a:r>
            <a:br>
              <a:rPr lang="en-US" sz="1200" b="1" dirty="0"/>
            </a:br>
            <a:r>
              <a:rPr lang="en-US" sz="1200" b="1" dirty="0"/>
              <a:t>The p-value is roughly </a:t>
            </a:r>
            <a:br>
              <a:rPr lang="en-US" sz="1200" b="1" dirty="0"/>
            </a:br>
            <a:r>
              <a:rPr lang="en-US" sz="1200" b="1" dirty="0"/>
              <a:t>the probability that the slope = 0</a:t>
            </a:r>
          </a:p>
        </p:txBody>
      </p:sp>
    </p:spTree>
    <p:extLst>
      <p:ext uri="{BB962C8B-B14F-4D97-AF65-F5344CB8AC3E}">
        <p14:creationId xmlns:p14="http://schemas.microsoft.com/office/powerpoint/2010/main" val="178393217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344343" y="203200"/>
            <a:ext cx="11452074" cy="5215225"/>
          </a:xfrm>
          <a:prstGeom prst="rect">
            <a:avLst/>
          </a:prstGeom>
        </p:spPr>
      </p:pic>
      <p:sp>
        <p:nvSpPr>
          <p:cNvPr id="3" name="TextBox 2"/>
          <p:cNvSpPr txBox="1"/>
          <p:nvPr/>
        </p:nvSpPr>
        <p:spPr>
          <a:xfrm>
            <a:off x="961344" y="5066278"/>
            <a:ext cx="5613986" cy="1323439"/>
          </a:xfrm>
          <a:prstGeom prst="rect">
            <a:avLst/>
          </a:prstGeom>
          <a:noFill/>
        </p:spPr>
        <p:txBody>
          <a:bodyPr wrap="square" rtlCol="0">
            <a:spAutoFit/>
          </a:bodyPr>
          <a:lstStyle/>
          <a:p>
            <a:pPr algn="ctr"/>
            <a:r>
              <a:rPr lang="en-US" sz="1600" dirty="0">
                <a:latin typeface="+mj-lt"/>
              </a:rPr>
              <a:t>We can increase STATISTICAL POWER by increasing the sample size or adding control variables, thus reducing the standard error and shrinking confidence intervals.  Increasing the sample size from 10 to 50 has improved our ability to detect program effects. We are only failing to reject the NULL in 1/3 of cases instead of ½ of cases.</a:t>
            </a:r>
          </a:p>
        </p:txBody>
      </p:sp>
    </p:spTree>
    <p:extLst>
      <p:ext uri="{BB962C8B-B14F-4D97-AF65-F5344CB8AC3E}">
        <p14:creationId xmlns:p14="http://schemas.microsoft.com/office/powerpoint/2010/main" val="314429694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353580" y="212436"/>
            <a:ext cx="11512922" cy="5242935"/>
          </a:xfrm>
          <a:prstGeom prst="rect">
            <a:avLst/>
          </a:prstGeom>
        </p:spPr>
      </p:pic>
    </p:spTree>
    <p:extLst>
      <p:ext uri="{BB962C8B-B14F-4D97-AF65-F5344CB8AC3E}">
        <p14:creationId xmlns:p14="http://schemas.microsoft.com/office/powerpoint/2010/main" val="303085003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952108" y="5075515"/>
            <a:ext cx="5613986" cy="830997"/>
          </a:xfrm>
          <a:prstGeom prst="rect">
            <a:avLst/>
          </a:prstGeom>
          <a:noFill/>
        </p:spPr>
        <p:txBody>
          <a:bodyPr wrap="square" rtlCol="0">
            <a:spAutoFit/>
          </a:bodyPr>
          <a:lstStyle/>
          <a:p>
            <a:pPr algn="ctr"/>
            <a:r>
              <a:rPr lang="en-US" sz="1600" dirty="0">
                <a:latin typeface="+mj-lt"/>
              </a:rPr>
              <a:t>We do even better when the sample size is increased to 75. Now we only fail to identify program effects around 5% to 10% of the time in these case (about 5 or 10 CIs still contain zero). </a:t>
            </a:r>
          </a:p>
        </p:txBody>
      </p:sp>
      <p:pic>
        <p:nvPicPr>
          <p:cNvPr id="4" name="Picture 3"/>
          <p:cNvPicPr>
            <a:picLocks noChangeAspect="1"/>
          </p:cNvPicPr>
          <p:nvPr/>
        </p:nvPicPr>
        <p:blipFill>
          <a:blip r:embed="rId2"/>
          <a:stretch>
            <a:fillRect/>
          </a:stretch>
        </p:blipFill>
        <p:spPr>
          <a:xfrm>
            <a:off x="628074" y="399496"/>
            <a:ext cx="10513980" cy="4788021"/>
          </a:xfrm>
          <a:prstGeom prst="rect">
            <a:avLst/>
          </a:prstGeom>
        </p:spPr>
      </p:pic>
    </p:spTree>
    <p:extLst>
      <p:ext uri="{BB962C8B-B14F-4D97-AF65-F5344CB8AC3E}">
        <p14:creationId xmlns:p14="http://schemas.microsoft.com/office/powerpoint/2010/main" val="53569322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215034" y="102713"/>
            <a:ext cx="11976966" cy="5454259"/>
          </a:xfrm>
          <a:prstGeom prst="rect">
            <a:avLst/>
          </a:prstGeom>
        </p:spPr>
      </p:pic>
      <p:sp>
        <p:nvSpPr>
          <p:cNvPr id="3" name="TextBox 2"/>
          <p:cNvSpPr txBox="1"/>
          <p:nvPr/>
        </p:nvSpPr>
        <p:spPr>
          <a:xfrm>
            <a:off x="9523934" y="5586701"/>
            <a:ext cx="1182247" cy="276999"/>
          </a:xfrm>
          <a:prstGeom prst="rect">
            <a:avLst/>
          </a:prstGeom>
          <a:noFill/>
        </p:spPr>
        <p:txBody>
          <a:bodyPr wrap="none" rtlCol="0">
            <a:spAutoFit/>
          </a:bodyPr>
          <a:lstStyle/>
          <a:p>
            <a:r>
              <a:rPr lang="en-US" sz="1200" b="1" dirty="0">
                <a:solidFill>
                  <a:srgbClr val="FF7D00"/>
                </a:solidFill>
              </a:rPr>
              <a:t>TRUE SLOPE = 4</a:t>
            </a:r>
          </a:p>
        </p:txBody>
      </p:sp>
      <p:cxnSp>
        <p:nvCxnSpPr>
          <p:cNvPr id="4" name="Straight Arrow Connector 3"/>
          <p:cNvCxnSpPr/>
          <p:nvPr/>
        </p:nvCxnSpPr>
        <p:spPr>
          <a:xfrm flipH="1" flipV="1">
            <a:off x="9196147" y="4894628"/>
            <a:ext cx="556057" cy="692073"/>
          </a:xfrm>
          <a:prstGeom prst="straightConnector1">
            <a:avLst/>
          </a:prstGeom>
          <a:ln w="15875">
            <a:solidFill>
              <a:srgbClr val="FF7D00"/>
            </a:solidFill>
            <a:tailEnd type="triangle"/>
          </a:ln>
        </p:spPr>
        <p:style>
          <a:lnRef idx="1">
            <a:schemeClr val="accent1"/>
          </a:lnRef>
          <a:fillRef idx="0">
            <a:schemeClr val="accent1"/>
          </a:fillRef>
          <a:effectRef idx="0">
            <a:schemeClr val="accent1"/>
          </a:effectRef>
          <a:fontRef idx="minor">
            <a:schemeClr val="tx1"/>
          </a:fontRef>
        </p:style>
      </p:cxnSp>
      <p:cxnSp>
        <p:nvCxnSpPr>
          <p:cNvPr id="5" name="Straight Arrow Connector 4"/>
          <p:cNvCxnSpPr/>
          <p:nvPr/>
        </p:nvCxnSpPr>
        <p:spPr>
          <a:xfrm flipV="1">
            <a:off x="7550064" y="4824866"/>
            <a:ext cx="468812" cy="692073"/>
          </a:xfrm>
          <a:prstGeom prst="straightConnector1">
            <a:avLst/>
          </a:prstGeom>
          <a:ln w="15875">
            <a:solidFill>
              <a:schemeClr val="tx1">
                <a:lumMod val="50000"/>
                <a:lumOff val="50000"/>
              </a:schemeClr>
            </a:solidFill>
            <a:prstDash val="dash"/>
            <a:tailEnd type="triangle"/>
          </a:ln>
        </p:spPr>
        <p:style>
          <a:lnRef idx="1">
            <a:schemeClr val="accent1"/>
          </a:lnRef>
          <a:fillRef idx="0">
            <a:schemeClr val="accent1"/>
          </a:fillRef>
          <a:effectRef idx="0">
            <a:schemeClr val="accent1"/>
          </a:effectRef>
          <a:fontRef idx="minor">
            <a:schemeClr val="tx1"/>
          </a:fontRef>
        </p:style>
      </p:cxnSp>
      <p:sp>
        <p:nvSpPr>
          <p:cNvPr id="6" name="TextBox 5"/>
          <p:cNvSpPr txBox="1"/>
          <p:nvPr/>
        </p:nvSpPr>
        <p:spPr>
          <a:xfrm>
            <a:off x="6756351" y="5632867"/>
            <a:ext cx="1425327" cy="461665"/>
          </a:xfrm>
          <a:prstGeom prst="rect">
            <a:avLst/>
          </a:prstGeom>
          <a:noFill/>
        </p:spPr>
        <p:txBody>
          <a:bodyPr wrap="none" rtlCol="0">
            <a:spAutoFit/>
          </a:bodyPr>
          <a:lstStyle/>
          <a:p>
            <a:pPr algn="ctr"/>
            <a:r>
              <a:rPr lang="en-US" sz="1200" b="1" dirty="0">
                <a:solidFill>
                  <a:schemeClr val="tx1">
                    <a:lumMod val="50000"/>
                    <a:lumOff val="50000"/>
                  </a:schemeClr>
                </a:solidFill>
              </a:rPr>
              <a:t>NULL HYPOTHESIS: </a:t>
            </a:r>
          </a:p>
          <a:p>
            <a:pPr algn="ctr"/>
            <a:r>
              <a:rPr lang="en-US" sz="1200" b="1" dirty="0">
                <a:solidFill>
                  <a:schemeClr val="tx1">
                    <a:lumMod val="50000"/>
                    <a:lumOff val="50000"/>
                  </a:schemeClr>
                </a:solidFill>
              </a:rPr>
              <a:t>SLOPE = 0</a:t>
            </a:r>
          </a:p>
        </p:txBody>
      </p:sp>
      <p:sp>
        <p:nvSpPr>
          <p:cNvPr id="7" name="TextBox 6"/>
          <p:cNvSpPr txBox="1"/>
          <p:nvPr/>
        </p:nvSpPr>
        <p:spPr>
          <a:xfrm>
            <a:off x="611275" y="4940370"/>
            <a:ext cx="5613986" cy="1569660"/>
          </a:xfrm>
          <a:prstGeom prst="rect">
            <a:avLst/>
          </a:prstGeom>
          <a:noFill/>
        </p:spPr>
        <p:txBody>
          <a:bodyPr wrap="square" rtlCol="0">
            <a:spAutoFit/>
          </a:bodyPr>
          <a:lstStyle/>
          <a:p>
            <a:pPr algn="ctr"/>
            <a:r>
              <a:rPr lang="en-US" sz="1600" dirty="0">
                <a:latin typeface="+mj-lt"/>
              </a:rPr>
              <a:t>If the sample size remains low (n=10) but the program impact is large (slope of 4 instead of slope of 1) we achieve a lot more statistical power. </a:t>
            </a:r>
          </a:p>
          <a:p>
            <a:pPr algn="ctr"/>
            <a:endParaRPr lang="en-US" sz="1600" dirty="0">
              <a:latin typeface="+mj-lt"/>
            </a:endParaRPr>
          </a:p>
          <a:p>
            <a:pPr algn="ctr"/>
            <a:r>
              <a:rPr lang="en-US" sz="1600" dirty="0">
                <a:latin typeface="+mj-lt"/>
              </a:rPr>
              <a:t>This should be somewhat intuitive - it is easier to detect large changes than small changes. </a:t>
            </a:r>
          </a:p>
        </p:txBody>
      </p:sp>
    </p:spTree>
    <p:extLst>
      <p:ext uri="{BB962C8B-B14F-4D97-AF65-F5344CB8AC3E}">
        <p14:creationId xmlns:p14="http://schemas.microsoft.com/office/powerpoint/2010/main" val="132553460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418234" y="126734"/>
            <a:ext cx="11376603" cy="5180856"/>
          </a:xfrm>
          <a:prstGeom prst="rect">
            <a:avLst/>
          </a:prstGeom>
        </p:spPr>
      </p:pic>
      <p:sp>
        <p:nvSpPr>
          <p:cNvPr id="3" name="TextBox 2"/>
          <p:cNvSpPr txBox="1"/>
          <p:nvPr/>
        </p:nvSpPr>
        <p:spPr>
          <a:xfrm>
            <a:off x="1044471" y="5426497"/>
            <a:ext cx="5613986" cy="830997"/>
          </a:xfrm>
          <a:prstGeom prst="rect">
            <a:avLst/>
          </a:prstGeom>
          <a:noFill/>
        </p:spPr>
        <p:txBody>
          <a:bodyPr wrap="square" rtlCol="0">
            <a:spAutoFit/>
          </a:bodyPr>
          <a:lstStyle/>
          <a:p>
            <a:pPr algn="ctr"/>
            <a:r>
              <a:rPr lang="en-US" sz="1600" dirty="0">
                <a:latin typeface="+mj-lt"/>
              </a:rPr>
              <a:t>Any idea what is happening here? The sample slope estimates are systematically too large, even though they represent random samples? Hint, it is a type of specification bias. </a:t>
            </a:r>
          </a:p>
        </p:txBody>
      </p:sp>
    </p:spTree>
    <p:extLst>
      <p:ext uri="{BB962C8B-B14F-4D97-AF65-F5344CB8AC3E}">
        <p14:creationId xmlns:p14="http://schemas.microsoft.com/office/powerpoint/2010/main" val="399296457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196562" y="367357"/>
            <a:ext cx="11801475" cy="5374341"/>
          </a:xfrm>
          <a:prstGeom prst="rect">
            <a:avLst/>
          </a:prstGeom>
        </p:spPr>
      </p:pic>
      <p:sp>
        <p:nvSpPr>
          <p:cNvPr id="3" name="TextBox 2"/>
          <p:cNvSpPr txBox="1"/>
          <p:nvPr/>
        </p:nvSpPr>
        <p:spPr>
          <a:xfrm>
            <a:off x="1044471" y="5426497"/>
            <a:ext cx="5613986" cy="338554"/>
          </a:xfrm>
          <a:prstGeom prst="rect">
            <a:avLst/>
          </a:prstGeom>
          <a:noFill/>
        </p:spPr>
        <p:txBody>
          <a:bodyPr wrap="square" rtlCol="0">
            <a:spAutoFit/>
          </a:bodyPr>
          <a:lstStyle/>
          <a:p>
            <a:pPr algn="ctr"/>
            <a:r>
              <a:rPr lang="en-US" sz="1600" dirty="0">
                <a:latin typeface="+mj-lt"/>
              </a:rPr>
              <a:t>And similarly, here?</a:t>
            </a:r>
          </a:p>
        </p:txBody>
      </p:sp>
    </p:spTree>
    <p:extLst>
      <p:ext uri="{BB962C8B-B14F-4D97-AF65-F5344CB8AC3E}">
        <p14:creationId xmlns:p14="http://schemas.microsoft.com/office/powerpoint/2010/main" val="139456624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196562" y="510933"/>
            <a:ext cx="11810711" cy="5378547"/>
          </a:xfrm>
          <a:prstGeom prst="rect">
            <a:avLst/>
          </a:prstGeom>
        </p:spPr>
      </p:pic>
      <p:sp>
        <p:nvSpPr>
          <p:cNvPr id="4" name="Oval 3"/>
          <p:cNvSpPr/>
          <p:nvPr/>
        </p:nvSpPr>
        <p:spPr>
          <a:xfrm>
            <a:off x="4624099" y="677188"/>
            <a:ext cx="1477818" cy="1345576"/>
          </a:xfrm>
          <a:prstGeom prst="ellipse">
            <a:avLst/>
          </a:prstGeom>
          <a:noFill/>
          <a:ln>
            <a:solidFill>
              <a:srgbClr val="A952D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Oval 4"/>
          <p:cNvSpPr/>
          <p:nvPr/>
        </p:nvSpPr>
        <p:spPr>
          <a:xfrm>
            <a:off x="424873" y="4080921"/>
            <a:ext cx="2495117" cy="1345576"/>
          </a:xfrm>
          <a:prstGeom prst="ellipse">
            <a:avLst/>
          </a:prstGeom>
          <a:noFill/>
          <a:ln>
            <a:solidFill>
              <a:srgbClr val="A952D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p:cNvSpPr txBox="1"/>
          <p:nvPr/>
        </p:nvSpPr>
        <p:spPr>
          <a:xfrm>
            <a:off x="4805014" y="789842"/>
            <a:ext cx="1115987" cy="307777"/>
          </a:xfrm>
          <a:prstGeom prst="rect">
            <a:avLst/>
          </a:prstGeom>
          <a:noFill/>
        </p:spPr>
        <p:txBody>
          <a:bodyPr wrap="square" rtlCol="0">
            <a:spAutoFit/>
          </a:bodyPr>
          <a:lstStyle/>
          <a:p>
            <a:pPr algn="ctr"/>
            <a:r>
              <a:rPr lang="en-US" sz="1400" b="1" dirty="0">
                <a:solidFill>
                  <a:srgbClr val="A952D3"/>
                </a:solidFill>
              </a:rPr>
              <a:t>“Leverage”</a:t>
            </a:r>
          </a:p>
        </p:txBody>
      </p:sp>
      <p:sp>
        <p:nvSpPr>
          <p:cNvPr id="7" name="TextBox 6"/>
          <p:cNvSpPr txBox="1"/>
          <p:nvPr/>
        </p:nvSpPr>
        <p:spPr>
          <a:xfrm>
            <a:off x="1044471" y="4809625"/>
            <a:ext cx="1115987" cy="307777"/>
          </a:xfrm>
          <a:prstGeom prst="rect">
            <a:avLst/>
          </a:prstGeom>
          <a:noFill/>
        </p:spPr>
        <p:txBody>
          <a:bodyPr wrap="square" rtlCol="0">
            <a:spAutoFit/>
          </a:bodyPr>
          <a:lstStyle/>
          <a:p>
            <a:pPr algn="ctr"/>
            <a:r>
              <a:rPr lang="en-US" sz="1400" b="1" dirty="0">
                <a:solidFill>
                  <a:srgbClr val="A952D3"/>
                </a:solidFill>
              </a:rPr>
              <a:t>“Leverage”</a:t>
            </a:r>
          </a:p>
        </p:txBody>
      </p:sp>
    </p:spTree>
    <p:extLst>
      <p:ext uri="{BB962C8B-B14F-4D97-AF65-F5344CB8AC3E}">
        <p14:creationId xmlns:p14="http://schemas.microsoft.com/office/powerpoint/2010/main" val="267753944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196562" y="367357"/>
            <a:ext cx="11801475" cy="5374341"/>
          </a:xfrm>
          <a:prstGeom prst="rect">
            <a:avLst/>
          </a:prstGeom>
        </p:spPr>
      </p:pic>
      <p:sp>
        <p:nvSpPr>
          <p:cNvPr id="4" name="Oval 3"/>
          <p:cNvSpPr/>
          <p:nvPr/>
        </p:nvSpPr>
        <p:spPr>
          <a:xfrm>
            <a:off x="3592945" y="2446085"/>
            <a:ext cx="2495117" cy="1345576"/>
          </a:xfrm>
          <a:prstGeom prst="ellipse">
            <a:avLst/>
          </a:prstGeom>
          <a:noFill/>
          <a:ln>
            <a:solidFill>
              <a:srgbClr val="A952D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p:cNvSpPr txBox="1"/>
          <p:nvPr/>
        </p:nvSpPr>
        <p:spPr>
          <a:xfrm>
            <a:off x="5681125" y="3649449"/>
            <a:ext cx="1115987" cy="307777"/>
          </a:xfrm>
          <a:prstGeom prst="rect">
            <a:avLst/>
          </a:prstGeom>
          <a:noFill/>
        </p:spPr>
        <p:txBody>
          <a:bodyPr wrap="square" rtlCol="0">
            <a:spAutoFit/>
          </a:bodyPr>
          <a:lstStyle/>
          <a:p>
            <a:pPr algn="ctr"/>
            <a:r>
              <a:rPr lang="en-US" sz="1400" b="1" dirty="0">
                <a:solidFill>
                  <a:srgbClr val="A952D3"/>
                </a:solidFill>
              </a:rPr>
              <a:t>“Leverage”</a:t>
            </a:r>
          </a:p>
        </p:txBody>
      </p:sp>
    </p:spTree>
    <p:extLst>
      <p:ext uri="{BB962C8B-B14F-4D97-AF65-F5344CB8AC3E}">
        <p14:creationId xmlns:p14="http://schemas.microsoft.com/office/powerpoint/2010/main" val="212249897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A2A4A19-B384-42F8-8C0D-94C30AAB39F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pic>
        <p:nvPicPr>
          <p:cNvPr id="24" name="Picture 2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92575" y="973141"/>
            <a:ext cx="7433980" cy="4955985"/>
          </a:xfrm>
          <a:prstGeom prst="rect">
            <a:avLst/>
          </a:prstGeom>
        </p:spPr>
      </p:pic>
    </p:spTree>
    <p:extLst>
      <p:ext uri="{BB962C8B-B14F-4D97-AF65-F5344CB8AC3E}">
        <p14:creationId xmlns:p14="http://schemas.microsoft.com/office/powerpoint/2010/main" val="335415986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A2A4A19-B384-42F8-8C0D-94C30AAB39F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Title 1"/>
          <p:cNvSpPr txBox="1">
            <a:spLocks/>
          </p:cNvSpPr>
          <p:nvPr/>
        </p:nvSpPr>
        <p:spPr>
          <a:xfrm>
            <a:off x="3260797" y="-277626"/>
            <a:ext cx="5670406" cy="1090756"/>
          </a:xfrm>
          <a:prstGeom prst="rect">
            <a:avLst/>
          </a:prstGeom>
        </p:spPr>
        <p:txBody>
          <a:bodyP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100000"/>
              </a:lnSpc>
              <a:spcBef>
                <a:spcPct val="0"/>
              </a:spcBef>
              <a:spcAft>
                <a:spcPts val="0"/>
              </a:spcAft>
              <a:buClrTx/>
              <a:buSzTx/>
              <a:buFontTx/>
              <a:buNone/>
              <a:tabLst/>
              <a:defRPr/>
            </a:pPr>
            <a:br>
              <a:rPr kumimoji="0" lang="en-US" sz="3200" b="0" i="0" u="none" strike="noStrike" kern="1200" cap="none" spc="0" normalizeH="0" baseline="0" noProof="0" dirty="0">
                <a:ln>
                  <a:noFill/>
                </a:ln>
                <a:solidFill>
                  <a:prstClr val="black">
                    <a:lumMod val="50000"/>
                    <a:lumOff val="50000"/>
                  </a:prstClr>
                </a:solidFill>
                <a:effectLst/>
                <a:uLnTx/>
                <a:uFillTx/>
                <a:latin typeface="Stencil" panose="040409050D0802020404" pitchFamily="82" charset="0"/>
                <a:ea typeface="+mj-ea"/>
                <a:cs typeface="Arial" panose="020B0604020202020204" pitchFamily="34" charset="0"/>
              </a:rPr>
            </a:br>
            <a:r>
              <a:rPr kumimoji="0" lang="en-US" sz="3600" b="0" i="0" u="none" strike="noStrike" kern="1200" cap="none" spc="0" normalizeH="0" baseline="0" noProof="0" dirty="0">
                <a:ln>
                  <a:noFill/>
                </a:ln>
                <a:solidFill>
                  <a:srgbClr val="E46C0A"/>
                </a:solidFill>
                <a:effectLst/>
                <a:uLnTx/>
                <a:uFillTx/>
                <a:latin typeface="Stencil" panose="040409050D0802020404" pitchFamily="82" charset="0"/>
                <a:ea typeface="+mj-ea"/>
                <a:cs typeface="Arial" panose="020B0604020202020204" pitchFamily="34" charset="0"/>
              </a:rPr>
              <a:t>Sampling Distribution</a:t>
            </a:r>
            <a:endParaRPr kumimoji="0" lang="en-US" sz="3600" b="0" i="0" u="none" strike="noStrike" kern="1200" cap="none" spc="0" normalizeH="0" baseline="0" noProof="0" dirty="0">
              <a:ln>
                <a:noFill/>
              </a:ln>
              <a:solidFill>
                <a:srgbClr val="E46C0A"/>
              </a:solidFill>
              <a:effectLst/>
              <a:uLnTx/>
              <a:uFillTx/>
              <a:latin typeface="Calibri Light" panose="020F0302020204030204"/>
              <a:ea typeface="+mj-ea"/>
              <a:cs typeface="+mj-cs"/>
            </a:endParaRPr>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94114" y="685014"/>
            <a:ext cx="8154956" cy="5436637"/>
          </a:xfrm>
          <a:prstGeom prst="rect">
            <a:avLst/>
          </a:prstGeom>
        </p:spPr>
      </p:pic>
      <p:sp>
        <p:nvSpPr>
          <p:cNvPr id="7" name="Title 1"/>
          <p:cNvSpPr txBox="1">
            <a:spLocks/>
          </p:cNvSpPr>
          <p:nvPr/>
        </p:nvSpPr>
        <p:spPr>
          <a:xfrm>
            <a:off x="3843770" y="5993534"/>
            <a:ext cx="4504459" cy="1090756"/>
          </a:xfrm>
          <a:prstGeom prst="rect">
            <a:avLst/>
          </a:prstGeom>
        </p:spPr>
        <p:txBody>
          <a:bodyP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100000"/>
              </a:lnSpc>
              <a:spcBef>
                <a:spcPct val="0"/>
              </a:spcBef>
              <a:spcAft>
                <a:spcPts val="0"/>
              </a:spcAft>
              <a:buClrTx/>
              <a:buSzTx/>
              <a:buFontTx/>
              <a:buNone/>
              <a:tabLst/>
              <a:defRPr/>
            </a:pPr>
            <a:br>
              <a:rPr kumimoji="0" lang="en-US" sz="1364" b="0" i="0" u="none" strike="noStrike" kern="1200" cap="none" spc="0" normalizeH="0" baseline="0" noProof="0" dirty="0">
                <a:ln>
                  <a:noFill/>
                </a:ln>
                <a:solidFill>
                  <a:prstClr val="black">
                    <a:lumMod val="50000"/>
                    <a:lumOff val="50000"/>
                  </a:prstClr>
                </a:solidFill>
                <a:effectLst/>
                <a:uLnTx/>
                <a:uFillTx/>
                <a:latin typeface="Stencil" panose="040409050D0802020404" pitchFamily="82" charset="0"/>
                <a:ea typeface="+mj-ea"/>
                <a:cs typeface="Arial" panose="020B0604020202020204" pitchFamily="34" charset="0"/>
              </a:rPr>
            </a:br>
            <a:r>
              <a:rPr kumimoji="0" lang="en-US" sz="1364" b="0" i="0" u="none" strike="noStrike" kern="1200" cap="none" spc="0" normalizeH="0" baseline="0" noProof="0" dirty="0">
                <a:ln>
                  <a:noFill/>
                </a:ln>
                <a:solidFill>
                  <a:srgbClr val="E46C0A"/>
                </a:solidFill>
                <a:effectLst/>
                <a:uLnTx/>
                <a:uFillTx/>
                <a:latin typeface="Stencil" panose="040409050D0802020404" pitchFamily="82" charset="0"/>
                <a:ea typeface="+mj-ea"/>
                <a:cs typeface="Arial" panose="020B0604020202020204" pitchFamily="34" charset="0"/>
              </a:rPr>
              <a:t>sample size = 10</a:t>
            </a:r>
            <a:br>
              <a:rPr kumimoji="0" lang="en-US" sz="1364" b="0" i="0" u="none" strike="noStrike" kern="1200" cap="none" spc="0" normalizeH="0" baseline="0" noProof="0" dirty="0">
                <a:ln>
                  <a:noFill/>
                </a:ln>
                <a:solidFill>
                  <a:prstClr val="black">
                    <a:lumMod val="50000"/>
                    <a:lumOff val="50000"/>
                  </a:prstClr>
                </a:solidFill>
                <a:effectLst/>
                <a:uLnTx/>
                <a:uFillTx/>
                <a:latin typeface="Stencil" panose="040409050D0802020404" pitchFamily="82" charset="0"/>
                <a:ea typeface="+mj-ea"/>
                <a:cs typeface="Arial" panose="020B0604020202020204" pitchFamily="34" charset="0"/>
              </a:rPr>
            </a:br>
            <a:endParaRPr kumimoji="0" lang="en-US" sz="1364" b="0" i="0" u="none" strike="noStrike" kern="1200" cap="none" spc="0" normalizeH="0" baseline="0" noProof="0" dirty="0">
              <a:ln>
                <a:noFill/>
              </a:ln>
              <a:solidFill>
                <a:prstClr val="black"/>
              </a:solidFill>
              <a:effectLst/>
              <a:uLnTx/>
              <a:uFillTx/>
              <a:latin typeface="Calibri Light" panose="020F0302020204030204"/>
              <a:ea typeface="+mj-ea"/>
              <a:cs typeface="+mj-cs"/>
            </a:endParaRPr>
          </a:p>
        </p:txBody>
      </p:sp>
      <p:cxnSp>
        <p:nvCxnSpPr>
          <p:cNvPr id="8" name="Straight Connector 7"/>
          <p:cNvCxnSpPr/>
          <p:nvPr/>
        </p:nvCxnSpPr>
        <p:spPr>
          <a:xfrm>
            <a:off x="8304246" y="3032449"/>
            <a:ext cx="9331" cy="1998446"/>
          </a:xfrm>
          <a:prstGeom prst="line">
            <a:avLst/>
          </a:prstGeom>
          <a:ln>
            <a:solidFill>
              <a:srgbClr val="E46C0A"/>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6301967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A2A4A19-B384-42F8-8C0D-94C30AAB39F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7" name="Title 1"/>
          <p:cNvSpPr txBox="1">
            <a:spLocks/>
          </p:cNvSpPr>
          <p:nvPr/>
        </p:nvSpPr>
        <p:spPr>
          <a:xfrm>
            <a:off x="3843770" y="5993534"/>
            <a:ext cx="4504459" cy="1090756"/>
          </a:xfrm>
          <a:prstGeom prst="rect">
            <a:avLst/>
          </a:prstGeom>
        </p:spPr>
        <p:txBody>
          <a:bodyP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100000"/>
              </a:lnSpc>
              <a:spcBef>
                <a:spcPct val="0"/>
              </a:spcBef>
              <a:spcAft>
                <a:spcPts val="0"/>
              </a:spcAft>
              <a:buClrTx/>
              <a:buSzTx/>
              <a:buFontTx/>
              <a:buNone/>
              <a:tabLst/>
              <a:defRPr/>
            </a:pPr>
            <a:br>
              <a:rPr kumimoji="0" lang="en-US" sz="1364" b="0" i="0" u="none" strike="noStrike" kern="1200" cap="none" spc="0" normalizeH="0" baseline="0" noProof="0" dirty="0">
                <a:ln>
                  <a:noFill/>
                </a:ln>
                <a:solidFill>
                  <a:prstClr val="black">
                    <a:lumMod val="50000"/>
                    <a:lumOff val="50000"/>
                  </a:prstClr>
                </a:solidFill>
                <a:effectLst/>
                <a:uLnTx/>
                <a:uFillTx/>
                <a:latin typeface="Stencil" panose="040409050D0802020404" pitchFamily="82" charset="0"/>
                <a:ea typeface="+mj-ea"/>
                <a:cs typeface="Arial" panose="020B0604020202020204" pitchFamily="34" charset="0"/>
              </a:rPr>
            </a:br>
            <a:r>
              <a:rPr kumimoji="0" lang="en-US" sz="1364" b="0" i="0" u="none" strike="noStrike" kern="1200" cap="none" spc="0" normalizeH="0" baseline="0" noProof="0" dirty="0">
                <a:ln>
                  <a:noFill/>
                </a:ln>
                <a:solidFill>
                  <a:srgbClr val="E46C0A"/>
                </a:solidFill>
                <a:effectLst/>
                <a:uLnTx/>
                <a:uFillTx/>
                <a:latin typeface="Stencil" panose="040409050D0802020404" pitchFamily="82" charset="0"/>
                <a:ea typeface="+mj-ea"/>
                <a:cs typeface="Arial" panose="020B0604020202020204" pitchFamily="34" charset="0"/>
              </a:rPr>
              <a:t>sample size = 50</a:t>
            </a:r>
            <a:br>
              <a:rPr kumimoji="0" lang="en-US" sz="1364" b="0" i="0" u="none" strike="noStrike" kern="1200" cap="none" spc="0" normalizeH="0" baseline="0" noProof="0" dirty="0">
                <a:ln>
                  <a:noFill/>
                </a:ln>
                <a:solidFill>
                  <a:prstClr val="black">
                    <a:lumMod val="50000"/>
                    <a:lumOff val="50000"/>
                  </a:prstClr>
                </a:solidFill>
                <a:effectLst/>
                <a:uLnTx/>
                <a:uFillTx/>
                <a:latin typeface="Stencil" panose="040409050D0802020404" pitchFamily="82" charset="0"/>
                <a:ea typeface="+mj-ea"/>
                <a:cs typeface="Arial" panose="020B0604020202020204" pitchFamily="34" charset="0"/>
              </a:rPr>
            </a:br>
            <a:endParaRPr kumimoji="0" lang="en-US" sz="1364" b="0" i="0" u="none" strike="noStrike" kern="1200" cap="none" spc="0" normalizeH="0" baseline="0" noProof="0" dirty="0">
              <a:ln>
                <a:noFill/>
              </a:ln>
              <a:solidFill>
                <a:prstClr val="black"/>
              </a:solidFill>
              <a:effectLst/>
              <a:uLnTx/>
              <a:uFillTx/>
              <a:latin typeface="Calibri Light" panose="020F0302020204030204"/>
              <a:ea typeface="+mj-ea"/>
              <a:cs typeface="+mj-cs"/>
            </a:endParaRPr>
          </a:p>
        </p:txBody>
      </p:sp>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42348" y="1006204"/>
            <a:ext cx="7735607" cy="5157071"/>
          </a:xfrm>
          <a:prstGeom prst="rect">
            <a:avLst/>
          </a:prstGeom>
        </p:spPr>
      </p:pic>
      <p:sp>
        <p:nvSpPr>
          <p:cNvPr id="8" name="Title 1"/>
          <p:cNvSpPr txBox="1">
            <a:spLocks/>
          </p:cNvSpPr>
          <p:nvPr/>
        </p:nvSpPr>
        <p:spPr>
          <a:xfrm>
            <a:off x="3260797" y="-277626"/>
            <a:ext cx="5670406" cy="1090756"/>
          </a:xfrm>
          <a:prstGeom prst="rect">
            <a:avLst/>
          </a:prstGeom>
        </p:spPr>
        <p:txBody>
          <a:bodyP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100000"/>
              </a:lnSpc>
              <a:spcBef>
                <a:spcPct val="0"/>
              </a:spcBef>
              <a:spcAft>
                <a:spcPts val="0"/>
              </a:spcAft>
              <a:buClrTx/>
              <a:buSzTx/>
              <a:buFontTx/>
              <a:buNone/>
              <a:tabLst/>
              <a:defRPr/>
            </a:pPr>
            <a:br>
              <a:rPr kumimoji="0" lang="en-US" sz="3200" b="0" i="0" u="none" strike="noStrike" kern="1200" cap="none" spc="0" normalizeH="0" baseline="0" noProof="0" dirty="0">
                <a:ln>
                  <a:noFill/>
                </a:ln>
                <a:solidFill>
                  <a:prstClr val="black">
                    <a:lumMod val="50000"/>
                    <a:lumOff val="50000"/>
                  </a:prstClr>
                </a:solidFill>
                <a:effectLst/>
                <a:uLnTx/>
                <a:uFillTx/>
                <a:latin typeface="Stencil" panose="040409050D0802020404" pitchFamily="82" charset="0"/>
                <a:ea typeface="+mj-ea"/>
                <a:cs typeface="Arial" panose="020B0604020202020204" pitchFamily="34" charset="0"/>
              </a:rPr>
            </a:br>
            <a:r>
              <a:rPr kumimoji="0" lang="en-US" sz="3600" b="0" i="0" u="none" strike="noStrike" kern="1200" cap="none" spc="0" normalizeH="0" baseline="0" noProof="0" dirty="0">
                <a:ln>
                  <a:noFill/>
                </a:ln>
                <a:solidFill>
                  <a:srgbClr val="E46C0A"/>
                </a:solidFill>
                <a:effectLst/>
                <a:uLnTx/>
                <a:uFillTx/>
                <a:latin typeface="Stencil" panose="040409050D0802020404" pitchFamily="82" charset="0"/>
                <a:ea typeface="+mj-ea"/>
                <a:cs typeface="Arial" panose="020B0604020202020204" pitchFamily="34" charset="0"/>
              </a:rPr>
              <a:t>Sampling Distribution</a:t>
            </a:r>
            <a:endParaRPr kumimoji="0" lang="en-US" sz="3600" b="0" i="0" u="none" strike="noStrike" kern="1200" cap="none" spc="0" normalizeH="0" baseline="0" noProof="0" dirty="0">
              <a:ln>
                <a:noFill/>
              </a:ln>
              <a:solidFill>
                <a:srgbClr val="E46C0A"/>
              </a:solidFill>
              <a:effectLst/>
              <a:uLnTx/>
              <a:uFillTx/>
              <a:latin typeface="Calibri Light" panose="020F0302020204030204"/>
              <a:ea typeface="+mj-ea"/>
              <a:cs typeface="+mj-cs"/>
            </a:endParaRPr>
          </a:p>
        </p:txBody>
      </p:sp>
      <p:cxnSp>
        <p:nvCxnSpPr>
          <p:cNvPr id="9" name="Straight Connector 8"/>
          <p:cNvCxnSpPr/>
          <p:nvPr/>
        </p:nvCxnSpPr>
        <p:spPr>
          <a:xfrm>
            <a:off x="8154956" y="3074073"/>
            <a:ext cx="9331" cy="1998446"/>
          </a:xfrm>
          <a:prstGeom prst="line">
            <a:avLst/>
          </a:prstGeom>
          <a:ln>
            <a:solidFill>
              <a:srgbClr val="E46C0A"/>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5117519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Confidence intervals</a:t>
            </a:r>
          </a:p>
        </p:txBody>
      </p:sp>
      <p:sp>
        <p:nvSpPr>
          <p:cNvPr id="3" name="Text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228566386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A2A4A19-B384-42F8-8C0D-94C30AAB39F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4" name="Title 1"/>
          <p:cNvSpPr txBox="1">
            <a:spLocks/>
          </p:cNvSpPr>
          <p:nvPr/>
        </p:nvSpPr>
        <p:spPr>
          <a:xfrm>
            <a:off x="2457620" y="-239997"/>
            <a:ext cx="7287208" cy="1090756"/>
          </a:xfrm>
          <a:prstGeom prst="rect">
            <a:avLst/>
          </a:prstGeom>
        </p:spPr>
        <p:txBody>
          <a:bodyP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100000"/>
              </a:lnSpc>
              <a:spcBef>
                <a:spcPct val="0"/>
              </a:spcBef>
              <a:spcAft>
                <a:spcPts val="0"/>
              </a:spcAft>
              <a:buClrTx/>
              <a:buSzTx/>
              <a:buFontTx/>
              <a:buNone/>
              <a:tabLst/>
              <a:defRPr/>
            </a:pPr>
            <a:br>
              <a:rPr kumimoji="0" lang="en-US" sz="3600" b="0" i="0" u="none" strike="noStrike" kern="1200" cap="none" spc="0" normalizeH="0" baseline="0" noProof="0" dirty="0">
                <a:ln>
                  <a:noFill/>
                </a:ln>
                <a:solidFill>
                  <a:prstClr val="black">
                    <a:lumMod val="50000"/>
                    <a:lumOff val="50000"/>
                  </a:prstClr>
                </a:solidFill>
                <a:effectLst/>
                <a:uLnTx/>
                <a:uFillTx/>
                <a:latin typeface="Stencil" panose="040409050D0802020404" pitchFamily="82" charset="0"/>
                <a:ea typeface="+mj-ea"/>
                <a:cs typeface="Arial" panose="020B0604020202020204" pitchFamily="34" charset="0"/>
              </a:rPr>
            </a:br>
            <a:r>
              <a:rPr kumimoji="0" lang="en-US" sz="3600" b="0" i="0" u="none" strike="noStrike" kern="1200" cap="none" spc="0" normalizeH="0" baseline="0" noProof="0" dirty="0">
                <a:ln>
                  <a:noFill/>
                </a:ln>
                <a:solidFill>
                  <a:srgbClr val="E46C0A"/>
                </a:solidFill>
                <a:effectLst/>
                <a:uLnTx/>
                <a:uFillTx/>
                <a:latin typeface="Stencil" panose="040409050D0802020404" pitchFamily="82" charset="0"/>
                <a:ea typeface="+mj-ea"/>
                <a:cs typeface="Arial" panose="020B0604020202020204" pitchFamily="34" charset="0"/>
              </a:rPr>
              <a:t>95% confidence Interval</a:t>
            </a:r>
            <a:br>
              <a:rPr kumimoji="0" lang="en-US" sz="3600" b="0" i="0" u="none" strike="noStrike" kern="1200" cap="none" spc="0" normalizeH="0" baseline="0" noProof="0" dirty="0">
                <a:ln>
                  <a:noFill/>
                </a:ln>
                <a:solidFill>
                  <a:prstClr val="black">
                    <a:lumMod val="50000"/>
                    <a:lumOff val="50000"/>
                  </a:prstClr>
                </a:solidFill>
                <a:effectLst/>
                <a:uLnTx/>
                <a:uFillTx/>
                <a:latin typeface="Stencil" panose="040409050D0802020404" pitchFamily="82" charset="0"/>
                <a:ea typeface="+mj-ea"/>
                <a:cs typeface="Arial" panose="020B0604020202020204" pitchFamily="34" charset="0"/>
              </a:rPr>
            </a:br>
            <a:endParaRPr kumimoji="0" lang="en-US" sz="3600" b="0" i="0" u="none" strike="noStrike" kern="1200" cap="none" spc="0" normalizeH="0" baseline="0" noProof="0" dirty="0">
              <a:ln>
                <a:noFill/>
              </a:ln>
              <a:solidFill>
                <a:prstClr val="black"/>
              </a:solidFill>
              <a:effectLst/>
              <a:uLnTx/>
              <a:uFillTx/>
              <a:latin typeface="Calibri Light" panose="020F0302020204030204"/>
              <a:ea typeface="+mj-ea"/>
              <a:cs typeface="+mj-cs"/>
            </a:endParaRPr>
          </a:p>
        </p:txBody>
      </p:sp>
      <p:pic>
        <p:nvPicPr>
          <p:cNvPr id="15362" name="Picture 2" descr="alt text"/>
          <p:cNvPicPr>
            <a:picLocks noChangeAspect="1" noChangeArrowheads="1"/>
          </p:cNvPicPr>
          <p:nvPr/>
        </p:nvPicPr>
        <p:blipFill>
          <a:blip r:embed="rId2">
            <a:biLevel thresh="50000"/>
            <a:extLst>
              <a:ext uri="{28A0092B-C50C-407E-A947-70E740481C1C}">
                <a14:useLocalDpi xmlns:a14="http://schemas.microsoft.com/office/drawing/2010/main" val="0"/>
              </a:ext>
            </a:extLst>
          </a:blip>
          <a:srcRect/>
          <a:stretch>
            <a:fillRect/>
          </a:stretch>
        </p:blipFill>
        <p:spPr bwMode="auto">
          <a:xfrm>
            <a:off x="2351315" y="1148629"/>
            <a:ext cx="7361852" cy="4638312"/>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p:cNvSpPr txBox="1"/>
          <p:nvPr/>
        </p:nvSpPr>
        <p:spPr>
          <a:xfrm>
            <a:off x="5704345" y="1938992"/>
            <a:ext cx="1080552" cy="470000"/>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27" b="0" i="0" u="none" strike="noStrike" kern="1200" cap="none" spc="0" normalizeH="0" baseline="0" noProof="0" dirty="0">
                <a:ln>
                  <a:noFill/>
                </a:ln>
                <a:solidFill>
                  <a:srgbClr val="E46C0A"/>
                </a:solidFill>
                <a:effectLst/>
                <a:uLnTx/>
                <a:uFillTx/>
                <a:latin typeface="Calibri" panose="020F0502020204030204"/>
                <a:ea typeface="+mn-ea"/>
                <a:cs typeface="+mn-cs"/>
              </a:rPr>
              <a:t>Best Guess of </a:t>
            </a:r>
            <a:br>
              <a:rPr kumimoji="0" lang="en-US" sz="1227" b="0" i="0" u="none" strike="noStrike" kern="1200" cap="none" spc="0" normalizeH="0" baseline="0" noProof="0" dirty="0">
                <a:ln>
                  <a:noFill/>
                </a:ln>
                <a:solidFill>
                  <a:srgbClr val="E46C0A"/>
                </a:solidFill>
                <a:effectLst/>
                <a:uLnTx/>
                <a:uFillTx/>
                <a:latin typeface="Calibri" panose="020F0502020204030204"/>
                <a:ea typeface="+mn-ea"/>
                <a:cs typeface="+mn-cs"/>
              </a:rPr>
            </a:br>
            <a:r>
              <a:rPr kumimoji="0" lang="en-US" sz="1227" b="0" i="0" u="none" strike="noStrike" kern="1200" cap="none" spc="0" normalizeH="0" baseline="0" noProof="0" dirty="0">
                <a:ln>
                  <a:noFill/>
                </a:ln>
                <a:solidFill>
                  <a:srgbClr val="E46C0A"/>
                </a:solidFill>
                <a:effectLst/>
                <a:uLnTx/>
                <a:uFillTx/>
                <a:latin typeface="Calibri" panose="020F0502020204030204"/>
                <a:ea typeface="+mn-ea"/>
                <a:cs typeface="+mn-cs"/>
              </a:rPr>
              <a:t>the Slope</a:t>
            </a:r>
          </a:p>
        </p:txBody>
      </p:sp>
      <p:cxnSp>
        <p:nvCxnSpPr>
          <p:cNvPr id="9" name="Straight Connector 8"/>
          <p:cNvCxnSpPr/>
          <p:nvPr/>
        </p:nvCxnSpPr>
        <p:spPr>
          <a:xfrm flipV="1">
            <a:off x="2856224" y="2850974"/>
            <a:ext cx="2898047" cy="577313"/>
          </a:xfrm>
          <a:prstGeom prst="line">
            <a:avLst/>
          </a:prstGeom>
          <a:ln w="25400">
            <a:solidFill>
              <a:srgbClr val="E46C0A"/>
            </a:solidFill>
          </a:ln>
        </p:spPr>
        <p:style>
          <a:lnRef idx="1">
            <a:schemeClr val="accent1"/>
          </a:lnRef>
          <a:fillRef idx="0">
            <a:schemeClr val="accent1"/>
          </a:fillRef>
          <a:effectRef idx="0">
            <a:schemeClr val="accent1"/>
          </a:effectRef>
          <a:fontRef idx="minor">
            <a:schemeClr val="tx1"/>
          </a:fontRef>
        </p:style>
      </p:cxnSp>
      <p:sp>
        <p:nvSpPr>
          <p:cNvPr id="12" name="TextBox 11"/>
          <p:cNvSpPr txBox="1"/>
          <p:nvPr/>
        </p:nvSpPr>
        <p:spPr>
          <a:xfrm>
            <a:off x="6101224" y="3096073"/>
            <a:ext cx="857799" cy="281167"/>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27" b="0" i="0" u="none" strike="noStrike" kern="1200" cap="none" spc="0" normalizeH="0" baseline="0" noProof="0" dirty="0">
                <a:ln>
                  <a:noFill/>
                </a:ln>
                <a:solidFill>
                  <a:prstClr val="black"/>
                </a:solidFill>
                <a:effectLst/>
                <a:uLnTx/>
                <a:uFillTx/>
                <a:latin typeface="Calibri" panose="020F0502020204030204"/>
                <a:ea typeface="+mn-ea"/>
                <a:cs typeface="+mn-cs"/>
              </a:rPr>
              <a:t>True Slope</a:t>
            </a:r>
          </a:p>
        </p:txBody>
      </p:sp>
      <p:cxnSp>
        <p:nvCxnSpPr>
          <p:cNvPr id="23" name="Straight Arrow Connector 22"/>
          <p:cNvCxnSpPr>
            <a:stCxn id="12" idx="1"/>
          </p:cNvCxnSpPr>
          <p:nvPr/>
        </p:nvCxnSpPr>
        <p:spPr>
          <a:xfrm flipH="1" flipV="1">
            <a:off x="5620371" y="3096074"/>
            <a:ext cx="480853" cy="140583"/>
          </a:xfrm>
          <a:prstGeom prst="straightConnector1">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5" name="Straight Arrow Connector 24"/>
          <p:cNvCxnSpPr/>
          <p:nvPr/>
        </p:nvCxnSpPr>
        <p:spPr>
          <a:xfrm flipH="1">
            <a:off x="5829300" y="2513706"/>
            <a:ext cx="302913" cy="257903"/>
          </a:xfrm>
          <a:prstGeom prst="straightConnector1">
            <a:avLst/>
          </a:prstGeom>
          <a:ln w="19050">
            <a:solidFill>
              <a:srgbClr val="E46C0A"/>
            </a:solidFill>
            <a:tailEnd type="triangle"/>
          </a:ln>
        </p:spPr>
        <p:style>
          <a:lnRef idx="1">
            <a:schemeClr val="accent1"/>
          </a:lnRef>
          <a:fillRef idx="0">
            <a:schemeClr val="accent1"/>
          </a:fillRef>
          <a:effectRef idx="0">
            <a:schemeClr val="accent1"/>
          </a:effectRef>
          <a:fontRef idx="minor">
            <a:schemeClr val="tx1"/>
          </a:fontRef>
        </p:style>
      </p:cxnSp>
      <p:sp>
        <p:nvSpPr>
          <p:cNvPr id="27" name="TextBox 26"/>
          <p:cNvSpPr txBox="1"/>
          <p:nvPr/>
        </p:nvSpPr>
        <p:spPr>
          <a:xfrm>
            <a:off x="3112156" y="1811565"/>
            <a:ext cx="763351" cy="470000"/>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27" b="0" i="0" u="none" strike="noStrike" kern="1200" cap="none" spc="0" normalizeH="0" baseline="0" noProof="0" dirty="0">
                <a:ln>
                  <a:noFill/>
                </a:ln>
                <a:solidFill>
                  <a:srgbClr val="E46C0A"/>
                </a:solidFill>
                <a:effectLst/>
                <a:uLnTx/>
                <a:uFillTx/>
                <a:latin typeface="Calibri" panose="020F0502020204030204"/>
                <a:ea typeface="+mn-ea"/>
                <a:cs typeface="+mn-cs"/>
              </a:rPr>
              <a:t>Our One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27" b="0" i="0" u="none" strike="noStrike" kern="1200" cap="none" spc="0" normalizeH="0" baseline="0" noProof="0" dirty="0">
                <a:ln>
                  <a:noFill/>
                </a:ln>
                <a:solidFill>
                  <a:srgbClr val="E46C0A"/>
                </a:solidFill>
                <a:effectLst/>
                <a:uLnTx/>
                <a:uFillTx/>
                <a:latin typeface="Calibri" panose="020F0502020204030204"/>
                <a:ea typeface="+mn-ea"/>
                <a:cs typeface="+mn-cs"/>
              </a:rPr>
              <a:t>Sample</a:t>
            </a:r>
          </a:p>
        </p:txBody>
      </p:sp>
      <p:sp>
        <p:nvSpPr>
          <p:cNvPr id="28" name="TextBox 27"/>
          <p:cNvSpPr txBox="1"/>
          <p:nvPr/>
        </p:nvSpPr>
        <p:spPr>
          <a:xfrm>
            <a:off x="7273508" y="1243985"/>
            <a:ext cx="1785890" cy="523220"/>
          </a:xfrm>
          <a:prstGeom prst="rect">
            <a:avLst/>
          </a:prstGeom>
          <a:solidFill>
            <a:schemeClr val="bg1"/>
          </a:solid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mn-cs"/>
              </a:rPr>
              <a:t>Sampling Distribution</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mn-cs"/>
              </a:rPr>
              <a:t>of the Slope</a:t>
            </a:r>
          </a:p>
        </p:txBody>
      </p:sp>
      <p:sp>
        <p:nvSpPr>
          <p:cNvPr id="34" name="TextBox 33"/>
          <p:cNvSpPr txBox="1"/>
          <p:nvPr/>
        </p:nvSpPr>
        <p:spPr>
          <a:xfrm>
            <a:off x="9364583" y="3810215"/>
            <a:ext cx="1189749" cy="600164"/>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srgbClr val="E46C0A"/>
                </a:solidFill>
                <a:effectLst/>
                <a:uLnTx/>
                <a:uFillTx/>
                <a:latin typeface="Calibri" panose="020F0502020204030204"/>
                <a:ea typeface="+mn-ea"/>
                <a:cs typeface="+mn-cs"/>
              </a:rPr>
              <a:t>2.5% of</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srgbClr val="E46C0A"/>
                </a:solidFill>
                <a:effectLst/>
                <a:uLnTx/>
                <a:uFillTx/>
                <a:latin typeface="Calibri" panose="020F0502020204030204"/>
                <a:ea typeface="+mn-ea"/>
                <a:cs typeface="+mn-cs"/>
              </a:rPr>
              <a:t>Sample Statistics</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srgbClr val="E46C0A"/>
                </a:solidFill>
                <a:effectLst/>
                <a:uLnTx/>
                <a:uFillTx/>
                <a:latin typeface="Calibri" panose="020F0502020204030204"/>
                <a:ea typeface="+mn-ea"/>
                <a:cs typeface="+mn-cs"/>
              </a:rPr>
              <a:t>Greater Than C.I. </a:t>
            </a:r>
          </a:p>
        </p:txBody>
      </p:sp>
      <p:cxnSp>
        <p:nvCxnSpPr>
          <p:cNvPr id="35" name="Straight Arrow Connector 34"/>
          <p:cNvCxnSpPr/>
          <p:nvPr/>
        </p:nvCxnSpPr>
        <p:spPr>
          <a:xfrm flipH="1">
            <a:off x="9059398" y="4444802"/>
            <a:ext cx="432856" cy="367922"/>
          </a:xfrm>
          <a:prstGeom prst="straightConnector1">
            <a:avLst/>
          </a:prstGeom>
          <a:ln w="19050">
            <a:solidFill>
              <a:srgbClr val="E46C0A"/>
            </a:solidFill>
            <a:tailEnd type="triangle"/>
          </a:ln>
        </p:spPr>
        <p:style>
          <a:lnRef idx="1">
            <a:schemeClr val="accent1"/>
          </a:lnRef>
          <a:fillRef idx="0">
            <a:schemeClr val="accent1"/>
          </a:fillRef>
          <a:effectRef idx="0">
            <a:schemeClr val="accent1"/>
          </a:effectRef>
          <a:fontRef idx="minor">
            <a:schemeClr val="tx1"/>
          </a:fontRef>
        </p:style>
      </p:cxnSp>
      <p:cxnSp>
        <p:nvCxnSpPr>
          <p:cNvPr id="36" name="Straight Connector 35"/>
          <p:cNvCxnSpPr/>
          <p:nvPr/>
        </p:nvCxnSpPr>
        <p:spPr>
          <a:xfrm>
            <a:off x="8229595" y="2995125"/>
            <a:ext cx="9331" cy="1998446"/>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6" name="Straight Arrow Connector 25"/>
          <p:cNvCxnSpPr/>
          <p:nvPr/>
        </p:nvCxnSpPr>
        <p:spPr>
          <a:xfrm>
            <a:off x="7804385" y="4613699"/>
            <a:ext cx="910408" cy="4954"/>
          </a:xfrm>
          <a:prstGeom prst="straightConnector1">
            <a:avLst/>
          </a:prstGeom>
          <a:ln w="34925">
            <a:solidFill>
              <a:srgbClr val="FF6D16"/>
            </a:solidFill>
            <a:headEnd type="triangle" w="lg" len="lg"/>
            <a:tailEnd type="triangle" w="lg" len="lg"/>
          </a:ln>
        </p:spPr>
        <p:style>
          <a:lnRef idx="1">
            <a:schemeClr val="accent1"/>
          </a:lnRef>
          <a:fillRef idx="0">
            <a:schemeClr val="accent1"/>
          </a:fillRef>
          <a:effectRef idx="0">
            <a:schemeClr val="accent1"/>
          </a:effectRef>
          <a:fontRef idx="minor">
            <a:schemeClr val="tx1"/>
          </a:fontRef>
        </p:style>
      </p:cxnSp>
      <p:sp>
        <p:nvSpPr>
          <p:cNvPr id="15361" name="Oval 15360"/>
          <p:cNvSpPr/>
          <p:nvPr/>
        </p:nvSpPr>
        <p:spPr>
          <a:xfrm>
            <a:off x="8029806" y="4326798"/>
            <a:ext cx="220452" cy="203486"/>
          </a:xfrm>
          <a:prstGeom prst="ellipse">
            <a:avLst/>
          </a:prstGeom>
          <a:solidFill>
            <a:srgbClr val="FF6D16"/>
          </a:solidFill>
          <a:ln>
            <a:solidFill>
              <a:srgbClr val="FF6D1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cxnSp>
        <p:nvCxnSpPr>
          <p:cNvPr id="38" name="Straight Arrow Connector 37"/>
          <p:cNvCxnSpPr/>
          <p:nvPr/>
        </p:nvCxnSpPr>
        <p:spPr>
          <a:xfrm>
            <a:off x="6244621" y="2526664"/>
            <a:ext cx="1794313" cy="1800134"/>
          </a:xfrm>
          <a:prstGeom prst="straightConnector1">
            <a:avLst/>
          </a:prstGeom>
          <a:ln w="19050">
            <a:solidFill>
              <a:srgbClr val="E46C0A"/>
            </a:solidFill>
            <a:tailEnd type="triangle"/>
          </a:ln>
        </p:spPr>
        <p:style>
          <a:lnRef idx="1">
            <a:schemeClr val="accent1"/>
          </a:lnRef>
          <a:fillRef idx="0">
            <a:schemeClr val="accent1"/>
          </a:fillRef>
          <a:effectRef idx="0">
            <a:schemeClr val="accent1"/>
          </a:effectRef>
          <a:fontRef idx="minor">
            <a:schemeClr val="tx1"/>
          </a:fontRef>
        </p:style>
      </p:cxnSp>
      <p:cxnSp>
        <p:nvCxnSpPr>
          <p:cNvPr id="42" name="Straight Arrow Connector 41"/>
          <p:cNvCxnSpPr/>
          <p:nvPr/>
        </p:nvCxnSpPr>
        <p:spPr>
          <a:xfrm flipH="1">
            <a:off x="3191069" y="2306351"/>
            <a:ext cx="201571" cy="465258"/>
          </a:xfrm>
          <a:prstGeom prst="straightConnector1">
            <a:avLst/>
          </a:prstGeom>
          <a:ln w="19050">
            <a:solidFill>
              <a:srgbClr val="E46C0A"/>
            </a:solidFill>
            <a:tailEnd type="triangle"/>
          </a:ln>
        </p:spPr>
        <p:style>
          <a:lnRef idx="1">
            <a:schemeClr val="accent1"/>
          </a:lnRef>
          <a:fillRef idx="0">
            <a:schemeClr val="accent1"/>
          </a:fillRef>
          <a:effectRef idx="0">
            <a:schemeClr val="accent1"/>
          </a:effectRef>
          <a:fontRef idx="minor">
            <a:schemeClr val="tx1"/>
          </a:fontRef>
        </p:style>
      </p:cxnSp>
      <p:cxnSp>
        <p:nvCxnSpPr>
          <p:cNvPr id="48" name="Straight Arrow Connector 47"/>
          <p:cNvCxnSpPr/>
          <p:nvPr/>
        </p:nvCxnSpPr>
        <p:spPr>
          <a:xfrm flipV="1">
            <a:off x="3882990" y="1876263"/>
            <a:ext cx="1186892" cy="212356"/>
          </a:xfrm>
          <a:prstGeom prst="straightConnector1">
            <a:avLst/>
          </a:prstGeom>
          <a:ln w="19050">
            <a:solidFill>
              <a:srgbClr val="E46C0A"/>
            </a:solidFill>
            <a:tailEnd type="triangle"/>
          </a:ln>
        </p:spPr>
        <p:style>
          <a:lnRef idx="1">
            <a:schemeClr val="accent1"/>
          </a:lnRef>
          <a:fillRef idx="0">
            <a:schemeClr val="accent1"/>
          </a:fillRef>
          <a:effectRef idx="0">
            <a:schemeClr val="accent1"/>
          </a:effectRef>
          <a:fontRef idx="minor">
            <a:schemeClr val="tx1"/>
          </a:fontRef>
        </p:style>
      </p:cxnSp>
      <p:cxnSp>
        <p:nvCxnSpPr>
          <p:cNvPr id="51" name="Straight Arrow Connector 50"/>
          <p:cNvCxnSpPr/>
          <p:nvPr/>
        </p:nvCxnSpPr>
        <p:spPr>
          <a:xfrm>
            <a:off x="3653860" y="2306351"/>
            <a:ext cx="1179397" cy="517333"/>
          </a:xfrm>
          <a:prstGeom prst="straightConnector1">
            <a:avLst/>
          </a:prstGeom>
          <a:ln w="19050">
            <a:solidFill>
              <a:srgbClr val="E46C0A"/>
            </a:solidFill>
            <a:tailEnd type="triangle"/>
          </a:ln>
        </p:spPr>
        <p:style>
          <a:lnRef idx="1">
            <a:schemeClr val="accent1"/>
          </a:lnRef>
          <a:fillRef idx="0">
            <a:schemeClr val="accent1"/>
          </a:fillRef>
          <a:effectRef idx="0">
            <a:schemeClr val="accent1"/>
          </a:effectRef>
          <a:fontRef idx="minor">
            <a:schemeClr val="tx1"/>
          </a:fontRef>
        </p:style>
      </p:cxnSp>
      <p:sp>
        <p:nvSpPr>
          <p:cNvPr id="54" name="Rectangle 53"/>
          <p:cNvSpPr/>
          <p:nvPr/>
        </p:nvSpPr>
        <p:spPr>
          <a:xfrm>
            <a:off x="2937270" y="2771609"/>
            <a:ext cx="364202"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srgbClr val="E46C0A"/>
                </a:solidFill>
                <a:effectLst/>
                <a:uLnTx/>
                <a:uFillTx/>
                <a:latin typeface="Calibri" panose="020F0502020204030204"/>
                <a:ea typeface="+mn-ea"/>
                <a:cs typeface="Courier New" panose="02070309020205020404" pitchFamily="49" charset="0"/>
              </a:rPr>
              <a:t>*</a:t>
            </a:r>
          </a:p>
        </p:txBody>
      </p:sp>
      <p:sp>
        <p:nvSpPr>
          <p:cNvPr id="55" name="Rectangle 54"/>
          <p:cNvSpPr/>
          <p:nvPr/>
        </p:nvSpPr>
        <p:spPr>
          <a:xfrm>
            <a:off x="4747065" y="2658028"/>
            <a:ext cx="364202"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srgbClr val="E46C0A"/>
                </a:solidFill>
                <a:effectLst/>
                <a:uLnTx/>
                <a:uFillTx/>
                <a:latin typeface="Calibri" panose="020F0502020204030204"/>
                <a:ea typeface="+mn-ea"/>
                <a:cs typeface="Courier New" panose="02070309020205020404" pitchFamily="49" charset="0"/>
              </a:rPr>
              <a:t>*</a:t>
            </a:r>
          </a:p>
        </p:txBody>
      </p:sp>
      <p:sp>
        <p:nvSpPr>
          <p:cNvPr id="56" name="Rectangle 55"/>
          <p:cNvSpPr/>
          <p:nvPr/>
        </p:nvSpPr>
        <p:spPr>
          <a:xfrm>
            <a:off x="5077365" y="1659810"/>
            <a:ext cx="364202"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srgbClr val="E46C0A"/>
                </a:solidFill>
                <a:effectLst/>
                <a:uLnTx/>
                <a:uFillTx/>
                <a:latin typeface="Calibri" panose="020F0502020204030204"/>
                <a:ea typeface="+mn-ea"/>
                <a:cs typeface="Courier New" panose="02070309020205020404" pitchFamily="49" charset="0"/>
              </a:rPr>
              <a:t>*</a:t>
            </a:r>
          </a:p>
        </p:txBody>
      </p:sp>
      <p:sp>
        <p:nvSpPr>
          <p:cNvPr id="57" name="Rectangle 56"/>
          <p:cNvSpPr/>
          <p:nvPr/>
        </p:nvSpPr>
        <p:spPr>
          <a:xfrm>
            <a:off x="3109753" y="3976070"/>
            <a:ext cx="364202"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srgbClr val="E46C0A"/>
                </a:solidFill>
                <a:effectLst/>
                <a:uLnTx/>
                <a:uFillTx/>
                <a:latin typeface="Calibri" panose="020F0502020204030204"/>
                <a:ea typeface="+mn-ea"/>
                <a:cs typeface="Courier New" panose="02070309020205020404" pitchFamily="49" charset="0"/>
              </a:rPr>
              <a:t>*</a:t>
            </a:r>
          </a:p>
        </p:txBody>
      </p:sp>
      <p:sp>
        <p:nvSpPr>
          <p:cNvPr id="58" name="Rectangle 57"/>
          <p:cNvSpPr/>
          <p:nvPr/>
        </p:nvSpPr>
        <p:spPr>
          <a:xfrm>
            <a:off x="3129629" y="3784873"/>
            <a:ext cx="364202"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srgbClr val="E46C0A"/>
                </a:solidFill>
                <a:effectLst/>
                <a:uLnTx/>
                <a:uFillTx/>
                <a:latin typeface="Calibri" panose="020F0502020204030204"/>
                <a:ea typeface="+mn-ea"/>
                <a:cs typeface="Courier New" panose="02070309020205020404" pitchFamily="49" charset="0"/>
              </a:rPr>
              <a:t>*</a:t>
            </a:r>
          </a:p>
        </p:txBody>
      </p:sp>
      <p:sp>
        <p:nvSpPr>
          <p:cNvPr id="59" name="Rectangle 58"/>
          <p:cNvSpPr/>
          <p:nvPr/>
        </p:nvSpPr>
        <p:spPr>
          <a:xfrm>
            <a:off x="3544581" y="3266436"/>
            <a:ext cx="364202"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srgbClr val="E46C0A"/>
                </a:solidFill>
                <a:effectLst/>
                <a:uLnTx/>
                <a:uFillTx/>
                <a:latin typeface="Calibri" panose="020F0502020204030204"/>
                <a:ea typeface="+mn-ea"/>
                <a:cs typeface="Courier New" panose="02070309020205020404" pitchFamily="49" charset="0"/>
              </a:rPr>
              <a:t>*</a:t>
            </a:r>
          </a:p>
        </p:txBody>
      </p:sp>
      <p:sp>
        <p:nvSpPr>
          <p:cNvPr id="60" name="Rectangle 59"/>
          <p:cNvSpPr/>
          <p:nvPr/>
        </p:nvSpPr>
        <p:spPr>
          <a:xfrm>
            <a:off x="3941045" y="3246341"/>
            <a:ext cx="364202"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srgbClr val="E46C0A"/>
                </a:solidFill>
                <a:effectLst/>
                <a:uLnTx/>
                <a:uFillTx/>
                <a:latin typeface="Calibri" panose="020F0502020204030204"/>
                <a:ea typeface="+mn-ea"/>
                <a:cs typeface="Courier New" panose="02070309020205020404" pitchFamily="49" charset="0"/>
              </a:rPr>
              <a:t>*</a:t>
            </a:r>
          </a:p>
        </p:txBody>
      </p:sp>
      <p:sp>
        <p:nvSpPr>
          <p:cNvPr id="61" name="Rectangle 60"/>
          <p:cNvSpPr/>
          <p:nvPr/>
        </p:nvSpPr>
        <p:spPr>
          <a:xfrm>
            <a:off x="4462739" y="3221982"/>
            <a:ext cx="364202"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srgbClr val="E46C0A"/>
                </a:solidFill>
                <a:effectLst/>
                <a:uLnTx/>
                <a:uFillTx/>
                <a:latin typeface="Calibri" panose="020F0502020204030204"/>
                <a:ea typeface="+mn-ea"/>
                <a:cs typeface="Courier New" panose="02070309020205020404" pitchFamily="49" charset="0"/>
              </a:rPr>
              <a:t>*</a:t>
            </a:r>
          </a:p>
        </p:txBody>
      </p:sp>
      <p:sp>
        <p:nvSpPr>
          <p:cNvPr id="62" name="Rectangle 61"/>
          <p:cNvSpPr/>
          <p:nvPr/>
        </p:nvSpPr>
        <p:spPr>
          <a:xfrm>
            <a:off x="4953089" y="3633331"/>
            <a:ext cx="364202"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srgbClr val="E46C0A"/>
                </a:solidFill>
                <a:effectLst/>
                <a:uLnTx/>
                <a:uFillTx/>
                <a:latin typeface="Calibri" panose="020F0502020204030204"/>
                <a:ea typeface="+mn-ea"/>
                <a:cs typeface="Courier New" panose="02070309020205020404" pitchFamily="49" charset="0"/>
              </a:rPr>
              <a:t>*</a:t>
            </a:r>
          </a:p>
        </p:txBody>
      </p:sp>
      <p:sp>
        <p:nvSpPr>
          <p:cNvPr id="63" name="Rectangle 62"/>
          <p:cNvSpPr/>
          <p:nvPr/>
        </p:nvSpPr>
        <p:spPr>
          <a:xfrm>
            <a:off x="5346860" y="3451381"/>
            <a:ext cx="364202"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srgbClr val="E46C0A"/>
                </a:solidFill>
                <a:effectLst/>
                <a:uLnTx/>
                <a:uFillTx/>
                <a:latin typeface="Calibri" panose="020F0502020204030204"/>
                <a:ea typeface="+mn-ea"/>
                <a:cs typeface="Courier New" panose="02070309020205020404" pitchFamily="49" charset="0"/>
              </a:rPr>
              <a:t>*</a:t>
            </a:r>
          </a:p>
        </p:txBody>
      </p:sp>
      <p:sp>
        <p:nvSpPr>
          <p:cNvPr id="68" name="TextBox 67"/>
          <p:cNvSpPr txBox="1"/>
          <p:nvPr/>
        </p:nvSpPr>
        <p:spPr>
          <a:xfrm>
            <a:off x="6010223" y="3844306"/>
            <a:ext cx="1173719" cy="600164"/>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srgbClr val="E46C0A"/>
                </a:solidFill>
                <a:effectLst/>
                <a:uLnTx/>
                <a:uFillTx/>
                <a:latin typeface="Calibri" panose="020F0502020204030204"/>
                <a:ea typeface="+mn-ea"/>
                <a:cs typeface="+mn-cs"/>
              </a:rPr>
              <a:t>2.5% of</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srgbClr val="E46C0A"/>
                </a:solidFill>
                <a:effectLst/>
                <a:uLnTx/>
                <a:uFillTx/>
                <a:latin typeface="Calibri" panose="020F0502020204030204"/>
                <a:ea typeface="+mn-ea"/>
                <a:cs typeface="+mn-cs"/>
              </a:rPr>
              <a:t>Sample Statistics</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srgbClr val="E46C0A"/>
                </a:solidFill>
                <a:effectLst/>
                <a:uLnTx/>
                <a:uFillTx/>
                <a:latin typeface="Calibri" panose="020F0502020204030204"/>
                <a:ea typeface="+mn-ea"/>
                <a:cs typeface="+mn-cs"/>
              </a:rPr>
              <a:t>Smaller Than C.I. </a:t>
            </a:r>
          </a:p>
        </p:txBody>
      </p:sp>
      <p:cxnSp>
        <p:nvCxnSpPr>
          <p:cNvPr id="69" name="Straight Arrow Connector 68"/>
          <p:cNvCxnSpPr/>
          <p:nvPr/>
        </p:nvCxnSpPr>
        <p:spPr>
          <a:xfrm>
            <a:off x="6865621" y="4415462"/>
            <a:ext cx="527929" cy="378402"/>
          </a:xfrm>
          <a:prstGeom prst="straightConnector1">
            <a:avLst/>
          </a:prstGeom>
          <a:ln w="19050">
            <a:solidFill>
              <a:srgbClr val="E46C0A"/>
            </a:solidFill>
            <a:tailEnd type="triangle"/>
          </a:ln>
        </p:spPr>
        <p:style>
          <a:lnRef idx="1">
            <a:schemeClr val="accent1"/>
          </a:lnRef>
          <a:fillRef idx="0">
            <a:schemeClr val="accent1"/>
          </a:fillRef>
          <a:effectRef idx="0">
            <a:schemeClr val="accent1"/>
          </a:effectRef>
          <a:fontRef idx="minor">
            <a:schemeClr val="tx1"/>
          </a:fontRef>
        </p:style>
      </p:cxnSp>
      <p:sp>
        <p:nvSpPr>
          <p:cNvPr id="15382" name="Rectangle 15381"/>
          <p:cNvSpPr/>
          <p:nvPr/>
        </p:nvSpPr>
        <p:spPr>
          <a:xfrm>
            <a:off x="7393550" y="5476158"/>
            <a:ext cx="1146110" cy="190645"/>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7" name="Title 1"/>
          <p:cNvSpPr txBox="1">
            <a:spLocks/>
          </p:cNvSpPr>
          <p:nvPr/>
        </p:nvSpPr>
        <p:spPr>
          <a:xfrm>
            <a:off x="6007359" y="5343306"/>
            <a:ext cx="4504459" cy="1090756"/>
          </a:xfrm>
          <a:prstGeom prst="rect">
            <a:avLst/>
          </a:prstGeom>
        </p:spPr>
        <p:txBody>
          <a:bodyP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100000"/>
              </a:lnSpc>
              <a:spcBef>
                <a:spcPct val="0"/>
              </a:spcBef>
              <a:spcAft>
                <a:spcPts val="0"/>
              </a:spcAft>
              <a:buClrTx/>
              <a:buSzTx/>
              <a:buFontTx/>
              <a:buNone/>
              <a:tabLst/>
              <a:defRPr/>
            </a:pPr>
            <a:br>
              <a:rPr kumimoji="0" lang="en-US" sz="1364" b="0" i="0" u="none" strike="noStrike" kern="1200" cap="none" spc="0" normalizeH="0" baseline="0" noProof="0" dirty="0">
                <a:ln>
                  <a:noFill/>
                </a:ln>
                <a:solidFill>
                  <a:srgbClr val="E46C0A"/>
                </a:solidFill>
                <a:effectLst/>
                <a:uLnTx/>
                <a:uFillTx/>
                <a:latin typeface="Stencil" panose="040409050D0802020404" pitchFamily="82" charset="0"/>
                <a:ea typeface="+mj-ea"/>
                <a:cs typeface="Arial" panose="020B0604020202020204" pitchFamily="34" charset="0"/>
              </a:rPr>
            </a:br>
            <a:r>
              <a:rPr kumimoji="0" lang="en-US" sz="1364" b="0" i="0" u="none" strike="noStrike" kern="1200" cap="none" spc="0" normalizeH="0" baseline="0" noProof="0" dirty="0">
                <a:ln>
                  <a:noFill/>
                </a:ln>
                <a:solidFill>
                  <a:srgbClr val="E46C0A"/>
                </a:solidFill>
                <a:effectLst/>
                <a:uLnTx/>
                <a:uFillTx/>
                <a:latin typeface="Stencil" panose="040409050D0802020404" pitchFamily="82" charset="0"/>
                <a:ea typeface="+mj-ea"/>
                <a:cs typeface="Arial" panose="020B0604020202020204" pitchFamily="34" charset="0"/>
              </a:rPr>
              <a:t>95% </a:t>
            </a:r>
          </a:p>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1364" b="0" i="0" u="none" strike="noStrike" kern="1200" cap="none" spc="0" normalizeH="0" baseline="0" noProof="0" dirty="0">
                <a:ln>
                  <a:noFill/>
                </a:ln>
                <a:solidFill>
                  <a:srgbClr val="E46C0A"/>
                </a:solidFill>
                <a:effectLst/>
                <a:uLnTx/>
                <a:uFillTx/>
                <a:latin typeface="Stencil" panose="040409050D0802020404" pitchFamily="82" charset="0"/>
                <a:ea typeface="+mj-ea"/>
                <a:cs typeface="Arial" panose="020B0604020202020204" pitchFamily="34" charset="0"/>
              </a:rPr>
              <a:t>Confidence </a:t>
            </a:r>
          </a:p>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1364" b="0" i="0" u="none" strike="noStrike" kern="1200" cap="none" spc="0" normalizeH="0" baseline="0" noProof="0" dirty="0">
                <a:ln>
                  <a:noFill/>
                </a:ln>
                <a:solidFill>
                  <a:srgbClr val="E46C0A"/>
                </a:solidFill>
                <a:effectLst/>
                <a:uLnTx/>
                <a:uFillTx/>
                <a:latin typeface="Stencil" panose="040409050D0802020404" pitchFamily="82" charset="0"/>
                <a:ea typeface="+mj-ea"/>
                <a:cs typeface="Arial" panose="020B0604020202020204" pitchFamily="34" charset="0"/>
              </a:rPr>
              <a:t>Interval</a:t>
            </a:r>
            <a:br>
              <a:rPr kumimoji="0" lang="en-US" sz="1364" b="0" i="0" u="none" strike="noStrike" kern="1200" cap="none" spc="0" normalizeH="0" baseline="0" noProof="0" dirty="0">
                <a:ln>
                  <a:noFill/>
                </a:ln>
                <a:solidFill>
                  <a:srgbClr val="E46C0A"/>
                </a:solidFill>
                <a:effectLst/>
                <a:uLnTx/>
                <a:uFillTx/>
                <a:latin typeface="Stencil" panose="040409050D0802020404" pitchFamily="82" charset="0"/>
                <a:ea typeface="+mj-ea"/>
                <a:cs typeface="Arial" panose="020B0604020202020204" pitchFamily="34" charset="0"/>
              </a:rPr>
            </a:br>
            <a:endParaRPr kumimoji="0" lang="en-US" sz="1364" b="0" i="0" u="none" strike="noStrike" kern="1200" cap="none" spc="0" normalizeH="0" baseline="0" noProof="0" dirty="0">
              <a:ln>
                <a:noFill/>
              </a:ln>
              <a:solidFill>
                <a:srgbClr val="E46C0A"/>
              </a:solidFill>
              <a:effectLst/>
              <a:uLnTx/>
              <a:uFillTx/>
              <a:latin typeface="Calibri Light" panose="020F0302020204030204"/>
              <a:ea typeface="+mj-ea"/>
              <a:cs typeface="+mj-cs"/>
            </a:endParaRPr>
          </a:p>
        </p:txBody>
      </p:sp>
      <p:cxnSp>
        <p:nvCxnSpPr>
          <p:cNvPr id="74" name="Straight Arrow Connector 73"/>
          <p:cNvCxnSpPr/>
          <p:nvPr/>
        </p:nvCxnSpPr>
        <p:spPr>
          <a:xfrm>
            <a:off x="7804384" y="6392559"/>
            <a:ext cx="910408" cy="4954"/>
          </a:xfrm>
          <a:prstGeom prst="straightConnector1">
            <a:avLst/>
          </a:prstGeom>
          <a:ln w="34925">
            <a:solidFill>
              <a:srgbClr val="FF6D16"/>
            </a:solidFill>
            <a:headEnd type="triangle" w="lg" len="lg"/>
            <a:tailEnd type="triangle" w="lg" len="lg"/>
          </a:ln>
        </p:spPr>
        <p:style>
          <a:lnRef idx="1">
            <a:schemeClr val="accent1"/>
          </a:lnRef>
          <a:fillRef idx="0">
            <a:schemeClr val="accent1"/>
          </a:fillRef>
          <a:effectRef idx="0">
            <a:schemeClr val="accent1"/>
          </a:effectRef>
          <a:fontRef idx="minor">
            <a:schemeClr val="tx1"/>
          </a:fontRef>
        </p:style>
      </p:cxnSp>
      <p:cxnSp>
        <p:nvCxnSpPr>
          <p:cNvPr id="37" name="Straight Arrow Connector 36"/>
          <p:cNvCxnSpPr/>
          <p:nvPr/>
        </p:nvCxnSpPr>
        <p:spPr>
          <a:xfrm>
            <a:off x="3544581" y="2408992"/>
            <a:ext cx="1525301" cy="1336210"/>
          </a:xfrm>
          <a:prstGeom prst="straightConnector1">
            <a:avLst/>
          </a:prstGeom>
          <a:ln w="19050">
            <a:solidFill>
              <a:srgbClr val="E46C0A"/>
            </a:solidFill>
            <a:tailEnd type="triangle"/>
          </a:ln>
        </p:spPr>
        <p:style>
          <a:lnRef idx="1">
            <a:schemeClr val="accent1"/>
          </a:lnRef>
          <a:fillRef idx="0">
            <a:schemeClr val="accent1"/>
          </a:fillRef>
          <a:effectRef idx="0">
            <a:schemeClr val="accent1"/>
          </a:effectRef>
          <a:fontRef idx="minor">
            <a:schemeClr val="tx1"/>
          </a:fontRef>
        </p:style>
      </p:cxnSp>
      <p:cxnSp>
        <p:nvCxnSpPr>
          <p:cNvPr id="39" name="Straight Arrow Connector 38"/>
          <p:cNvCxnSpPr>
            <a:endCxn id="58" idx="0"/>
          </p:cNvCxnSpPr>
          <p:nvPr/>
        </p:nvCxnSpPr>
        <p:spPr>
          <a:xfrm flipH="1">
            <a:off x="3311730" y="2408992"/>
            <a:ext cx="162225" cy="1375881"/>
          </a:xfrm>
          <a:prstGeom prst="straightConnector1">
            <a:avLst/>
          </a:prstGeom>
          <a:ln w="19050">
            <a:solidFill>
              <a:srgbClr val="E46C0A"/>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04104340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alt text"/>
          <p:cNvPicPr>
            <a:picLocks noChangeAspect="1" noChangeArrowheads="1"/>
          </p:cNvPicPr>
          <p:nvPr/>
        </p:nvPicPr>
        <p:blipFill rotWithShape="1">
          <a:blip r:embed="rId2">
            <a:biLevel thresh="50000"/>
            <a:extLst>
              <a:ext uri="{28A0092B-C50C-407E-A947-70E740481C1C}">
                <a14:useLocalDpi xmlns:a14="http://schemas.microsoft.com/office/drawing/2010/main" val="0"/>
              </a:ext>
            </a:extLst>
          </a:blip>
          <a:srcRect l="53993" b="6278"/>
          <a:stretch/>
        </p:blipFill>
        <p:spPr bwMode="auto">
          <a:xfrm>
            <a:off x="3666930" y="1073984"/>
            <a:ext cx="3387012" cy="4347102"/>
          </a:xfrm>
          <a:prstGeom prst="rect">
            <a:avLst/>
          </a:prstGeom>
          <a:noFill/>
          <a:extLst>
            <a:ext uri="{909E8E84-426E-40DD-AFC4-6F175D3DCCD1}">
              <a14:hiddenFill xmlns:a14="http://schemas.microsoft.com/office/drawing/2010/main">
                <a:solidFill>
                  <a:srgbClr val="FFFFFF"/>
                </a:solidFill>
              </a14:hiddenFill>
            </a:ext>
          </a:extLst>
        </p:spPr>
      </p:pic>
      <p:sp>
        <p:nvSpPr>
          <p:cNvPr id="3" name="Title 1"/>
          <p:cNvSpPr txBox="1">
            <a:spLocks/>
          </p:cNvSpPr>
          <p:nvPr/>
        </p:nvSpPr>
        <p:spPr>
          <a:xfrm>
            <a:off x="5360436" y="4018354"/>
            <a:ext cx="4504459" cy="1090756"/>
          </a:xfrm>
          <a:prstGeom prst="rect">
            <a:avLst/>
          </a:prstGeom>
        </p:spPr>
        <p:txBody>
          <a:bodyP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100000"/>
              </a:lnSpc>
              <a:spcBef>
                <a:spcPct val="0"/>
              </a:spcBef>
              <a:spcAft>
                <a:spcPts val="0"/>
              </a:spcAft>
              <a:buClrTx/>
              <a:buSzTx/>
              <a:buFontTx/>
              <a:buNone/>
              <a:tabLst/>
              <a:defRPr/>
            </a:pPr>
            <a:br>
              <a:rPr kumimoji="0" lang="en-US" sz="1364" b="0" i="0" u="none" strike="noStrike" kern="1200" cap="none" spc="0" normalizeH="0" baseline="0" noProof="0" dirty="0">
                <a:ln>
                  <a:noFill/>
                </a:ln>
                <a:solidFill>
                  <a:srgbClr val="E46C0A"/>
                </a:solidFill>
                <a:effectLst/>
                <a:uLnTx/>
                <a:uFillTx/>
                <a:latin typeface="Stencil" panose="040409050D0802020404" pitchFamily="82" charset="0"/>
                <a:ea typeface="+mj-ea"/>
                <a:cs typeface="Arial" panose="020B0604020202020204" pitchFamily="34" charset="0"/>
              </a:rPr>
            </a:br>
            <a:r>
              <a:rPr kumimoji="0" lang="en-US" sz="1364" b="0" i="0" u="none" strike="noStrike" kern="1200" cap="none" spc="0" normalizeH="0" baseline="0" noProof="0" dirty="0">
                <a:ln>
                  <a:noFill/>
                </a:ln>
                <a:solidFill>
                  <a:srgbClr val="E46C0A"/>
                </a:solidFill>
                <a:effectLst/>
                <a:uLnTx/>
                <a:uFillTx/>
                <a:latin typeface="Stencil" panose="040409050D0802020404" pitchFamily="82" charset="0"/>
                <a:ea typeface="+mj-ea"/>
                <a:cs typeface="Arial" panose="020B0604020202020204" pitchFamily="34" charset="0"/>
              </a:rPr>
              <a:t>95%  Confidence Interval</a:t>
            </a:r>
            <a:br>
              <a:rPr kumimoji="0" lang="en-US" sz="1364" b="0" i="0" u="none" strike="noStrike" kern="1200" cap="none" spc="0" normalizeH="0" baseline="0" noProof="0" dirty="0">
                <a:ln>
                  <a:noFill/>
                </a:ln>
                <a:solidFill>
                  <a:srgbClr val="E46C0A"/>
                </a:solidFill>
                <a:effectLst/>
                <a:uLnTx/>
                <a:uFillTx/>
                <a:latin typeface="Stencil" panose="040409050D0802020404" pitchFamily="82" charset="0"/>
                <a:ea typeface="+mj-ea"/>
                <a:cs typeface="Arial" panose="020B0604020202020204" pitchFamily="34" charset="0"/>
              </a:rPr>
            </a:br>
            <a:endParaRPr kumimoji="0" lang="en-US" sz="1364" b="0" i="0" u="none" strike="noStrike" kern="1200" cap="none" spc="0" normalizeH="0" baseline="0" noProof="0" dirty="0">
              <a:ln>
                <a:noFill/>
              </a:ln>
              <a:solidFill>
                <a:srgbClr val="E46C0A"/>
              </a:solidFill>
              <a:effectLst/>
              <a:uLnTx/>
              <a:uFillTx/>
              <a:latin typeface="Calibri Light" panose="020F0302020204030204"/>
              <a:ea typeface="+mj-ea"/>
              <a:cs typeface="+mj-cs"/>
            </a:endParaRPr>
          </a:p>
        </p:txBody>
      </p:sp>
      <p:cxnSp>
        <p:nvCxnSpPr>
          <p:cNvPr id="4" name="Straight Arrow Connector 3"/>
          <p:cNvCxnSpPr/>
          <p:nvPr/>
        </p:nvCxnSpPr>
        <p:spPr>
          <a:xfrm>
            <a:off x="5152934" y="4358480"/>
            <a:ext cx="910408" cy="4954"/>
          </a:xfrm>
          <a:prstGeom prst="straightConnector1">
            <a:avLst/>
          </a:prstGeom>
          <a:ln w="34925">
            <a:solidFill>
              <a:srgbClr val="FF6D16"/>
            </a:solidFill>
            <a:headEnd type="triangle" w="lg" len="lg"/>
            <a:tailEnd type="triangle" w="lg" len="lg"/>
          </a:ln>
        </p:spPr>
        <p:style>
          <a:lnRef idx="1">
            <a:schemeClr val="accent1"/>
          </a:lnRef>
          <a:fillRef idx="0">
            <a:schemeClr val="accent1"/>
          </a:fillRef>
          <a:effectRef idx="0">
            <a:schemeClr val="accent1"/>
          </a:effectRef>
          <a:fontRef idx="minor">
            <a:schemeClr val="tx1"/>
          </a:fontRef>
        </p:style>
      </p:cxnSp>
      <p:sp>
        <p:nvSpPr>
          <p:cNvPr id="5" name="Title 1"/>
          <p:cNvSpPr txBox="1">
            <a:spLocks/>
          </p:cNvSpPr>
          <p:nvPr/>
        </p:nvSpPr>
        <p:spPr>
          <a:xfrm>
            <a:off x="5360436" y="3612940"/>
            <a:ext cx="4504459" cy="1090756"/>
          </a:xfrm>
          <a:prstGeom prst="rect">
            <a:avLst/>
          </a:prstGeom>
        </p:spPr>
        <p:txBody>
          <a:bodyP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100000"/>
              </a:lnSpc>
              <a:spcBef>
                <a:spcPct val="0"/>
              </a:spcBef>
              <a:spcAft>
                <a:spcPts val="0"/>
              </a:spcAft>
              <a:buClrTx/>
              <a:buSzTx/>
              <a:buFontTx/>
              <a:buNone/>
              <a:tabLst/>
              <a:defRPr/>
            </a:pPr>
            <a:br>
              <a:rPr kumimoji="0" lang="en-US" sz="1364" b="0" i="0" u="none" strike="noStrike" kern="1200" cap="none" spc="0" normalizeH="0" baseline="0" noProof="0" dirty="0">
                <a:ln>
                  <a:noFill/>
                </a:ln>
                <a:solidFill>
                  <a:srgbClr val="E46C0A"/>
                </a:solidFill>
                <a:effectLst/>
                <a:uLnTx/>
                <a:uFillTx/>
                <a:latin typeface="Stencil" panose="040409050D0802020404" pitchFamily="82" charset="0"/>
                <a:ea typeface="+mj-ea"/>
                <a:cs typeface="Arial" panose="020B0604020202020204" pitchFamily="34" charset="0"/>
              </a:rPr>
            </a:br>
            <a:r>
              <a:rPr kumimoji="0" lang="en-US" sz="1364" b="0" i="0" u="none" strike="noStrike" kern="1200" cap="none" spc="0" normalizeH="0" baseline="0" noProof="0" dirty="0">
                <a:ln>
                  <a:noFill/>
                </a:ln>
                <a:solidFill>
                  <a:srgbClr val="E46C0A"/>
                </a:solidFill>
                <a:effectLst/>
                <a:uLnTx/>
                <a:uFillTx/>
                <a:latin typeface="Stencil" panose="040409050D0802020404" pitchFamily="82" charset="0"/>
                <a:ea typeface="+mj-ea"/>
                <a:cs typeface="Arial" panose="020B0604020202020204" pitchFamily="34" charset="0"/>
              </a:rPr>
              <a:t>90%  Confidence Interval</a:t>
            </a:r>
            <a:br>
              <a:rPr kumimoji="0" lang="en-US" sz="1364" b="0" i="0" u="none" strike="noStrike" kern="1200" cap="none" spc="0" normalizeH="0" baseline="0" noProof="0" dirty="0">
                <a:ln>
                  <a:noFill/>
                </a:ln>
                <a:solidFill>
                  <a:srgbClr val="E46C0A"/>
                </a:solidFill>
                <a:effectLst/>
                <a:uLnTx/>
                <a:uFillTx/>
                <a:latin typeface="Stencil" panose="040409050D0802020404" pitchFamily="82" charset="0"/>
                <a:ea typeface="+mj-ea"/>
                <a:cs typeface="Arial" panose="020B0604020202020204" pitchFamily="34" charset="0"/>
              </a:rPr>
            </a:br>
            <a:endParaRPr kumimoji="0" lang="en-US" sz="1364" b="0" i="0" u="none" strike="noStrike" kern="1200" cap="none" spc="0" normalizeH="0" baseline="0" noProof="0" dirty="0">
              <a:ln>
                <a:noFill/>
              </a:ln>
              <a:solidFill>
                <a:srgbClr val="E46C0A"/>
              </a:solidFill>
              <a:effectLst/>
              <a:uLnTx/>
              <a:uFillTx/>
              <a:latin typeface="Calibri Light" panose="020F0302020204030204"/>
              <a:ea typeface="+mj-ea"/>
              <a:cs typeface="+mj-cs"/>
            </a:endParaRPr>
          </a:p>
        </p:txBody>
      </p:sp>
      <p:cxnSp>
        <p:nvCxnSpPr>
          <p:cNvPr id="6" name="Straight Arrow Connector 5"/>
          <p:cNvCxnSpPr/>
          <p:nvPr/>
        </p:nvCxnSpPr>
        <p:spPr>
          <a:xfrm>
            <a:off x="5232915" y="3950389"/>
            <a:ext cx="702906" cy="0"/>
          </a:xfrm>
          <a:prstGeom prst="straightConnector1">
            <a:avLst/>
          </a:prstGeom>
          <a:ln w="34925">
            <a:solidFill>
              <a:srgbClr val="FF6D16"/>
            </a:solidFill>
            <a:headEnd type="triangle" w="lg" len="lg"/>
            <a:tailEnd type="triangle" w="lg" len="lg"/>
          </a:ln>
        </p:spPr>
        <p:style>
          <a:lnRef idx="1">
            <a:schemeClr val="accent1"/>
          </a:lnRef>
          <a:fillRef idx="0">
            <a:schemeClr val="accent1"/>
          </a:fillRef>
          <a:effectRef idx="0">
            <a:schemeClr val="accent1"/>
          </a:effectRef>
          <a:fontRef idx="minor">
            <a:schemeClr val="tx1"/>
          </a:fontRef>
        </p:style>
      </p:cxnSp>
      <p:sp>
        <p:nvSpPr>
          <p:cNvPr id="7" name="Title 1"/>
          <p:cNvSpPr txBox="1">
            <a:spLocks/>
          </p:cNvSpPr>
          <p:nvPr/>
        </p:nvSpPr>
        <p:spPr>
          <a:xfrm>
            <a:off x="5279570" y="2762161"/>
            <a:ext cx="4504459" cy="1090756"/>
          </a:xfrm>
          <a:prstGeom prst="rect">
            <a:avLst/>
          </a:prstGeom>
        </p:spPr>
        <p:txBody>
          <a:bodyP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100000"/>
              </a:lnSpc>
              <a:spcBef>
                <a:spcPct val="0"/>
              </a:spcBef>
              <a:spcAft>
                <a:spcPts val="0"/>
              </a:spcAft>
              <a:buClrTx/>
              <a:buSzTx/>
              <a:buFontTx/>
              <a:buNone/>
              <a:tabLst/>
              <a:defRPr/>
            </a:pPr>
            <a:br>
              <a:rPr kumimoji="0" lang="en-US" sz="1364" b="0" i="0" u="none" strike="noStrike" kern="1200" cap="none" spc="0" normalizeH="0" baseline="0" noProof="0" dirty="0">
                <a:ln>
                  <a:noFill/>
                </a:ln>
                <a:solidFill>
                  <a:srgbClr val="E46C0A"/>
                </a:solidFill>
                <a:effectLst/>
                <a:uLnTx/>
                <a:uFillTx/>
                <a:latin typeface="Stencil" panose="040409050D0802020404" pitchFamily="82" charset="0"/>
                <a:ea typeface="+mj-ea"/>
                <a:cs typeface="Arial" panose="020B0604020202020204" pitchFamily="34" charset="0"/>
              </a:rPr>
            </a:br>
            <a:r>
              <a:rPr kumimoji="0" lang="en-US" sz="1364" b="0" i="0" u="none" strike="noStrike" kern="1200" cap="none" spc="0" normalizeH="0" baseline="0" noProof="0" dirty="0">
                <a:ln>
                  <a:noFill/>
                </a:ln>
                <a:solidFill>
                  <a:srgbClr val="E46C0A"/>
                </a:solidFill>
                <a:effectLst/>
                <a:uLnTx/>
                <a:uFillTx/>
                <a:latin typeface="Stencil" panose="040409050D0802020404" pitchFamily="82" charset="0"/>
                <a:ea typeface="+mj-ea"/>
                <a:cs typeface="Arial" panose="020B0604020202020204" pitchFamily="34" charset="0"/>
              </a:rPr>
              <a:t>60%  Confidence Interval</a:t>
            </a:r>
            <a:br>
              <a:rPr kumimoji="0" lang="en-US" sz="1364" b="0" i="0" u="none" strike="noStrike" kern="1200" cap="none" spc="0" normalizeH="0" baseline="0" noProof="0" dirty="0">
                <a:ln>
                  <a:noFill/>
                </a:ln>
                <a:solidFill>
                  <a:srgbClr val="E46C0A"/>
                </a:solidFill>
                <a:effectLst/>
                <a:uLnTx/>
                <a:uFillTx/>
                <a:latin typeface="Stencil" panose="040409050D0802020404" pitchFamily="82" charset="0"/>
                <a:ea typeface="+mj-ea"/>
                <a:cs typeface="Arial" panose="020B0604020202020204" pitchFamily="34" charset="0"/>
              </a:rPr>
            </a:br>
            <a:endParaRPr kumimoji="0" lang="en-US" sz="1364" b="0" i="0" u="none" strike="noStrike" kern="1200" cap="none" spc="0" normalizeH="0" baseline="0" noProof="0" dirty="0">
              <a:ln>
                <a:noFill/>
              </a:ln>
              <a:solidFill>
                <a:srgbClr val="E46C0A"/>
              </a:solidFill>
              <a:effectLst/>
              <a:uLnTx/>
              <a:uFillTx/>
              <a:latin typeface="Calibri Light" panose="020F0302020204030204"/>
              <a:ea typeface="+mj-ea"/>
              <a:cs typeface="+mj-cs"/>
            </a:endParaRPr>
          </a:p>
        </p:txBody>
      </p:sp>
      <p:cxnSp>
        <p:nvCxnSpPr>
          <p:cNvPr id="8" name="Straight Arrow Connector 7"/>
          <p:cNvCxnSpPr/>
          <p:nvPr/>
        </p:nvCxnSpPr>
        <p:spPr>
          <a:xfrm flipV="1">
            <a:off x="5332882" y="3097763"/>
            <a:ext cx="502972" cy="4524"/>
          </a:xfrm>
          <a:prstGeom prst="straightConnector1">
            <a:avLst/>
          </a:prstGeom>
          <a:ln w="34925">
            <a:solidFill>
              <a:srgbClr val="FF6D16"/>
            </a:solidFill>
            <a:headEnd type="triangle" w="lg" len="lg"/>
            <a:tailEnd type="triangle" w="lg" len="lg"/>
          </a:ln>
        </p:spPr>
        <p:style>
          <a:lnRef idx="1">
            <a:schemeClr val="accent1"/>
          </a:lnRef>
          <a:fillRef idx="0">
            <a:schemeClr val="accent1"/>
          </a:fillRef>
          <a:effectRef idx="0">
            <a:schemeClr val="accent1"/>
          </a:effectRef>
          <a:fontRef idx="minor">
            <a:schemeClr val="tx1"/>
          </a:fontRef>
        </p:style>
      </p:cxnSp>
      <p:sp>
        <p:nvSpPr>
          <p:cNvPr id="9" name="Title 1"/>
          <p:cNvSpPr txBox="1">
            <a:spLocks/>
          </p:cNvSpPr>
          <p:nvPr/>
        </p:nvSpPr>
        <p:spPr>
          <a:xfrm>
            <a:off x="5360436" y="4398295"/>
            <a:ext cx="4504459" cy="1090756"/>
          </a:xfrm>
          <a:prstGeom prst="rect">
            <a:avLst/>
          </a:prstGeom>
        </p:spPr>
        <p:txBody>
          <a:bodyP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100000"/>
              </a:lnSpc>
              <a:spcBef>
                <a:spcPct val="0"/>
              </a:spcBef>
              <a:spcAft>
                <a:spcPts val="0"/>
              </a:spcAft>
              <a:buClrTx/>
              <a:buSzTx/>
              <a:buFontTx/>
              <a:buNone/>
              <a:tabLst/>
              <a:defRPr/>
            </a:pPr>
            <a:br>
              <a:rPr kumimoji="0" lang="en-US" sz="1364" b="0" i="0" u="none" strike="noStrike" kern="1200" cap="none" spc="0" normalizeH="0" baseline="0" noProof="0" dirty="0">
                <a:ln>
                  <a:noFill/>
                </a:ln>
                <a:solidFill>
                  <a:srgbClr val="E46C0A"/>
                </a:solidFill>
                <a:effectLst/>
                <a:uLnTx/>
                <a:uFillTx/>
                <a:latin typeface="Stencil" panose="040409050D0802020404" pitchFamily="82" charset="0"/>
                <a:ea typeface="+mj-ea"/>
                <a:cs typeface="Arial" panose="020B0604020202020204" pitchFamily="34" charset="0"/>
              </a:rPr>
            </a:br>
            <a:r>
              <a:rPr kumimoji="0" lang="en-US" sz="1364" b="0" i="0" u="none" strike="noStrike" kern="1200" cap="none" spc="0" normalizeH="0" baseline="0" noProof="0" dirty="0">
                <a:ln>
                  <a:noFill/>
                </a:ln>
                <a:solidFill>
                  <a:srgbClr val="E46C0A"/>
                </a:solidFill>
                <a:effectLst/>
                <a:uLnTx/>
                <a:uFillTx/>
                <a:latin typeface="Stencil" panose="040409050D0802020404" pitchFamily="82" charset="0"/>
                <a:ea typeface="+mj-ea"/>
                <a:cs typeface="Arial" panose="020B0604020202020204" pitchFamily="34" charset="0"/>
              </a:rPr>
              <a:t>99%  Confidence Interval</a:t>
            </a:r>
            <a:br>
              <a:rPr kumimoji="0" lang="en-US" sz="1364" b="0" i="0" u="none" strike="noStrike" kern="1200" cap="none" spc="0" normalizeH="0" baseline="0" noProof="0" dirty="0">
                <a:ln>
                  <a:noFill/>
                </a:ln>
                <a:solidFill>
                  <a:srgbClr val="E46C0A"/>
                </a:solidFill>
                <a:effectLst/>
                <a:uLnTx/>
                <a:uFillTx/>
                <a:latin typeface="Stencil" panose="040409050D0802020404" pitchFamily="82" charset="0"/>
                <a:ea typeface="+mj-ea"/>
                <a:cs typeface="Arial" panose="020B0604020202020204" pitchFamily="34" charset="0"/>
              </a:rPr>
            </a:br>
            <a:endParaRPr kumimoji="0" lang="en-US" sz="1364" b="0" i="0" u="none" strike="noStrike" kern="1200" cap="none" spc="0" normalizeH="0" baseline="0" noProof="0" dirty="0">
              <a:ln>
                <a:noFill/>
              </a:ln>
              <a:solidFill>
                <a:srgbClr val="E46C0A"/>
              </a:solidFill>
              <a:effectLst/>
              <a:uLnTx/>
              <a:uFillTx/>
              <a:latin typeface="Calibri Light" panose="020F0302020204030204"/>
              <a:ea typeface="+mj-ea"/>
              <a:cs typeface="+mj-cs"/>
            </a:endParaRPr>
          </a:p>
        </p:txBody>
      </p:sp>
      <p:cxnSp>
        <p:nvCxnSpPr>
          <p:cNvPr id="10" name="Straight Arrow Connector 9"/>
          <p:cNvCxnSpPr/>
          <p:nvPr/>
        </p:nvCxnSpPr>
        <p:spPr>
          <a:xfrm>
            <a:off x="4926563" y="4801168"/>
            <a:ext cx="1296955" cy="0"/>
          </a:xfrm>
          <a:prstGeom prst="straightConnector1">
            <a:avLst/>
          </a:prstGeom>
          <a:ln w="34925">
            <a:solidFill>
              <a:srgbClr val="FF6D16"/>
            </a:solidFill>
            <a:headEnd type="triangle" w="lg" len="lg"/>
            <a:tailEnd type="triangle" w="lg" len="lg"/>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57704910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a:xfrm>
            <a:off x="3729580" y="422317"/>
            <a:ext cx="4769427" cy="1143000"/>
          </a:xfrm>
        </p:spPr>
        <p:txBody>
          <a:bodyPr>
            <a:normAutofit/>
          </a:bodyPr>
          <a:lstStyle/>
          <a:p>
            <a:pPr algn="ctr"/>
            <a:r>
              <a:rPr lang="en-US" sz="2454" dirty="0">
                <a:solidFill>
                  <a:srgbClr val="E46C0A"/>
                </a:solidFill>
                <a:latin typeface="Stencil" panose="040409050D0802020404" pitchFamily="82" charset="0"/>
              </a:rPr>
              <a:t>Data in </a:t>
            </a:r>
            <a:br>
              <a:rPr lang="en-US" sz="2454" dirty="0">
                <a:solidFill>
                  <a:srgbClr val="E46C0A"/>
                </a:solidFill>
                <a:latin typeface="Stencil" panose="040409050D0802020404" pitchFamily="82" charset="0"/>
              </a:rPr>
            </a:br>
            <a:r>
              <a:rPr lang="en-US" sz="2454" dirty="0">
                <a:solidFill>
                  <a:srgbClr val="E46C0A"/>
                </a:solidFill>
                <a:latin typeface="Stencil" panose="040409050D0802020404" pitchFamily="82" charset="0"/>
              </a:rPr>
              <a:t>Normal</a:t>
            </a:r>
            <a:r>
              <a:rPr lang="en-US" sz="2454" dirty="0">
                <a:solidFill>
                  <a:schemeClr val="accent6">
                    <a:lumMod val="75000"/>
                  </a:schemeClr>
                </a:solidFill>
                <a:latin typeface="Stencil" panose="040409050D0802020404" pitchFamily="82" charset="0"/>
              </a:rPr>
              <a:t> </a:t>
            </a:r>
            <a:r>
              <a:rPr lang="en-US" sz="2454" dirty="0">
                <a:solidFill>
                  <a:srgbClr val="E46C0A"/>
                </a:solidFill>
                <a:latin typeface="Stencil" panose="040409050D0802020404" pitchFamily="82" charset="0"/>
              </a:rPr>
              <a:t>Distribution</a:t>
            </a:r>
          </a:p>
        </p:txBody>
      </p:sp>
      <p:sp>
        <p:nvSpPr>
          <p:cNvPr id="3" name="Slide Number Placeholder 2"/>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A2A4A19-B384-42F8-8C0D-94C30AAB39F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pic>
        <p:nvPicPr>
          <p:cNvPr id="10" name="Picture 9" descr="http://www.regentsprep.org/Regents/math/algtrig/ATS2/normal67.gif"/>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729580" y="2286000"/>
            <a:ext cx="4832812" cy="254096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2666667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A2A4A19-B384-42F8-8C0D-94C30AAB39F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7" name="Title 1"/>
          <p:cNvSpPr txBox="1">
            <a:spLocks/>
          </p:cNvSpPr>
          <p:nvPr/>
        </p:nvSpPr>
        <p:spPr>
          <a:xfrm>
            <a:off x="3843770" y="5993534"/>
            <a:ext cx="4504459" cy="1090756"/>
          </a:xfrm>
          <a:prstGeom prst="rect">
            <a:avLst/>
          </a:prstGeom>
        </p:spPr>
        <p:txBody>
          <a:bodyP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100000"/>
              </a:lnSpc>
              <a:spcBef>
                <a:spcPct val="0"/>
              </a:spcBef>
              <a:spcAft>
                <a:spcPts val="0"/>
              </a:spcAft>
              <a:buClrTx/>
              <a:buSzTx/>
              <a:buFontTx/>
              <a:buNone/>
              <a:tabLst/>
              <a:defRPr/>
            </a:pPr>
            <a:br>
              <a:rPr kumimoji="0" lang="en-US" sz="1364" b="0" i="0" u="none" strike="noStrike" kern="1200" cap="none" spc="0" normalizeH="0" baseline="0" noProof="0" dirty="0">
                <a:ln>
                  <a:noFill/>
                </a:ln>
                <a:solidFill>
                  <a:prstClr val="black">
                    <a:lumMod val="50000"/>
                    <a:lumOff val="50000"/>
                  </a:prstClr>
                </a:solidFill>
                <a:effectLst/>
                <a:uLnTx/>
                <a:uFillTx/>
                <a:latin typeface="Stencil" panose="040409050D0802020404" pitchFamily="82" charset="0"/>
                <a:ea typeface="+mj-ea"/>
                <a:cs typeface="Arial" panose="020B0604020202020204" pitchFamily="34" charset="0"/>
              </a:rPr>
            </a:br>
            <a:r>
              <a:rPr kumimoji="0" lang="en-US" sz="1364" b="0" i="0" u="none" strike="noStrike" kern="1200" cap="none" spc="0" normalizeH="0" baseline="0" noProof="0" dirty="0">
                <a:ln>
                  <a:noFill/>
                </a:ln>
                <a:solidFill>
                  <a:srgbClr val="E46C0A"/>
                </a:solidFill>
                <a:effectLst/>
                <a:uLnTx/>
                <a:uFillTx/>
                <a:latin typeface="Stencil" panose="040409050D0802020404" pitchFamily="82" charset="0"/>
                <a:ea typeface="+mj-ea"/>
                <a:cs typeface="Arial" panose="020B0604020202020204" pitchFamily="34" charset="0"/>
              </a:rPr>
              <a:t>sample size = 50</a:t>
            </a:r>
            <a:br>
              <a:rPr kumimoji="0" lang="en-US" sz="1364" b="0" i="0" u="none" strike="noStrike" kern="1200" cap="none" spc="0" normalizeH="0" baseline="0" noProof="0" dirty="0">
                <a:ln>
                  <a:noFill/>
                </a:ln>
                <a:solidFill>
                  <a:prstClr val="black">
                    <a:lumMod val="50000"/>
                    <a:lumOff val="50000"/>
                  </a:prstClr>
                </a:solidFill>
                <a:effectLst/>
                <a:uLnTx/>
                <a:uFillTx/>
                <a:latin typeface="Stencil" panose="040409050D0802020404" pitchFamily="82" charset="0"/>
                <a:ea typeface="+mj-ea"/>
                <a:cs typeface="Arial" panose="020B0604020202020204" pitchFamily="34" charset="0"/>
              </a:rPr>
            </a:br>
            <a:endParaRPr kumimoji="0" lang="en-US" sz="1364" b="0" i="0" u="none" strike="noStrike" kern="1200" cap="none" spc="0" normalizeH="0" baseline="0" noProof="0" dirty="0">
              <a:ln>
                <a:noFill/>
              </a:ln>
              <a:solidFill>
                <a:prstClr val="black"/>
              </a:solidFill>
              <a:effectLst/>
              <a:uLnTx/>
              <a:uFillTx/>
              <a:latin typeface="Calibri Light" panose="020F0302020204030204"/>
              <a:ea typeface="+mj-ea"/>
              <a:cs typeface="+mj-cs"/>
            </a:endParaRPr>
          </a:p>
        </p:txBody>
      </p:sp>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42348" y="1006204"/>
            <a:ext cx="7735607" cy="5157071"/>
          </a:xfrm>
          <a:prstGeom prst="rect">
            <a:avLst/>
          </a:prstGeom>
        </p:spPr>
      </p:pic>
      <p:sp>
        <p:nvSpPr>
          <p:cNvPr id="8" name="Title 1"/>
          <p:cNvSpPr txBox="1">
            <a:spLocks/>
          </p:cNvSpPr>
          <p:nvPr/>
        </p:nvSpPr>
        <p:spPr>
          <a:xfrm>
            <a:off x="3260797" y="-277626"/>
            <a:ext cx="5670406" cy="1090756"/>
          </a:xfrm>
          <a:prstGeom prst="rect">
            <a:avLst/>
          </a:prstGeom>
        </p:spPr>
        <p:txBody>
          <a:bodyP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100000"/>
              </a:lnSpc>
              <a:spcBef>
                <a:spcPct val="0"/>
              </a:spcBef>
              <a:spcAft>
                <a:spcPts val="0"/>
              </a:spcAft>
              <a:buClrTx/>
              <a:buSzTx/>
              <a:buFontTx/>
              <a:buNone/>
              <a:tabLst/>
              <a:defRPr/>
            </a:pPr>
            <a:br>
              <a:rPr kumimoji="0" lang="en-US" sz="3200" b="0" i="0" u="none" strike="noStrike" kern="1200" cap="none" spc="0" normalizeH="0" baseline="0" noProof="0" dirty="0">
                <a:ln>
                  <a:noFill/>
                </a:ln>
                <a:solidFill>
                  <a:prstClr val="black">
                    <a:lumMod val="50000"/>
                    <a:lumOff val="50000"/>
                  </a:prstClr>
                </a:solidFill>
                <a:effectLst/>
                <a:uLnTx/>
                <a:uFillTx/>
                <a:latin typeface="Stencil" panose="040409050D0802020404" pitchFamily="82" charset="0"/>
                <a:ea typeface="+mj-ea"/>
                <a:cs typeface="Arial" panose="020B0604020202020204" pitchFamily="34" charset="0"/>
              </a:rPr>
            </a:br>
            <a:r>
              <a:rPr kumimoji="0" lang="en-US" sz="3600" b="0" i="0" u="none" strike="noStrike" kern="1200" cap="none" spc="0" normalizeH="0" baseline="0" noProof="0" dirty="0">
                <a:ln>
                  <a:noFill/>
                </a:ln>
                <a:solidFill>
                  <a:srgbClr val="E46C0A"/>
                </a:solidFill>
                <a:effectLst/>
                <a:uLnTx/>
                <a:uFillTx/>
                <a:latin typeface="Stencil" panose="040409050D0802020404" pitchFamily="82" charset="0"/>
                <a:ea typeface="+mj-ea"/>
                <a:cs typeface="Arial" panose="020B0604020202020204" pitchFamily="34" charset="0"/>
              </a:rPr>
              <a:t>Sampling Distribution</a:t>
            </a:r>
            <a:endParaRPr kumimoji="0" lang="en-US" sz="3600" b="0" i="0" u="none" strike="noStrike" kern="1200" cap="none" spc="0" normalizeH="0" baseline="0" noProof="0" dirty="0">
              <a:ln>
                <a:noFill/>
              </a:ln>
              <a:solidFill>
                <a:srgbClr val="E46C0A"/>
              </a:solidFill>
              <a:effectLst/>
              <a:uLnTx/>
              <a:uFillTx/>
              <a:latin typeface="Calibri Light" panose="020F0302020204030204"/>
              <a:ea typeface="+mj-ea"/>
              <a:cs typeface="+mj-cs"/>
            </a:endParaRPr>
          </a:p>
        </p:txBody>
      </p:sp>
      <p:cxnSp>
        <p:nvCxnSpPr>
          <p:cNvPr id="9" name="Straight Connector 8"/>
          <p:cNvCxnSpPr/>
          <p:nvPr/>
        </p:nvCxnSpPr>
        <p:spPr>
          <a:xfrm>
            <a:off x="8154956" y="3074073"/>
            <a:ext cx="9331" cy="1998446"/>
          </a:xfrm>
          <a:prstGeom prst="line">
            <a:avLst/>
          </a:prstGeom>
          <a:ln>
            <a:solidFill>
              <a:srgbClr val="E46C0A"/>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236200125"/>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689</TotalTime>
  <Words>854</Words>
  <Application>Microsoft Office PowerPoint</Application>
  <PresentationFormat>Widescreen</PresentationFormat>
  <Paragraphs>87</Paragraphs>
  <Slides>19</Slides>
  <Notes>0</Notes>
  <HiddenSlides>2</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19</vt:i4>
      </vt:variant>
    </vt:vector>
  </HeadingPairs>
  <TitlesOfParts>
    <vt:vector size="25" baseType="lpstr">
      <vt:lpstr>Arial</vt:lpstr>
      <vt:lpstr>Calibri</vt:lpstr>
      <vt:lpstr>Calibri Light</vt:lpstr>
      <vt:lpstr>Euphemia</vt:lpstr>
      <vt:lpstr>Stencil</vt:lpstr>
      <vt:lpstr>Office Theme</vt:lpstr>
      <vt:lpstr>Sampling distribution</vt:lpstr>
      <vt:lpstr>PowerPoint Presentation</vt:lpstr>
      <vt:lpstr>PowerPoint Presentation</vt:lpstr>
      <vt:lpstr>PowerPoint Presentation</vt:lpstr>
      <vt:lpstr>Confidence intervals</vt:lpstr>
      <vt:lpstr>PowerPoint Presentation</vt:lpstr>
      <vt:lpstr>PowerPoint Presentation</vt:lpstr>
      <vt:lpstr>Data in  Normal Distribution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Arizona State University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Jesse Lecy</dc:creator>
  <cp:lastModifiedBy>Jesse Lecy</cp:lastModifiedBy>
  <cp:revision>48</cp:revision>
  <dcterms:created xsi:type="dcterms:W3CDTF">2018-03-29T17:23:16Z</dcterms:created>
  <dcterms:modified xsi:type="dcterms:W3CDTF">2026-01-21T01:38:42Z</dcterms:modified>
</cp:coreProperties>
</file>