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65" r:id="rId4"/>
    <p:sldId id="385" r:id="rId5"/>
    <p:sldId id="386" r:id="rId6"/>
    <p:sldId id="267" r:id="rId7"/>
    <p:sldId id="268" r:id="rId8"/>
    <p:sldId id="382" r:id="rId9"/>
    <p:sldId id="388" r:id="rId10"/>
    <p:sldId id="394" r:id="rId11"/>
    <p:sldId id="363" r:id="rId12"/>
    <p:sldId id="389" r:id="rId13"/>
    <p:sldId id="263" r:id="rId14"/>
    <p:sldId id="262" r:id="rId15"/>
    <p:sldId id="383" r:id="rId16"/>
    <p:sldId id="384" r:id="rId17"/>
    <p:sldId id="259" r:id="rId18"/>
    <p:sldId id="257" r:id="rId19"/>
    <p:sldId id="258" r:id="rId20"/>
    <p:sldId id="393"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9" autoAdjust="0"/>
    <p:restoredTop sz="94660"/>
  </p:normalViewPr>
  <p:slideViewPr>
    <p:cSldViewPr snapToGrid="0">
      <p:cViewPr varScale="1">
        <p:scale>
          <a:sx n="115" d="100"/>
          <a:sy n="115" d="100"/>
        </p:scale>
        <p:origin x="72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BB3F3-F196-06C6-9EA7-5208A34B965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60DD7EE-464B-9D5C-0DF0-9386D79C9D9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7B2AE3B-2E1F-974F-518E-A09B068C375C}"/>
              </a:ext>
            </a:extLst>
          </p:cNvPr>
          <p:cNvSpPr>
            <a:spLocks noGrp="1"/>
          </p:cNvSpPr>
          <p:nvPr>
            <p:ph type="dt" sz="half" idx="10"/>
          </p:nvPr>
        </p:nvSpPr>
        <p:spPr/>
        <p:txBody>
          <a:bodyPr/>
          <a:lstStyle/>
          <a:p>
            <a:fld id="{51F75866-753D-45C3-A540-FA4A0B71343C}" type="datetimeFigureOut">
              <a:rPr lang="en-US" smtClean="0"/>
              <a:t>9/8/2026</a:t>
            </a:fld>
            <a:endParaRPr lang="en-US"/>
          </a:p>
        </p:txBody>
      </p:sp>
      <p:sp>
        <p:nvSpPr>
          <p:cNvPr id="5" name="Footer Placeholder 4">
            <a:extLst>
              <a:ext uri="{FF2B5EF4-FFF2-40B4-BE49-F238E27FC236}">
                <a16:creationId xmlns:a16="http://schemas.microsoft.com/office/drawing/2014/main" id="{CCCAC05E-893A-1198-E137-606D817391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682015-911D-D336-3437-F4970787C097}"/>
              </a:ext>
            </a:extLst>
          </p:cNvPr>
          <p:cNvSpPr>
            <a:spLocks noGrp="1"/>
          </p:cNvSpPr>
          <p:nvPr>
            <p:ph type="sldNum" sz="quarter" idx="12"/>
          </p:nvPr>
        </p:nvSpPr>
        <p:spPr/>
        <p:txBody>
          <a:bodyPr/>
          <a:lstStyle/>
          <a:p>
            <a:fld id="{988F89EE-71F4-45BB-AFF3-18325B6F148B}" type="slidenum">
              <a:rPr lang="en-US" smtClean="0"/>
              <a:t>‹#›</a:t>
            </a:fld>
            <a:endParaRPr lang="en-US"/>
          </a:p>
        </p:txBody>
      </p:sp>
    </p:spTree>
    <p:extLst>
      <p:ext uri="{BB962C8B-B14F-4D97-AF65-F5344CB8AC3E}">
        <p14:creationId xmlns:p14="http://schemas.microsoft.com/office/powerpoint/2010/main" val="13866719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DB017-F1EB-A5A4-490B-76D21427F94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497BC33-8C2B-B193-0E8D-4511C9F9F6B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5EAC75-9618-5E9F-EE00-7E7B432D2CD5}"/>
              </a:ext>
            </a:extLst>
          </p:cNvPr>
          <p:cNvSpPr>
            <a:spLocks noGrp="1"/>
          </p:cNvSpPr>
          <p:nvPr>
            <p:ph type="dt" sz="half" idx="10"/>
          </p:nvPr>
        </p:nvSpPr>
        <p:spPr/>
        <p:txBody>
          <a:bodyPr/>
          <a:lstStyle/>
          <a:p>
            <a:fld id="{51F75866-753D-45C3-A540-FA4A0B71343C}" type="datetimeFigureOut">
              <a:rPr lang="en-US" smtClean="0"/>
              <a:t>9/8/2026</a:t>
            </a:fld>
            <a:endParaRPr lang="en-US"/>
          </a:p>
        </p:txBody>
      </p:sp>
      <p:sp>
        <p:nvSpPr>
          <p:cNvPr id="5" name="Footer Placeholder 4">
            <a:extLst>
              <a:ext uri="{FF2B5EF4-FFF2-40B4-BE49-F238E27FC236}">
                <a16:creationId xmlns:a16="http://schemas.microsoft.com/office/drawing/2014/main" id="{FE5DF494-7ABE-DE0E-0E16-C00CAE5C80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1C57D5-A958-0107-80C7-F3C2F8F34C6A}"/>
              </a:ext>
            </a:extLst>
          </p:cNvPr>
          <p:cNvSpPr>
            <a:spLocks noGrp="1"/>
          </p:cNvSpPr>
          <p:nvPr>
            <p:ph type="sldNum" sz="quarter" idx="12"/>
          </p:nvPr>
        </p:nvSpPr>
        <p:spPr/>
        <p:txBody>
          <a:bodyPr/>
          <a:lstStyle/>
          <a:p>
            <a:fld id="{988F89EE-71F4-45BB-AFF3-18325B6F148B}" type="slidenum">
              <a:rPr lang="en-US" smtClean="0"/>
              <a:t>‹#›</a:t>
            </a:fld>
            <a:endParaRPr lang="en-US"/>
          </a:p>
        </p:txBody>
      </p:sp>
    </p:spTree>
    <p:extLst>
      <p:ext uri="{BB962C8B-B14F-4D97-AF65-F5344CB8AC3E}">
        <p14:creationId xmlns:p14="http://schemas.microsoft.com/office/powerpoint/2010/main" val="516548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7AE1DEF-66DE-5CA9-F751-028DD76CF2F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5D453FD-71CA-F10B-EACA-3DACE7A0D5C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97BEE4-145A-F24D-532E-DA644C1B6A78}"/>
              </a:ext>
            </a:extLst>
          </p:cNvPr>
          <p:cNvSpPr>
            <a:spLocks noGrp="1"/>
          </p:cNvSpPr>
          <p:nvPr>
            <p:ph type="dt" sz="half" idx="10"/>
          </p:nvPr>
        </p:nvSpPr>
        <p:spPr/>
        <p:txBody>
          <a:bodyPr/>
          <a:lstStyle/>
          <a:p>
            <a:fld id="{51F75866-753D-45C3-A540-FA4A0B71343C}" type="datetimeFigureOut">
              <a:rPr lang="en-US" smtClean="0"/>
              <a:t>9/8/2026</a:t>
            </a:fld>
            <a:endParaRPr lang="en-US"/>
          </a:p>
        </p:txBody>
      </p:sp>
      <p:sp>
        <p:nvSpPr>
          <p:cNvPr id="5" name="Footer Placeholder 4">
            <a:extLst>
              <a:ext uri="{FF2B5EF4-FFF2-40B4-BE49-F238E27FC236}">
                <a16:creationId xmlns:a16="http://schemas.microsoft.com/office/drawing/2014/main" id="{22C6955B-9303-2659-7B39-10D30B1CBA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2E47C5-295E-665C-2BC7-B5659E7DA822}"/>
              </a:ext>
            </a:extLst>
          </p:cNvPr>
          <p:cNvSpPr>
            <a:spLocks noGrp="1"/>
          </p:cNvSpPr>
          <p:nvPr>
            <p:ph type="sldNum" sz="quarter" idx="12"/>
          </p:nvPr>
        </p:nvSpPr>
        <p:spPr/>
        <p:txBody>
          <a:bodyPr/>
          <a:lstStyle/>
          <a:p>
            <a:fld id="{988F89EE-71F4-45BB-AFF3-18325B6F148B}" type="slidenum">
              <a:rPr lang="en-US" smtClean="0"/>
              <a:t>‹#›</a:t>
            </a:fld>
            <a:endParaRPr lang="en-US"/>
          </a:p>
        </p:txBody>
      </p:sp>
    </p:spTree>
    <p:extLst>
      <p:ext uri="{BB962C8B-B14F-4D97-AF65-F5344CB8AC3E}">
        <p14:creationId xmlns:p14="http://schemas.microsoft.com/office/powerpoint/2010/main" val="18366346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11719" indent="0" algn="ctr">
              <a:buNone/>
              <a:defRPr>
                <a:solidFill>
                  <a:schemeClr val="tx1">
                    <a:tint val="75000"/>
                  </a:schemeClr>
                </a:solidFill>
              </a:defRPr>
            </a:lvl2pPr>
            <a:lvl3pPr marL="623438" indent="0" algn="ctr">
              <a:buNone/>
              <a:defRPr>
                <a:solidFill>
                  <a:schemeClr val="tx1">
                    <a:tint val="75000"/>
                  </a:schemeClr>
                </a:solidFill>
              </a:defRPr>
            </a:lvl3pPr>
            <a:lvl4pPr marL="935157" indent="0" algn="ctr">
              <a:buNone/>
              <a:defRPr>
                <a:solidFill>
                  <a:schemeClr val="tx1">
                    <a:tint val="75000"/>
                  </a:schemeClr>
                </a:solidFill>
              </a:defRPr>
            </a:lvl4pPr>
            <a:lvl5pPr marL="1246876" indent="0" algn="ctr">
              <a:buNone/>
              <a:defRPr>
                <a:solidFill>
                  <a:schemeClr val="tx1">
                    <a:tint val="75000"/>
                  </a:schemeClr>
                </a:solidFill>
              </a:defRPr>
            </a:lvl5pPr>
            <a:lvl6pPr marL="1558595" indent="0" algn="ctr">
              <a:buNone/>
              <a:defRPr>
                <a:solidFill>
                  <a:schemeClr val="tx1">
                    <a:tint val="75000"/>
                  </a:schemeClr>
                </a:solidFill>
              </a:defRPr>
            </a:lvl6pPr>
            <a:lvl7pPr marL="1870314" indent="0" algn="ctr">
              <a:buNone/>
              <a:defRPr>
                <a:solidFill>
                  <a:schemeClr val="tx1">
                    <a:tint val="75000"/>
                  </a:schemeClr>
                </a:solidFill>
              </a:defRPr>
            </a:lvl7pPr>
            <a:lvl8pPr marL="2182033" indent="0" algn="ctr">
              <a:buNone/>
              <a:defRPr>
                <a:solidFill>
                  <a:schemeClr val="tx1">
                    <a:tint val="75000"/>
                  </a:schemeClr>
                </a:solidFill>
              </a:defRPr>
            </a:lvl8pPr>
            <a:lvl9pPr marL="249375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41DC7AA-93CC-484C-B4FB-06BD0EFA9B2A}" type="datetime1">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2A4A19-B384-42F8-8C0D-94C30AAB39F2}" type="slidenum">
              <a:rPr lang="en-US" smtClean="0"/>
              <a:t>‹#›</a:t>
            </a:fld>
            <a:endParaRPr lang="en-US"/>
          </a:p>
        </p:txBody>
      </p:sp>
    </p:spTree>
    <p:extLst>
      <p:ext uri="{BB962C8B-B14F-4D97-AF65-F5344CB8AC3E}">
        <p14:creationId xmlns:p14="http://schemas.microsoft.com/office/powerpoint/2010/main" val="29231017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42FBD73-FB32-4737-8235-DF678BF8518E}" type="datetime1">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2A4A19-B384-42F8-8C0D-94C30AAB39F2}" type="slidenum">
              <a:rPr lang="en-US" smtClean="0"/>
              <a:t>‹#›</a:t>
            </a:fld>
            <a:endParaRPr lang="en-US" dirty="0"/>
          </a:p>
        </p:txBody>
      </p:sp>
      <p:sp>
        <p:nvSpPr>
          <p:cNvPr id="7" name="TextBox 6"/>
          <p:cNvSpPr txBox="1"/>
          <p:nvPr userDrawn="1"/>
        </p:nvSpPr>
        <p:spPr>
          <a:xfrm>
            <a:off x="5617883" y="136525"/>
            <a:ext cx="1930721" cy="344069"/>
          </a:xfrm>
          <a:prstGeom prst="rect">
            <a:avLst/>
          </a:prstGeom>
          <a:noFill/>
        </p:spPr>
        <p:txBody>
          <a:bodyPr wrap="none" rtlCol="0">
            <a:spAutoFit/>
          </a:bodyPr>
          <a:lstStyle/>
          <a:p>
            <a:r>
              <a:rPr lang="en-US" sz="1636" cap="small" dirty="0">
                <a:solidFill>
                  <a:schemeClr val="bg1">
                    <a:lumMod val="65000"/>
                  </a:schemeClr>
                </a:solidFill>
                <a:latin typeface="Arial" panose="020B0604020202020204" pitchFamily="34" charset="0"/>
                <a:cs typeface="Arial" panose="020B0604020202020204" pitchFamily="34" charset="0"/>
              </a:rPr>
              <a:t>Standard Errors</a:t>
            </a:r>
          </a:p>
        </p:txBody>
      </p:sp>
    </p:spTree>
    <p:extLst>
      <p:ext uri="{BB962C8B-B14F-4D97-AF65-F5344CB8AC3E}">
        <p14:creationId xmlns:p14="http://schemas.microsoft.com/office/powerpoint/2010/main" val="15618018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0"/>
            <a:ext cx="10363200" cy="1362075"/>
          </a:xfrm>
        </p:spPr>
        <p:txBody>
          <a:bodyPr anchor="t"/>
          <a:lstStyle>
            <a:lvl1pPr algn="l">
              <a:defRPr sz="2727" b="1" cap="all"/>
            </a:lvl1pPr>
          </a:lstStyle>
          <a:p>
            <a:r>
              <a:rPr lang="en-US"/>
              <a:t>Click to edit Master title style</a:t>
            </a:r>
          </a:p>
        </p:txBody>
      </p:sp>
      <p:sp>
        <p:nvSpPr>
          <p:cNvPr id="3" name="Text Placeholder 2"/>
          <p:cNvSpPr>
            <a:spLocks noGrp="1"/>
          </p:cNvSpPr>
          <p:nvPr>
            <p:ph type="body" idx="1"/>
          </p:nvPr>
        </p:nvSpPr>
        <p:spPr>
          <a:xfrm>
            <a:off x="963084" y="2906714"/>
            <a:ext cx="10363200" cy="1500187"/>
          </a:xfrm>
        </p:spPr>
        <p:txBody>
          <a:bodyPr anchor="b"/>
          <a:lstStyle>
            <a:lvl1pPr marL="0" indent="0">
              <a:buNone/>
              <a:defRPr sz="1364">
                <a:solidFill>
                  <a:schemeClr val="tx1">
                    <a:tint val="75000"/>
                  </a:schemeClr>
                </a:solidFill>
              </a:defRPr>
            </a:lvl1pPr>
            <a:lvl2pPr marL="311719" indent="0">
              <a:buNone/>
              <a:defRPr sz="1227">
                <a:solidFill>
                  <a:schemeClr val="tx1">
                    <a:tint val="75000"/>
                  </a:schemeClr>
                </a:solidFill>
              </a:defRPr>
            </a:lvl2pPr>
            <a:lvl3pPr marL="623438" indent="0">
              <a:buNone/>
              <a:defRPr sz="1091">
                <a:solidFill>
                  <a:schemeClr val="tx1">
                    <a:tint val="75000"/>
                  </a:schemeClr>
                </a:solidFill>
              </a:defRPr>
            </a:lvl3pPr>
            <a:lvl4pPr marL="935157" indent="0">
              <a:buNone/>
              <a:defRPr sz="955">
                <a:solidFill>
                  <a:schemeClr val="tx1">
                    <a:tint val="75000"/>
                  </a:schemeClr>
                </a:solidFill>
              </a:defRPr>
            </a:lvl4pPr>
            <a:lvl5pPr marL="1246876" indent="0">
              <a:buNone/>
              <a:defRPr sz="955">
                <a:solidFill>
                  <a:schemeClr val="tx1">
                    <a:tint val="75000"/>
                  </a:schemeClr>
                </a:solidFill>
              </a:defRPr>
            </a:lvl5pPr>
            <a:lvl6pPr marL="1558595" indent="0">
              <a:buNone/>
              <a:defRPr sz="955">
                <a:solidFill>
                  <a:schemeClr val="tx1">
                    <a:tint val="75000"/>
                  </a:schemeClr>
                </a:solidFill>
              </a:defRPr>
            </a:lvl6pPr>
            <a:lvl7pPr marL="1870314" indent="0">
              <a:buNone/>
              <a:defRPr sz="955">
                <a:solidFill>
                  <a:schemeClr val="tx1">
                    <a:tint val="75000"/>
                  </a:schemeClr>
                </a:solidFill>
              </a:defRPr>
            </a:lvl7pPr>
            <a:lvl8pPr marL="2182033" indent="0">
              <a:buNone/>
              <a:defRPr sz="955">
                <a:solidFill>
                  <a:schemeClr val="tx1">
                    <a:tint val="75000"/>
                  </a:schemeClr>
                </a:solidFill>
              </a:defRPr>
            </a:lvl8pPr>
            <a:lvl9pPr marL="2493752" indent="0">
              <a:buNone/>
              <a:defRPr sz="955">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3C5715E-BC9A-4756-B545-E45DBAFE16FF}" type="datetime1">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2A4A19-B384-42F8-8C0D-94C30AAB39F2}" type="slidenum">
              <a:rPr lang="en-US" smtClean="0"/>
              <a:t>‹#›</a:t>
            </a:fld>
            <a:endParaRPr lang="en-US"/>
          </a:p>
        </p:txBody>
      </p:sp>
      <p:sp>
        <p:nvSpPr>
          <p:cNvPr id="8" name="TextBox 7">
            <a:extLst>
              <a:ext uri="{FF2B5EF4-FFF2-40B4-BE49-F238E27FC236}">
                <a16:creationId xmlns:a16="http://schemas.microsoft.com/office/drawing/2014/main" id="{3D36AD9A-E7B3-4095-8AA2-1B9505898D39}"/>
              </a:ext>
            </a:extLst>
          </p:cNvPr>
          <p:cNvSpPr txBox="1"/>
          <p:nvPr userDrawn="1"/>
        </p:nvSpPr>
        <p:spPr>
          <a:xfrm>
            <a:off x="5617883" y="136525"/>
            <a:ext cx="1930721" cy="344069"/>
          </a:xfrm>
          <a:prstGeom prst="rect">
            <a:avLst/>
          </a:prstGeom>
          <a:noFill/>
        </p:spPr>
        <p:txBody>
          <a:bodyPr wrap="none" rtlCol="0">
            <a:spAutoFit/>
          </a:bodyPr>
          <a:lstStyle/>
          <a:p>
            <a:r>
              <a:rPr lang="en-US" sz="1636" cap="small" dirty="0">
                <a:solidFill>
                  <a:schemeClr val="bg1">
                    <a:lumMod val="65000"/>
                  </a:schemeClr>
                </a:solidFill>
                <a:latin typeface="Arial" panose="020B0604020202020204" pitchFamily="34" charset="0"/>
                <a:cs typeface="Arial" panose="020B0604020202020204" pitchFamily="34" charset="0"/>
              </a:rPr>
              <a:t>Standard Errors</a:t>
            </a:r>
          </a:p>
        </p:txBody>
      </p:sp>
    </p:spTree>
    <p:extLst>
      <p:ext uri="{BB962C8B-B14F-4D97-AF65-F5344CB8AC3E}">
        <p14:creationId xmlns:p14="http://schemas.microsoft.com/office/powerpoint/2010/main" val="18156670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1909"/>
            </a:lvl1pPr>
            <a:lvl2pPr>
              <a:defRPr sz="1636"/>
            </a:lvl2pPr>
            <a:lvl3pPr>
              <a:defRPr sz="1364"/>
            </a:lvl3pPr>
            <a:lvl4pPr>
              <a:defRPr sz="1227"/>
            </a:lvl4pPr>
            <a:lvl5pPr>
              <a:defRPr sz="1227"/>
            </a:lvl5pPr>
            <a:lvl6pPr>
              <a:defRPr sz="1227"/>
            </a:lvl6pPr>
            <a:lvl7pPr>
              <a:defRPr sz="1227"/>
            </a:lvl7pPr>
            <a:lvl8pPr>
              <a:defRPr sz="1227"/>
            </a:lvl8pPr>
            <a:lvl9pPr>
              <a:defRPr sz="122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1909"/>
            </a:lvl1pPr>
            <a:lvl2pPr>
              <a:defRPr sz="1636"/>
            </a:lvl2pPr>
            <a:lvl3pPr>
              <a:defRPr sz="1364"/>
            </a:lvl3pPr>
            <a:lvl4pPr>
              <a:defRPr sz="1227"/>
            </a:lvl4pPr>
            <a:lvl5pPr>
              <a:defRPr sz="1227"/>
            </a:lvl5pPr>
            <a:lvl6pPr>
              <a:defRPr sz="1227"/>
            </a:lvl6pPr>
            <a:lvl7pPr>
              <a:defRPr sz="1227"/>
            </a:lvl7pPr>
            <a:lvl8pPr>
              <a:defRPr sz="1227"/>
            </a:lvl8pPr>
            <a:lvl9pPr>
              <a:defRPr sz="122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5F38DC1-2BA7-4067-85D6-C0883B84C355}" type="datetime1">
              <a:rPr lang="en-US" smtClean="0"/>
              <a:t>9/8/2026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2A4A19-B384-42F8-8C0D-94C30AAB39F2}" type="slidenum">
              <a:rPr lang="en-US" smtClean="0"/>
              <a:t>‹#›</a:t>
            </a:fld>
            <a:endParaRPr lang="en-US"/>
          </a:p>
        </p:txBody>
      </p:sp>
      <p:sp>
        <p:nvSpPr>
          <p:cNvPr id="9" name="TextBox 8">
            <a:extLst>
              <a:ext uri="{FF2B5EF4-FFF2-40B4-BE49-F238E27FC236}">
                <a16:creationId xmlns:a16="http://schemas.microsoft.com/office/drawing/2014/main" id="{6EC462F5-5871-4A41-9D3C-BC7031675919}"/>
              </a:ext>
            </a:extLst>
          </p:cNvPr>
          <p:cNvSpPr txBox="1"/>
          <p:nvPr userDrawn="1"/>
        </p:nvSpPr>
        <p:spPr>
          <a:xfrm>
            <a:off x="5617883" y="136525"/>
            <a:ext cx="1930721" cy="344069"/>
          </a:xfrm>
          <a:prstGeom prst="rect">
            <a:avLst/>
          </a:prstGeom>
          <a:noFill/>
        </p:spPr>
        <p:txBody>
          <a:bodyPr wrap="none" rtlCol="0">
            <a:spAutoFit/>
          </a:bodyPr>
          <a:lstStyle/>
          <a:p>
            <a:r>
              <a:rPr lang="en-US" sz="1636" cap="small" dirty="0">
                <a:solidFill>
                  <a:schemeClr val="bg1">
                    <a:lumMod val="65000"/>
                  </a:schemeClr>
                </a:solidFill>
                <a:latin typeface="Arial" panose="020B0604020202020204" pitchFamily="34" charset="0"/>
                <a:cs typeface="Arial" panose="020B0604020202020204" pitchFamily="34" charset="0"/>
              </a:rPr>
              <a:t>Standard Errors</a:t>
            </a:r>
          </a:p>
        </p:txBody>
      </p:sp>
    </p:spTree>
    <p:extLst>
      <p:ext uri="{BB962C8B-B14F-4D97-AF65-F5344CB8AC3E}">
        <p14:creationId xmlns:p14="http://schemas.microsoft.com/office/powerpoint/2010/main" val="13512550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8" cy="639762"/>
          </a:xfrm>
        </p:spPr>
        <p:txBody>
          <a:bodyPr anchor="b"/>
          <a:lstStyle>
            <a:lvl1pPr marL="0" indent="0">
              <a:buNone/>
              <a:defRPr sz="1636" b="1"/>
            </a:lvl1pPr>
            <a:lvl2pPr marL="311719" indent="0">
              <a:buNone/>
              <a:defRPr sz="1364" b="1"/>
            </a:lvl2pPr>
            <a:lvl3pPr marL="623438" indent="0">
              <a:buNone/>
              <a:defRPr sz="1227" b="1"/>
            </a:lvl3pPr>
            <a:lvl4pPr marL="935157" indent="0">
              <a:buNone/>
              <a:defRPr sz="1091" b="1"/>
            </a:lvl4pPr>
            <a:lvl5pPr marL="1246876" indent="0">
              <a:buNone/>
              <a:defRPr sz="1091" b="1"/>
            </a:lvl5pPr>
            <a:lvl6pPr marL="1558595" indent="0">
              <a:buNone/>
              <a:defRPr sz="1091" b="1"/>
            </a:lvl6pPr>
            <a:lvl7pPr marL="1870314" indent="0">
              <a:buNone/>
              <a:defRPr sz="1091" b="1"/>
            </a:lvl7pPr>
            <a:lvl8pPr marL="2182033" indent="0">
              <a:buNone/>
              <a:defRPr sz="1091" b="1"/>
            </a:lvl8pPr>
            <a:lvl9pPr marL="2493752" indent="0">
              <a:buNone/>
              <a:defRPr sz="1091" b="1"/>
            </a:lvl9pPr>
          </a:lstStyle>
          <a:p>
            <a:pPr lvl="0"/>
            <a:r>
              <a:rPr lang="en-US"/>
              <a:t>Click to edit Master text styles</a:t>
            </a:r>
          </a:p>
        </p:txBody>
      </p:sp>
      <p:sp>
        <p:nvSpPr>
          <p:cNvPr id="4" name="Content Placeholder 3"/>
          <p:cNvSpPr>
            <a:spLocks noGrp="1"/>
          </p:cNvSpPr>
          <p:nvPr>
            <p:ph sz="half" idx="2"/>
          </p:nvPr>
        </p:nvSpPr>
        <p:spPr>
          <a:xfrm>
            <a:off x="609600" y="2174875"/>
            <a:ext cx="5386918" cy="3951288"/>
          </a:xfrm>
        </p:spPr>
        <p:txBody>
          <a:bodyPr/>
          <a:lstStyle>
            <a:lvl1pPr>
              <a:defRPr sz="1636"/>
            </a:lvl1pPr>
            <a:lvl2pPr>
              <a:defRPr sz="1364"/>
            </a:lvl2pPr>
            <a:lvl3pPr>
              <a:defRPr sz="1227"/>
            </a:lvl3pPr>
            <a:lvl4pPr>
              <a:defRPr sz="1091"/>
            </a:lvl4pPr>
            <a:lvl5pPr>
              <a:defRPr sz="1091"/>
            </a:lvl5pPr>
            <a:lvl6pPr>
              <a:defRPr sz="1091"/>
            </a:lvl6pPr>
            <a:lvl7pPr>
              <a:defRPr sz="1091"/>
            </a:lvl7pPr>
            <a:lvl8pPr>
              <a:defRPr sz="1091"/>
            </a:lvl8pPr>
            <a:lvl9pPr>
              <a:defRPr sz="109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4" cy="639762"/>
          </a:xfrm>
        </p:spPr>
        <p:txBody>
          <a:bodyPr anchor="b"/>
          <a:lstStyle>
            <a:lvl1pPr marL="0" indent="0">
              <a:buNone/>
              <a:defRPr sz="1636" b="1"/>
            </a:lvl1pPr>
            <a:lvl2pPr marL="311719" indent="0">
              <a:buNone/>
              <a:defRPr sz="1364" b="1"/>
            </a:lvl2pPr>
            <a:lvl3pPr marL="623438" indent="0">
              <a:buNone/>
              <a:defRPr sz="1227" b="1"/>
            </a:lvl3pPr>
            <a:lvl4pPr marL="935157" indent="0">
              <a:buNone/>
              <a:defRPr sz="1091" b="1"/>
            </a:lvl4pPr>
            <a:lvl5pPr marL="1246876" indent="0">
              <a:buNone/>
              <a:defRPr sz="1091" b="1"/>
            </a:lvl5pPr>
            <a:lvl6pPr marL="1558595" indent="0">
              <a:buNone/>
              <a:defRPr sz="1091" b="1"/>
            </a:lvl6pPr>
            <a:lvl7pPr marL="1870314" indent="0">
              <a:buNone/>
              <a:defRPr sz="1091" b="1"/>
            </a:lvl7pPr>
            <a:lvl8pPr marL="2182033" indent="0">
              <a:buNone/>
              <a:defRPr sz="1091" b="1"/>
            </a:lvl8pPr>
            <a:lvl9pPr marL="2493752" indent="0">
              <a:buNone/>
              <a:defRPr sz="1091" b="1"/>
            </a:lvl9pPr>
          </a:lstStyle>
          <a:p>
            <a:pPr lvl="0"/>
            <a:r>
              <a:rPr lang="en-US"/>
              <a:t>Click to edit Master text styles</a:t>
            </a:r>
          </a:p>
        </p:txBody>
      </p:sp>
      <p:sp>
        <p:nvSpPr>
          <p:cNvPr id="6" name="Content Placeholder 5"/>
          <p:cNvSpPr>
            <a:spLocks noGrp="1"/>
          </p:cNvSpPr>
          <p:nvPr>
            <p:ph sz="quarter" idx="4"/>
          </p:nvPr>
        </p:nvSpPr>
        <p:spPr>
          <a:xfrm>
            <a:off x="6193368" y="2174875"/>
            <a:ext cx="5389034" cy="3951288"/>
          </a:xfrm>
        </p:spPr>
        <p:txBody>
          <a:bodyPr/>
          <a:lstStyle>
            <a:lvl1pPr>
              <a:defRPr sz="1636"/>
            </a:lvl1pPr>
            <a:lvl2pPr>
              <a:defRPr sz="1364"/>
            </a:lvl2pPr>
            <a:lvl3pPr>
              <a:defRPr sz="1227"/>
            </a:lvl3pPr>
            <a:lvl4pPr>
              <a:defRPr sz="1091"/>
            </a:lvl4pPr>
            <a:lvl5pPr>
              <a:defRPr sz="1091"/>
            </a:lvl5pPr>
            <a:lvl6pPr>
              <a:defRPr sz="1091"/>
            </a:lvl6pPr>
            <a:lvl7pPr>
              <a:defRPr sz="1091"/>
            </a:lvl7pPr>
            <a:lvl8pPr>
              <a:defRPr sz="1091"/>
            </a:lvl8pPr>
            <a:lvl9pPr>
              <a:defRPr sz="109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56C718B-0013-4619-AB37-3FFEFFA5BFC1}" type="datetime1">
              <a:rPr lang="en-US" smtClean="0"/>
              <a:t>9/8/2026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2A4A19-B384-42F8-8C0D-94C30AAB39F2}" type="slidenum">
              <a:rPr lang="en-US" smtClean="0"/>
              <a:t>‹#›</a:t>
            </a:fld>
            <a:endParaRPr lang="en-US"/>
          </a:p>
        </p:txBody>
      </p:sp>
      <p:sp>
        <p:nvSpPr>
          <p:cNvPr id="11" name="TextBox 10">
            <a:extLst>
              <a:ext uri="{FF2B5EF4-FFF2-40B4-BE49-F238E27FC236}">
                <a16:creationId xmlns:a16="http://schemas.microsoft.com/office/drawing/2014/main" id="{A7FE1659-F87A-4B4F-9F9B-1B83FFE80E85}"/>
              </a:ext>
            </a:extLst>
          </p:cNvPr>
          <p:cNvSpPr txBox="1"/>
          <p:nvPr userDrawn="1"/>
        </p:nvSpPr>
        <p:spPr>
          <a:xfrm>
            <a:off x="5617883" y="136525"/>
            <a:ext cx="1930721" cy="344069"/>
          </a:xfrm>
          <a:prstGeom prst="rect">
            <a:avLst/>
          </a:prstGeom>
          <a:noFill/>
        </p:spPr>
        <p:txBody>
          <a:bodyPr wrap="none" rtlCol="0">
            <a:spAutoFit/>
          </a:bodyPr>
          <a:lstStyle/>
          <a:p>
            <a:r>
              <a:rPr lang="en-US" sz="1636" cap="small" dirty="0">
                <a:solidFill>
                  <a:schemeClr val="bg1">
                    <a:lumMod val="65000"/>
                  </a:schemeClr>
                </a:solidFill>
                <a:latin typeface="Arial" panose="020B0604020202020204" pitchFamily="34" charset="0"/>
                <a:cs typeface="Arial" panose="020B0604020202020204" pitchFamily="34" charset="0"/>
              </a:rPr>
              <a:t>Standard Errors</a:t>
            </a:r>
          </a:p>
        </p:txBody>
      </p:sp>
    </p:spTree>
    <p:extLst>
      <p:ext uri="{BB962C8B-B14F-4D97-AF65-F5344CB8AC3E}">
        <p14:creationId xmlns:p14="http://schemas.microsoft.com/office/powerpoint/2010/main" val="37067986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62FAE53-FCE5-47AE-B418-32203C9C51E9}" type="datetime1">
              <a:rPr lang="en-US" smtClean="0"/>
              <a:t>9/8/2026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2A4A19-B384-42F8-8C0D-94C30AAB39F2}" type="slidenum">
              <a:rPr lang="en-US" smtClean="0"/>
              <a:t>‹#›</a:t>
            </a:fld>
            <a:endParaRPr lang="en-US"/>
          </a:p>
        </p:txBody>
      </p:sp>
    </p:spTree>
    <p:extLst>
      <p:ext uri="{BB962C8B-B14F-4D97-AF65-F5344CB8AC3E}">
        <p14:creationId xmlns:p14="http://schemas.microsoft.com/office/powerpoint/2010/main" val="2465499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FFF17E-499A-4B0D-9D8C-426F40C2A30B}" type="datetime1">
              <a:rPr lang="en-US" smtClean="0"/>
              <a:t>9/8/2026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10417448" y="51955"/>
            <a:ext cx="1075765" cy="365125"/>
          </a:xfrm>
        </p:spPr>
        <p:txBody>
          <a:bodyPr/>
          <a:lstStyle>
            <a:lvl1pPr algn="ctr">
              <a:defRPr>
                <a:latin typeface="Arial Black" panose="020B0A04020102020204" pitchFamily="34" charset="0"/>
              </a:defRPr>
            </a:lvl1pPr>
          </a:lstStyle>
          <a:p>
            <a:fld id="{8A2A4A19-B384-42F8-8C0D-94C30AAB39F2}" type="slidenum">
              <a:rPr lang="en-US" smtClean="0"/>
              <a:pPr/>
              <a:t>‹#›</a:t>
            </a:fld>
            <a:endParaRPr lang="en-US"/>
          </a:p>
        </p:txBody>
      </p:sp>
      <p:sp>
        <p:nvSpPr>
          <p:cNvPr id="6" name="TextBox 5">
            <a:extLst>
              <a:ext uri="{FF2B5EF4-FFF2-40B4-BE49-F238E27FC236}">
                <a16:creationId xmlns:a16="http://schemas.microsoft.com/office/drawing/2014/main" id="{6E5ADE09-4FC7-4093-BF18-A7672BF4F674}"/>
              </a:ext>
            </a:extLst>
          </p:cNvPr>
          <p:cNvSpPr txBox="1"/>
          <p:nvPr userDrawn="1"/>
        </p:nvSpPr>
        <p:spPr>
          <a:xfrm>
            <a:off x="5617883" y="136525"/>
            <a:ext cx="1930721" cy="344069"/>
          </a:xfrm>
          <a:prstGeom prst="rect">
            <a:avLst/>
          </a:prstGeom>
          <a:noFill/>
        </p:spPr>
        <p:txBody>
          <a:bodyPr wrap="none" rtlCol="0">
            <a:spAutoFit/>
          </a:bodyPr>
          <a:lstStyle/>
          <a:p>
            <a:r>
              <a:rPr lang="en-US" sz="1636" cap="small" dirty="0">
                <a:solidFill>
                  <a:schemeClr val="bg1">
                    <a:lumMod val="65000"/>
                  </a:schemeClr>
                </a:solidFill>
                <a:latin typeface="Arial" panose="020B0604020202020204" pitchFamily="34" charset="0"/>
                <a:cs typeface="Arial" panose="020B0604020202020204" pitchFamily="34" charset="0"/>
              </a:rPr>
              <a:t>Standard Errors</a:t>
            </a:r>
          </a:p>
        </p:txBody>
      </p:sp>
    </p:spTree>
    <p:extLst>
      <p:ext uri="{BB962C8B-B14F-4D97-AF65-F5344CB8AC3E}">
        <p14:creationId xmlns:p14="http://schemas.microsoft.com/office/powerpoint/2010/main" val="16594818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1084" cy="1162050"/>
          </a:xfrm>
        </p:spPr>
        <p:txBody>
          <a:bodyPr anchor="b"/>
          <a:lstStyle>
            <a:lvl1pPr algn="l">
              <a:defRPr sz="1364"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2182"/>
            </a:lvl1pPr>
            <a:lvl2pPr>
              <a:defRPr sz="1909"/>
            </a:lvl2pPr>
            <a:lvl3pPr>
              <a:defRPr sz="1636"/>
            </a:lvl3pPr>
            <a:lvl4pPr>
              <a:defRPr sz="1364"/>
            </a:lvl4pPr>
            <a:lvl5pPr>
              <a:defRPr sz="1364"/>
            </a:lvl5pPr>
            <a:lvl6pPr>
              <a:defRPr sz="1364"/>
            </a:lvl6pPr>
            <a:lvl7pPr>
              <a:defRPr sz="1364"/>
            </a:lvl7pPr>
            <a:lvl8pPr>
              <a:defRPr sz="1364"/>
            </a:lvl8pPr>
            <a:lvl9pPr>
              <a:defRPr sz="136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0" y="1435101"/>
            <a:ext cx="4011084" cy="4691063"/>
          </a:xfrm>
        </p:spPr>
        <p:txBody>
          <a:bodyPr/>
          <a:lstStyle>
            <a:lvl1pPr marL="0" indent="0">
              <a:buNone/>
              <a:defRPr sz="955"/>
            </a:lvl1pPr>
            <a:lvl2pPr marL="311719" indent="0">
              <a:buNone/>
              <a:defRPr sz="818"/>
            </a:lvl2pPr>
            <a:lvl3pPr marL="623438" indent="0">
              <a:buNone/>
              <a:defRPr sz="682"/>
            </a:lvl3pPr>
            <a:lvl4pPr marL="935157" indent="0">
              <a:buNone/>
              <a:defRPr sz="614"/>
            </a:lvl4pPr>
            <a:lvl5pPr marL="1246876" indent="0">
              <a:buNone/>
              <a:defRPr sz="614"/>
            </a:lvl5pPr>
            <a:lvl6pPr marL="1558595" indent="0">
              <a:buNone/>
              <a:defRPr sz="614"/>
            </a:lvl6pPr>
            <a:lvl7pPr marL="1870314" indent="0">
              <a:buNone/>
              <a:defRPr sz="614"/>
            </a:lvl7pPr>
            <a:lvl8pPr marL="2182033" indent="0">
              <a:buNone/>
              <a:defRPr sz="614"/>
            </a:lvl8pPr>
            <a:lvl9pPr marL="2493752" indent="0">
              <a:buNone/>
              <a:defRPr sz="614"/>
            </a:lvl9pPr>
          </a:lstStyle>
          <a:p>
            <a:pPr lvl="0"/>
            <a:r>
              <a:rPr lang="en-US"/>
              <a:t>Click to edit Master text styles</a:t>
            </a:r>
          </a:p>
        </p:txBody>
      </p:sp>
      <p:sp>
        <p:nvSpPr>
          <p:cNvPr id="5" name="Date Placeholder 4"/>
          <p:cNvSpPr>
            <a:spLocks noGrp="1"/>
          </p:cNvSpPr>
          <p:nvPr>
            <p:ph type="dt" sz="half" idx="10"/>
          </p:nvPr>
        </p:nvSpPr>
        <p:spPr/>
        <p:txBody>
          <a:bodyPr/>
          <a:lstStyle/>
          <a:p>
            <a:fld id="{683E7E6C-1162-4F38-B9DD-9B2CA20DBB70}" type="datetime1">
              <a:rPr lang="en-US" smtClean="0"/>
              <a:t>9/8/2026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2A4A19-B384-42F8-8C0D-94C30AAB39F2}" type="slidenum">
              <a:rPr lang="en-US" smtClean="0"/>
              <a:t>‹#›</a:t>
            </a:fld>
            <a:endParaRPr lang="en-US"/>
          </a:p>
        </p:txBody>
      </p:sp>
    </p:spTree>
    <p:extLst>
      <p:ext uri="{BB962C8B-B14F-4D97-AF65-F5344CB8AC3E}">
        <p14:creationId xmlns:p14="http://schemas.microsoft.com/office/powerpoint/2010/main" val="3854346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67242-4521-0A63-69FB-466E9E0F1DE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2265B42-428C-EFF6-903B-B1132D96A18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929203-9080-B9E5-8185-3CBBDBE22947}"/>
              </a:ext>
            </a:extLst>
          </p:cNvPr>
          <p:cNvSpPr>
            <a:spLocks noGrp="1"/>
          </p:cNvSpPr>
          <p:nvPr>
            <p:ph type="dt" sz="half" idx="10"/>
          </p:nvPr>
        </p:nvSpPr>
        <p:spPr/>
        <p:txBody>
          <a:bodyPr/>
          <a:lstStyle/>
          <a:p>
            <a:fld id="{51F75866-753D-45C3-A540-FA4A0B71343C}" type="datetimeFigureOut">
              <a:rPr lang="en-US" smtClean="0"/>
              <a:t>9/8/2026</a:t>
            </a:fld>
            <a:endParaRPr lang="en-US"/>
          </a:p>
        </p:txBody>
      </p:sp>
      <p:sp>
        <p:nvSpPr>
          <p:cNvPr id="5" name="Footer Placeholder 4">
            <a:extLst>
              <a:ext uri="{FF2B5EF4-FFF2-40B4-BE49-F238E27FC236}">
                <a16:creationId xmlns:a16="http://schemas.microsoft.com/office/drawing/2014/main" id="{DEDDA336-3B69-6059-4AF7-6F19F0465E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844A66-13B3-9D9A-C9F4-BD5402EE6A86}"/>
              </a:ext>
            </a:extLst>
          </p:cNvPr>
          <p:cNvSpPr>
            <a:spLocks noGrp="1"/>
          </p:cNvSpPr>
          <p:nvPr>
            <p:ph type="sldNum" sz="quarter" idx="12"/>
          </p:nvPr>
        </p:nvSpPr>
        <p:spPr/>
        <p:txBody>
          <a:bodyPr/>
          <a:lstStyle/>
          <a:p>
            <a:fld id="{988F89EE-71F4-45BB-AFF3-18325B6F148B}" type="slidenum">
              <a:rPr lang="en-US" smtClean="0"/>
              <a:t>‹#›</a:t>
            </a:fld>
            <a:endParaRPr lang="en-US"/>
          </a:p>
        </p:txBody>
      </p:sp>
    </p:spTree>
    <p:extLst>
      <p:ext uri="{BB962C8B-B14F-4D97-AF65-F5344CB8AC3E}">
        <p14:creationId xmlns:p14="http://schemas.microsoft.com/office/powerpoint/2010/main" val="25241653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8" y="4800600"/>
            <a:ext cx="7315200" cy="566738"/>
          </a:xfrm>
        </p:spPr>
        <p:txBody>
          <a:bodyPr anchor="b"/>
          <a:lstStyle>
            <a:lvl1pPr algn="l">
              <a:defRPr sz="1364" b="1"/>
            </a:lvl1pPr>
          </a:lstStyle>
          <a:p>
            <a:r>
              <a:rPr lang="en-US"/>
              <a:t>Click to edit Master title style</a:t>
            </a:r>
          </a:p>
        </p:txBody>
      </p:sp>
      <p:sp>
        <p:nvSpPr>
          <p:cNvPr id="3" name="Picture Placeholder 2"/>
          <p:cNvSpPr>
            <a:spLocks noGrp="1"/>
          </p:cNvSpPr>
          <p:nvPr>
            <p:ph type="pic" idx="1"/>
          </p:nvPr>
        </p:nvSpPr>
        <p:spPr>
          <a:xfrm>
            <a:off x="2389718" y="612775"/>
            <a:ext cx="7315200" cy="4114800"/>
          </a:xfrm>
        </p:spPr>
        <p:txBody>
          <a:bodyPr/>
          <a:lstStyle>
            <a:lvl1pPr marL="0" indent="0">
              <a:buNone/>
              <a:defRPr sz="2182"/>
            </a:lvl1pPr>
            <a:lvl2pPr marL="311719" indent="0">
              <a:buNone/>
              <a:defRPr sz="1909"/>
            </a:lvl2pPr>
            <a:lvl3pPr marL="623438" indent="0">
              <a:buNone/>
              <a:defRPr sz="1636"/>
            </a:lvl3pPr>
            <a:lvl4pPr marL="935157" indent="0">
              <a:buNone/>
              <a:defRPr sz="1364"/>
            </a:lvl4pPr>
            <a:lvl5pPr marL="1246876" indent="0">
              <a:buNone/>
              <a:defRPr sz="1364"/>
            </a:lvl5pPr>
            <a:lvl6pPr marL="1558595" indent="0">
              <a:buNone/>
              <a:defRPr sz="1364"/>
            </a:lvl6pPr>
            <a:lvl7pPr marL="1870314" indent="0">
              <a:buNone/>
              <a:defRPr sz="1364"/>
            </a:lvl7pPr>
            <a:lvl8pPr marL="2182033" indent="0">
              <a:buNone/>
              <a:defRPr sz="1364"/>
            </a:lvl8pPr>
            <a:lvl9pPr marL="2493752" indent="0">
              <a:buNone/>
              <a:defRPr sz="1364"/>
            </a:lvl9pPr>
          </a:lstStyle>
          <a:p>
            <a:endParaRPr lang="en-US"/>
          </a:p>
        </p:txBody>
      </p:sp>
      <p:sp>
        <p:nvSpPr>
          <p:cNvPr id="4" name="Text Placeholder 3"/>
          <p:cNvSpPr>
            <a:spLocks noGrp="1"/>
          </p:cNvSpPr>
          <p:nvPr>
            <p:ph type="body" sz="half" idx="2"/>
          </p:nvPr>
        </p:nvSpPr>
        <p:spPr>
          <a:xfrm>
            <a:off x="2389718" y="5367338"/>
            <a:ext cx="7315200" cy="804862"/>
          </a:xfrm>
        </p:spPr>
        <p:txBody>
          <a:bodyPr/>
          <a:lstStyle>
            <a:lvl1pPr marL="0" indent="0">
              <a:buNone/>
              <a:defRPr sz="955"/>
            </a:lvl1pPr>
            <a:lvl2pPr marL="311719" indent="0">
              <a:buNone/>
              <a:defRPr sz="818"/>
            </a:lvl2pPr>
            <a:lvl3pPr marL="623438" indent="0">
              <a:buNone/>
              <a:defRPr sz="682"/>
            </a:lvl3pPr>
            <a:lvl4pPr marL="935157" indent="0">
              <a:buNone/>
              <a:defRPr sz="614"/>
            </a:lvl4pPr>
            <a:lvl5pPr marL="1246876" indent="0">
              <a:buNone/>
              <a:defRPr sz="614"/>
            </a:lvl5pPr>
            <a:lvl6pPr marL="1558595" indent="0">
              <a:buNone/>
              <a:defRPr sz="614"/>
            </a:lvl6pPr>
            <a:lvl7pPr marL="1870314" indent="0">
              <a:buNone/>
              <a:defRPr sz="614"/>
            </a:lvl7pPr>
            <a:lvl8pPr marL="2182033" indent="0">
              <a:buNone/>
              <a:defRPr sz="614"/>
            </a:lvl8pPr>
            <a:lvl9pPr marL="2493752" indent="0">
              <a:buNone/>
              <a:defRPr sz="614"/>
            </a:lvl9pPr>
          </a:lstStyle>
          <a:p>
            <a:pPr lvl="0"/>
            <a:r>
              <a:rPr lang="en-US"/>
              <a:t>Click to edit Master text styles</a:t>
            </a:r>
          </a:p>
        </p:txBody>
      </p:sp>
      <p:sp>
        <p:nvSpPr>
          <p:cNvPr id="5" name="Date Placeholder 4"/>
          <p:cNvSpPr>
            <a:spLocks noGrp="1"/>
          </p:cNvSpPr>
          <p:nvPr>
            <p:ph type="dt" sz="half" idx="10"/>
          </p:nvPr>
        </p:nvSpPr>
        <p:spPr/>
        <p:txBody>
          <a:bodyPr/>
          <a:lstStyle/>
          <a:p>
            <a:fld id="{09B805CC-93BA-4592-9310-E8552C4DF451}" type="datetime1">
              <a:rPr lang="en-US" smtClean="0"/>
              <a:t>9/8/2026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2A4A19-B384-42F8-8C0D-94C30AAB39F2}" type="slidenum">
              <a:rPr lang="en-US" smtClean="0"/>
              <a:t>‹#›</a:t>
            </a:fld>
            <a:endParaRPr lang="en-US"/>
          </a:p>
        </p:txBody>
      </p:sp>
      <p:sp>
        <p:nvSpPr>
          <p:cNvPr id="9" name="TextBox 8">
            <a:extLst>
              <a:ext uri="{FF2B5EF4-FFF2-40B4-BE49-F238E27FC236}">
                <a16:creationId xmlns:a16="http://schemas.microsoft.com/office/drawing/2014/main" id="{BA86E397-10D3-48AB-B05B-8E6189F36E77}"/>
              </a:ext>
            </a:extLst>
          </p:cNvPr>
          <p:cNvSpPr txBox="1"/>
          <p:nvPr userDrawn="1"/>
        </p:nvSpPr>
        <p:spPr>
          <a:xfrm>
            <a:off x="5617883" y="136525"/>
            <a:ext cx="1930721" cy="344069"/>
          </a:xfrm>
          <a:prstGeom prst="rect">
            <a:avLst/>
          </a:prstGeom>
          <a:noFill/>
        </p:spPr>
        <p:txBody>
          <a:bodyPr wrap="none" rtlCol="0">
            <a:spAutoFit/>
          </a:bodyPr>
          <a:lstStyle/>
          <a:p>
            <a:r>
              <a:rPr lang="en-US" sz="1636" cap="small" dirty="0">
                <a:solidFill>
                  <a:schemeClr val="bg1">
                    <a:lumMod val="65000"/>
                  </a:schemeClr>
                </a:solidFill>
                <a:latin typeface="Arial" panose="020B0604020202020204" pitchFamily="34" charset="0"/>
                <a:cs typeface="Arial" panose="020B0604020202020204" pitchFamily="34" charset="0"/>
              </a:rPr>
              <a:t>Standard Errors</a:t>
            </a:r>
          </a:p>
        </p:txBody>
      </p:sp>
    </p:spTree>
    <p:extLst>
      <p:ext uri="{BB962C8B-B14F-4D97-AF65-F5344CB8AC3E}">
        <p14:creationId xmlns:p14="http://schemas.microsoft.com/office/powerpoint/2010/main" val="31805540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B859FDE-7E15-46A1-8BCB-E0EC6B74DC2C}" type="datetime1">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2A4A19-B384-42F8-8C0D-94C30AAB39F2}" type="slidenum">
              <a:rPr lang="en-US" smtClean="0"/>
              <a:t>‹#›</a:t>
            </a:fld>
            <a:endParaRPr lang="en-US"/>
          </a:p>
        </p:txBody>
      </p:sp>
      <p:sp>
        <p:nvSpPr>
          <p:cNvPr id="7" name="TextBox 6"/>
          <p:cNvSpPr txBox="1"/>
          <p:nvPr userDrawn="1"/>
        </p:nvSpPr>
        <p:spPr>
          <a:xfrm>
            <a:off x="3705413" y="85444"/>
            <a:ext cx="3052823" cy="344069"/>
          </a:xfrm>
          <a:prstGeom prst="rect">
            <a:avLst/>
          </a:prstGeom>
          <a:noFill/>
        </p:spPr>
        <p:txBody>
          <a:bodyPr wrap="none" rtlCol="0">
            <a:spAutoFit/>
          </a:bodyPr>
          <a:lstStyle/>
          <a:p>
            <a:r>
              <a:rPr lang="en-US" sz="1636" cap="small" dirty="0">
                <a:solidFill>
                  <a:schemeClr val="bg1">
                    <a:lumMod val="65000"/>
                  </a:schemeClr>
                </a:solidFill>
                <a:latin typeface="Arial" panose="020B0604020202020204" pitchFamily="34" charset="0"/>
                <a:cs typeface="Arial" panose="020B0604020202020204" pitchFamily="34" charset="0"/>
              </a:rPr>
              <a:t>Interpreting</a:t>
            </a:r>
            <a:r>
              <a:rPr lang="en-US" sz="1636" cap="small" baseline="0" dirty="0">
                <a:solidFill>
                  <a:schemeClr val="bg1">
                    <a:lumMod val="65000"/>
                  </a:schemeClr>
                </a:solidFill>
                <a:latin typeface="Arial" panose="020B0604020202020204" pitchFamily="34" charset="0"/>
                <a:cs typeface="Arial" panose="020B0604020202020204" pitchFamily="34" charset="0"/>
              </a:rPr>
              <a:t> program impact</a:t>
            </a:r>
            <a:endParaRPr lang="en-US" sz="1636" cap="small" dirty="0">
              <a:solidFill>
                <a:schemeClr val="bg1">
                  <a:lumMod val="6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723844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6EC59B9-80F8-45E9-9506-5E6730BF1652}" type="datetime1">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2A4A19-B384-42F8-8C0D-94C30AAB39F2}" type="slidenum">
              <a:rPr lang="en-US" smtClean="0"/>
              <a:t>‹#›</a:t>
            </a:fld>
            <a:endParaRPr lang="en-US"/>
          </a:p>
        </p:txBody>
      </p:sp>
    </p:spTree>
    <p:extLst>
      <p:ext uri="{BB962C8B-B14F-4D97-AF65-F5344CB8AC3E}">
        <p14:creationId xmlns:p14="http://schemas.microsoft.com/office/powerpoint/2010/main" val="3122487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B9AAC-4E03-0B55-AAD9-5A8DFD443F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EA58AD0-8F2B-FD79-C6E7-0B67CC546EA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CD9FF76-6B8C-06F3-9D6E-DF376B0E90C4}"/>
              </a:ext>
            </a:extLst>
          </p:cNvPr>
          <p:cNvSpPr>
            <a:spLocks noGrp="1"/>
          </p:cNvSpPr>
          <p:nvPr>
            <p:ph type="dt" sz="half" idx="10"/>
          </p:nvPr>
        </p:nvSpPr>
        <p:spPr/>
        <p:txBody>
          <a:bodyPr/>
          <a:lstStyle/>
          <a:p>
            <a:fld id="{51F75866-753D-45C3-A540-FA4A0B71343C}" type="datetimeFigureOut">
              <a:rPr lang="en-US" smtClean="0"/>
              <a:t>9/8/2026</a:t>
            </a:fld>
            <a:endParaRPr lang="en-US"/>
          </a:p>
        </p:txBody>
      </p:sp>
      <p:sp>
        <p:nvSpPr>
          <p:cNvPr id="5" name="Footer Placeholder 4">
            <a:extLst>
              <a:ext uri="{FF2B5EF4-FFF2-40B4-BE49-F238E27FC236}">
                <a16:creationId xmlns:a16="http://schemas.microsoft.com/office/drawing/2014/main" id="{B748813C-C05B-A1F4-1DA1-A7E583C150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774536-2630-B548-6FC2-C025F077678A}"/>
              </a:ext>
            </a:extLst>
          </p:cNvPr>
          <p:cNvSpPr>
            <a:spLocks noGrp="1"/>
          </p:cNvSpPr>
          <p:nvPr>
            <p:ph type="sldNum" sz="quarter" idx="12"/>
          </p:nvPr>
        </p:nvSpPr>
        <p:spPr/>
        <p:txBody>
          <a:bodyPr/>
          <a:lstStyle/>
          <a:p>
            <a:fld id="{988F89EE-71F4-45BB-AFF3-18325B6F148B}" type="slidenum">
              <a:rPr lang="en-US" smtClean="0"/>
              <a:t>‹#›</a:t>
            </a:fld>
            <a:endParaRPr lang="en-US"/>
          </a:p>
        </p:txBody>
      </p:sp>
    </p:spTree>
    <p:extLst>
      <p:ext uri="{BB962C8B-B14F-4D97-AF65-F5344CB8AC3E}">
        <p14:creationId xmlns:p14="http://schemas.microsoft.com/office/powerpoint/2010/main" val="1677818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5EB74-CCEB-57E3-274E-9DDA44DEA5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14DC8EB-5427-19F3-69DB-40AECF05D96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BFA7B03-A2D4-1ACD-3CC9-90C77C02C40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2442643-AD6B-EE52-4BF5-69A0459646F8}"/>
              </a:ext>
            </a:extLst>
          </p:cNvPr>
          <p:cNvSpPr>
            <a:spLocks noGrp="1"/>
          </p:cNvSpPr>
          <p:nvPr>
            <p:ph type="dt" sz="half" idx="10"/>
          </p:nvPr>
        </p:nvSpPr>
        <p:spPr/>
        <p:txBody>
          <a:bodyPr/>
          <a:lstStyle/>
          <a:p>
            <a:fld id="{51F75866-753D-45C3-A540-FA4A0B71343C}" type="datetimeFigureOut">
              <a:rPr lang="en-US" smtClean="0"/>
              <a:t>9/8/2026</a:t>
            </a:fld>
            <a:endParaRPr lang="en-US"/>
          </a:p>
        </p:txBody>
      </p:sp>
      <p:sp>
        <p:nvSpPr>
          <p:cNvPr id="6" name="Footer Placeholder 5">
            <a:extLst>
              <a:ext uri="{FF2B5EF4-FFF2-40B4-BE49-F238E27FC236}">
                <a16:creationId xmlns:a16="http://schemas.microsoft.com/office/drawing/2014/main" id="{231CAD83-FBD9-F676-C15E-89F26B5EB0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0BB05E-FB5C-8005-B693-5DCDB2FFE40F}"/>
              </a:ext>
            </a:extLst>
          </p:cNvPr>
          <p:cNvSpPr>
            <a:spLocks noGrp="1"/>
          </p:cNvSpPr>
          <p:nvPr>
            <p:ph type="sldNum" sz="quarter" idx="12"/>
          </p:nvPr>
        </p:nvSpPr>
        <p:spPr/>
        <p:txBody>
          <a:bodyPr/>
          <a:lstStyle/>
          <a:p>
            <a:fld id="{988F89EE-71F4-45BB-AFF3-18325B6F148B}" type="slidenum">
              <a:rPr lang="en-US" smtClean="0"/>
              <a:t>‹#›</a:t>
            </a:fld>
            <a:endParaRPr lang="en-US"/>
          </a:p>
        </p:txBody>
      </p:sp>
    </p:spTree>
    <p:extLst>
      <p:ext uri="{BB962C8B-B14F-4D97-AF65-F5344CB8AC3E}">
        <p14:creationId xmlns:p14="http://schemas.microsoft.com/office/powerpoint/2010/main" val="2342423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4501E-F8C5-4836-3254-885F0B036B6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47BEB2-6E9C-95AA-1FA1-9F7E3BF68A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AE57987-12D5-9C18-563A-F2EE2ABB021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F084A7D-7E7E-6E14-2C22-F97472724F1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0F93C48-1DF8-6631-683E-521CDBA1EFF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CF86C1D-2D2D-0C38-0857-B2CEB005BCD8}"/>
              </a:ext>
            </a:extLst>
          </p:cNvPr>
          <p:cNvSpPr>
            <a:spLocks noGrp="1"/>
          </p:cNvSpPr>
          <p:nvPr>
            <p:ph type="dt" sz="half" idx="10"/>
          </p:nvPr>
        </p:nvSpPr>
        <p:spPr/>
        <p:txBody>
          <a:bodyPr/>
          <a:lstStyle/>
          <a:p>
            <a:fld id="{51F75866-753D-45C3-A540-FA4A0B71343C}" type="datetimeFigureOut">
              <a:rPr lang="en-US" smtClean="0"/>
              <a:t>9/8/2026</a:t>
            </a:fld>
            <a:endParaRPr lang="en-US"/>
          </a:p>
        </p:txBody>
      </p:sp>
      <p:sp>
        <p:nvSpPr>
          <p:cNvPr id="8" name="Footer Placeholder 7">
            <a:extLst>
              <a:ext uri="{FF2B5EF4-FFF2-40B4-BE49-F238E27FC236}">
                <a16:creationId xmlns:a16="http://schemas.microsoft.com/office/drawing/2014/main" id="{D2688A8A-E2FF-AFA3-0B19-39AC2DE82BE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97AB740-4126-E122-8742-894F175281F8}"/>
              </a:ext>
            </a:extLst>
          </p:cNvPr>
          <p:cNvSpPr>
            <a:spLocks noGrp="1"/>
          </p:cNvSpPr>
          <p:nvPr>
            <p:ph type="sldNum" sz="quarter" idx="12"/>
          </p:nvPr>
        </p:nvSpPr>
        <p:spPr/>
        <p:txBody>
          <a:bodyPr/>
          <a:lstStyle/>
          <a:p>
            <a:fld id="{988F89EE-71F4-45BB-AFF3-18325B6F148B}" type="slidenum">
              <a:rPr lang="en-US" smtClean="0"/>
              <a:t>‹#›</a:t>
            </a:fld>
            <a:endParaRPr lang="en-US"/>
          </a:p>
        </p:txBody>
      </p:sp>
    </p:spTree>
    <p:extLst>
      <p:ext uri="{BB962C8B-B14F-4D97-AF65-F5344CB8AC3E}">
        <p14:creationId xmlns:p14="http://schemas.microsoft.com/office/powerpoint/2010/main" val="2758130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A35F-C510-7CF2-7C65-0250EE66ECA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22AE410-E6CA-C8EA-D2ED-AC29ABFC8721}"/>
              </a:ext>
            </a:extLst>
          </p:cNvPr>
          <p:cNvSpPr>
            <a:spLocks noGrp="1"/>
          </p:cNvSpPr>
          <p:nvPr>
            <p:ph type="dt" sz="half" idx="10"/>
          </p:nvPr>
        </p:nvSpPr>
        <p:spPr/>
        <p:txBody>
          <a:bodyPr/>
          <a:lstStyle/>
          <a:p>
            <a:fld id="{51F75866-753D-45C3-A540-FA4A0B71343C}" type="datetimeFigureOut">
              <a:rPr lang="en-US" smtClean="0"/>
              <a:t>9/8/2026</a:t>
            </a:fld>
            <a:endParaRPr lang="en-US"/>
          </a:p>
        </p:txBody>
      </p:sp>
      <p:sp>
        <p:nvSpPr>
          <p:cNvPr id="4" name="Footer Placeholder 3">
            <a:extLst>
              <a:ext uri="{FF2B5EF4-FFF2-40B4-BE49-F238E27FC236}">
                <a16:creationId xmlns:a16="http://schemas.microsoft.com/office/drawing/2014/main" id="{7C4535BB-20D3-ABB7-9B75-E7D9939DBA4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D0CA231-3CEE-1F91-96B1-B030C2ED7FB3}"/>
              </a:ext>
            </a:extLst>
          </p:cNvPr>
          <p:cNvSpPr>
            <a:spLocks noGrp="1"/>
          </p:cNvSpPr>
          <p:nvPr>
            <p:ph type="sldNum" sz="quarter" idx="12"/>
          </p:nvPr>
        </p:nvSpPr>
        <p:spPr/>
        <p:txBody>
          <a:bodyPr/>
          <a:lstStyle/>
          <a:p>
            <a:fld id="{988F89EE-71F4-45BB-AFF3-18325B6F148B}" type="slidenum">
              <a:rPr lang="en-US" smtClean="0"/>
              <a:t>‹#›</a:t>
            </a:fld>
            <a:endParaRPr lang="en-US"/>
          </a:p>
        </p:txBody>
      </p:sp>
    </p:spTree>
    <p:extLst>
      <p:ext uri="{BB962C8B-B14F-4D97-AF65-F5344CB8AC3E}">
        <p14:creationId xmlns:p14="http://schemas.microsoft.com/office/powerpoint/2010/main" val="25207233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6D08152-1E35-276D-C096-39F678249EC0}"/>
              </a:ext>
            </a:extLst>
          </p:cNvPr>
          <p:cNvSpPr>
            <a:spLocks noGrp="1"/>
          </p:cNvSpPr>
          <p:nvPr>
            <p:ph type="dt" sz="half" idx="10"/>
          </p:nvPr>
        </p:nvSpPr>
        <p:spPr/>
        <p:txBody>
          <a:bodyPr/>
          <a:lstStyle/>
          <a:p>
            <a:fld id="{51F75866-753D-45C3-A540-FA4A0B71343C}" type="datetimeFigureOut">
              <a:rPr lang="en-US" smtClean="0"/>
              <a:t>9/8/2026</a:t>
            </a:fld>
            <a:endParaRPr lang="en-US"/>
          </a:p>
        </p:txBody>
      </p:sp>
      <p:sp>
        <p:nvSpPr>
          <p:cNvPr id="3" name="Footer Placeholder 2">
            <a:extLst>
              <a:ext uri="{FF2B5EF4-FFF2-40B4-BE49-F238E27FC236}">
                <a16:creationId xmlns:a16="http://schemas.microsoft.com/office/drawing/2014/main" id="{EA17E10B-82AB-109A-D6AF-36FD975B770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7CEBE35-7118-8EC7-1939-CAC992977B49}"/>
              </a:ext>
            </a:extLst>
          </p:cNvPr>
          <p:cNvSpPr>
            <a:spLocks noGrp="1"/>
          </p:cNvSpPr>
          <p:nvPr>
            <p:ph type="sldNum" sz="quarter" idx="12"/>
          </p:nvPr>
        </p:nvSpPr>
        <p:spPr/>
        <p:txBody>
          <a:bodyPr/>
          <a:lstStyle/>
          <a:p>
            <a:fld id="{988F89EE-71F4-45BB-AFF3-18325B6F148B}" type="slidenum">
              <a:rPr lang="en-US" smtClean="0"/>
              <a:t>‹#›</a:t>
            </a:fld>
            <a:endParaRPr lang="en-US"/>
          </a:p>
        </p:txBody>
      </p:sp>
    </p:spTree>
    <p:extLst>
      <p:ext uri="{BB962C8B-B14F-4D97-AF65-F5344CB8AC3E}">
        <p14:creationId xmlns:p14="http://schemas.microsoft.com/office/powerpoint/2010/main" val="28042977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63585-6687-2A6A-2FDE-998571F5BA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73935DB-24B0-20A2-3605-1C90B14E60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707670E-7CE4-13F4-5EDF-4BFFAA9150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12505DC-9DD2-59BB-D9AE-E3102842E9D2}"/>
              </a:ext>
            </a:extLst>
          </p:cNvPr>
          <p:cNvSpPr>
            <a:spLocks noGrp="1"/>
          </p:cNvSpPr>
          <p:nvPr>
            <p:ph type="dt" sz="half" idx="10"/>
          </p:nvPr>
        </p:nvSpPr>
        <p:spPr/>
        <p:txBody>
          <a:bodyPr/>
          <a:lstStyle/>
          <a:p>
            <a:fld id="{51F75866-753D-45C3-A540-FA4A0B71343C}" type="datetimeFigureOut">
              <a:rPr lang="en-US" smtClean="0"/>
              <a:t>9/8/2026</a:t>
            </a:fld>
            <a:endParaRPr lang="en-US"/>
          </a:p>
        </p:txBody>
      </p:sp>
      <p:sp>
        <p:nvSpPr>
          <p:cNvPr id="6" name="Footer Placeholder 5">
            <a:extLst>
              <a:ext uri="{FF2B5EF4-FFF2-40B4-BE49-F238E27FC236}">
                <a16:creationId xmlns:a16="http://schemas.microsoft.com/office/drawing/2014/main" id="{5A348279-445B-634E-2790-CC20C481701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82D54C5-A4C6-E2C3-991C-DA6221F2EAB7}"/>
              </a:ext>
            </a:extLst>
          </p:cNvPr>
          <p:cNvSpPr>
            <a:spLocks noGrp="1"/>
          </p:cNvSpPr>
          <p:nvPr>
            <p:ph type="sldNum" sz="quarter" idx="12"/>
          </p:nvPr>
        </p:nvSpPr>
        <p:spPr/>
        <p:txBody>
          <a:bodyPr/>
          <a:lstStyle/>
          <a:p>
            <a:fld id="{988F89EE-71F4-45BB-AFF3-18325B6F148B}" type="slidenum">
              <a:rPr lang="en-US" smtClean="0"/>
              <a:t>‹#›</a:t>
            </a:fld>
            <a:endParaRPr lang="en-US"/>
          </a:p>
        </p:txBody>
      </p:sp>
    </p:spTree>
    <p:extLst>
      <p:ext uri="{BB962C8B-B14F-4D97-AF65-F5344CB8AC3E}">
        <p14:creationId xmlns:p14="http://schemas.microsoft.com/office/powerpoint/2010/main" val="3783876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2CDD1-DC8E-A20C-4185-C7F985F37C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FE20892-5922-D5D2-01EB-AF37FC849B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1B81D4A-E093-B828-9080-2208FBFCFF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DE99A9-186E-54AF-FA2C-247E1DDEB670}"/>
              </a:ext>
            </a:extLst>
          </p:cNvPr>
          <p:cNvSpPr>
            <a:spLocks noGrp="1"/>
          </p:cNvSpPr>
          <p:nvPr>
            <p:ph type="dt" sz="half" idx="10"/>
          </p:nvPr>
        </p:nvSpPr>
        <p:spPr/>
        <p:txBody>
          <a:bodyPr/>
          <a:lstStyle/>
          <a:p>
            <a:fld id="{51F75866-753D-45C3-A540-FA4A0B71343C}" type="datetimeFigureOut">
              <a:rPr lang="en-US" smtClean="0"/>
              <a:t>9/8/2026</a:t>
            </a:fld>
            <a:endParaRPr lang="en-US"/>
          </a:p>
        </p:txBody>
      </p:sp>
      <p:sp>
        <p:nvSpPr>
          <p:cNvPr id="6" name="Footer Placeholder 5">
            <a:extLst>
              <a:ext uri="{FF2B5EF4-FFF2-40B4-BE49-F238E27FC236}">
                <a16:creationId xmlns:a16="http://schemas.microsoft.com/office/drawing/2014/main" id="{7719F023-2A94-0904-8FE7-9BD24507552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F670714-EACE-F194-0B24-FADDCABE8550}"/>
              </a:ext>
            </a:extLst>
          </p:cNvPr>
          <p:cNvSpPr>
            <a:spLocks noGrp="1"/>
          </p:cNvSpPr>
          <p:nvPr>
            <p:ph type="sldNum" sz="quarter" idx="12"/>
          </p:nvPr>
        </p:nvSpPr>
        <p:spPr/>
        <p:txBody>
          <a:bodyPr/>
          <a:lstStyle/>
          <a:p>
            <a:fld id="{988F89EE-71F4-45BB-AFF3-18325B6F148B}" type="slidenum">
              <a:rPr lang="en-US" smtClean="0"/>
              <a:t>‹#›</a:t>
            </a:fld>
            <a:endParaRPr lang="en-US"/>
          </a:p>
        </p:txBody>
      </p:sp>
    </p:spTree>
    <p:extLst>
      <p:ext uri="{BB962C8B-B14F-4D97-AF65-F5344CB8AC3E}">
        <p14:creationId xmlns:p14="http://schemas.microsoft.com/office/powerpoint/2010/main" val="134969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40DFFE8-8C6C-DC0A-6DF6-2AB8A21112D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F8B4F77-BBF5-F192-6079-C3B3613D6B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8622B2-5286-FA82-1366-E541A712C4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1F75866-753D-45C3-A540-FA4A0B71343C}" type="datetimeFigureOut">
              <a:rPr lang="en-US" smtClean="0"/>
              <a:t>9/8/2026</a:t>
            </a:fld>
            <a:endParaRPr lang="en-US"/>
          </a:p>
        </p:txBody>
      </p:sp>
      <p:sp>
        <p:nvSpPr>
          <p:cNvPr id="5" name="Footer Placeholder 4">
            <a:extLst>
              <a:ext uri="{FF2B5EF4-FFF2-40B4-BE49-F238E27FC236}">
                <a16:creationId xmlns:a16="http://schemas.microsoft.com/office/drawing/2014/main" id="{2471385B-ED2F-6CC3-367D-882CF16079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6D184BA-678E-3BEA-AA82-E001956D925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88F89EE-71F4-45BB-AFF3-18325B6F148B}" type="slidenum">
              <a:rPr lang="en-US" smtClean="0"/>
              <a:t>‹#›</a:t>
            </a:fld>
            <a:endParaRPr lang="en-US"/>
          </a:p>
        </p:txBody>
      </p:sp>
    </p:spTree>
    <p:extLst>
      <p:ext uri="{BB962C8B-B14F-4D97-AF65-F5344CB8AC3E}">
        <p14:creationId xmlns:p14="http://schemas.microsoft.com/office/powerpoint/2010/main" val="37676245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3944" y="789535"/>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2337955"/>
            <a:ext cx="10972800" cy="37882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818">
                <a:solidFill>
                  <a:schemeClr val="tx1">
                    <a:tint val="75000"/>
                  </a:schemeClr>
                </a:solidFill>
              </a:defRPr>
            </a:lvl1pPr>
          </a:lstStyle>
          <a:p>
            <a:fld id="{16D2E810-919D-4ED6-98B2-E261E4959D00}" type="datetime1">
              <a:rPr lang="en-US" smtClean="0"/>
              <a:t>9/8/2026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818">
                <a:solidFill>
                  <a:schemeClr val="tx1">
                    <a:tint val="75000"/>
                  </a:schemeClr>
                </a:solidFill>
              </a:defRPr>
            </a:lvl1pPr>
          </a:lstStyle>
          <a:p>
            <a:endParaRPr lang="en-US"/>
          </a:p>
        </p:txBody>
      </p:sp>
      <p:sp>
        <p:nvSpPr>
          <p:cNvPr id="7" name="Pentagon 6"/>
          <p:cNvSpPr/>
          <p:nvPr userDrawn="1"/>
        </p:nvSpPr>
        <p:spPr>
          <a:xfrm rot="5400000">
            <a:off x="10651191" y="-13074"/>
            <a:ext cx="571500" cy="597647"/>
          </a:xfrm>
          <a:prstGeom prst="homePlat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27" dirty="0"/>
          </a:p>
        </p:txBody>
      </p:sp>
      <p:sp>
        <p:nvSpPr>
          <p:cNvPr id="6" name="Slide Number Placeholder 5"/>
          <p:cNvSpPr>
            <a:spLocks noGrp="1"/>
          </p:cNvSpPr>
          <p:nvPr>
            <p:ph type="sldNum" sz="quarter" idx="4"/>
          </p:nvPr>
        </p:nvSpPr>
        <p:spPr>
          <a:xfrm>
            <a:off x="10454226" y="71216"/>
            <a:ext cx="956235" cy="365125"/>
          </a:xfrm>
          <a:prstGeom prst="rect">
            <a:avLst/>
          </a:prstGeom>
        </p:spPr>
        <p:txBody>
          <a:bodyPr vert="horz" lIns="91440" tIns="45720" rIns="91440" bIns="45720" rtlCol="0" anchor="ctr"/>
          <a:lstStyle>
            <a:lvl1pPr algn="ctr">
              <a:defRPr sz="955" b="1">
                <a:solidFill>
                  <a:schemeClr val="bg1"/>
                </a:solidFill>
              </a:defRPr>
            </a:lvl1pPr>
          </a:lstStyle>
          <a:p>
            <a:fld id="{8A2A4A19-B384-42F8-8C0D-94C30AAB39F2}" type="slidenum">
              <a:rPr lang="en-US" smtClean="0"/>
              <a:pPr/>
              <a:t>‹#›</a:t>
            </a:fld>
            <a:endParaRPr lang="en-US" dirty="0"/>
          </a:p>
        </p:txBody>
      </p:sp>
    </p:spTree>
    <p:extLst>
      <p:ext uri="{BB962C8B-B14F-4D97-AF65-F5344CB8AC3E}">
        <p14:creationId xmlns:p14="http://schemas.microsoft.com/office/powerpoint/2010/main" val="32457175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623438" rtl="0" eaLnBrk="1" latinLnBrk="0" hangingPunct="1">
        <a:spcBef>
          <a:spcPct val="0"/>
        </a:spcBef>
        <a:buNone/>
        <a:defRPr sz="3000" kern="1200">
          <a:solidFill>
            <a:schemeClr val="accent6">
              <a:lumMod val="75000"/>
            </a:schemeClr>
          </a:solidFill>
          <a:latin typeface="Stencil" panose="040409050D0802020404" pitchFamily="82" charset="0"/>
          <a:ea typeface="+mj-ea"/>
          <a:cs typeface="+mj-cs"/>
        </a:defRPr>
      </a:lvl1pPr>
    </p:titleStyle>
    <p:bodyStyle>
      <a:lvl1pPr marL="233789" indent="-233789" algn="l" defTabSz="623438" rtl="0" eaLnBrk="1" latinLnBrk="0" hangingPunct="1">
        <a:spcBef>
          <a:spcPct val="20000"/>
        </a:spcBef>
        <a:buFont typeface="Arial" panose="020B0604020202020204" pitchFamily="34" charset="0"/>
        <a:buChar char="•"/>
        <a:defRPr sz="2182" kern="1200">
          <a:solidFill>
            <a:schemeClr val="tx1"/>
          </a:solidFill>
          <a:latin typeface="Arial" panose="020B0604020202020204" pitchFamily="34" charset="0"/>
          <a:ea typeface="+mn-ea"/>
          <a:cs typeface="Arial" panose="020B0604020202020204" pitchFamily="34" charset="0"/>
        </a:defRPr>
      </a:lvl1pPr>
      <a:lvl2pPr marL="506543" indent="-194824" algn="l" defTabSz="623438" rtl="0" eaLnBrk="1" latinLnBrk="0" hangingPunct="1">
        <a:spcBef>
          <a:spcPct val="20000"/>
        </a:spcBef>
        <a:buFont typeface="Arial" panose="020B0604020202020204" pitchFamily="34" charset="0"/>
        <a:buChar char="–"/>
        <a:defRPr sz="1909" kern="1200">
          <a:solidFill>
            <a:schemeClr val="tx1"/>
          </a:solidFill>
          <a:latin typeface="Arial" panose="020B0604020202020204" pitchFamily="34" charset="0"/>
          <a:ea typeface="+mn-ea"/>
          <a:cs typeface="Arial" panose="020B0604020202020204" pitchFamily="34" charset="0"/>
        </a:defRPr>
      </a:lvl2pPr>
      <a:lvl3pPr marL="779297" indent="-155859" algn="l" defTabSz="623438" rtl="0" eaLnBrk="1" latinLnBrk="0" hangingPunct="1">
        <a:spcBef>
          <a:spcPct val="20000"/>
        </a:spcBef>
        <a:buFont typeface="Arial" panose="020B0604020202020204" pitchFamily="34" charset="0"/>
        <a:buChar char="•"/>
        <a:defRPr sz="1636" kern="1200">
          <a:solidFill>
            <a:schemeClr val="tx1"/>
          </a:solidFill>
          <a:latin typeface="Arial" panose="020B0604020202020204" pitchFamily="34" charset="0"/>
          <a:ea typeface="+mn-ea"/>
          <a:cs typeface="Arial" panose="020B0604020202020204" pitchFamily="34" charset="0"/>
        </a:defRPr>
      </a:lvl3pPr>
      <a:lvl4pPr marL="1091016" indent="-155859" algn="l" defTabSz="623438" rtl="0" eaLnBrk="1" latinLnBrk="0" hangingPunct="1">
        <a:spcBef>
          <a:spcPct val="20000"/>
        </a:spcBef>
        <a:buFont typeface="Arial" panose="020B0604020202020204" pitchFamily="34" charset="0"/>
        <a:buChar char="–"/>
        <a:defRPr sz="1364" kern="1200">
          <a:solidFill>
            <a:schemeClr val="tx1"/>
          </a:solidFill>
          <a:latin typeface="Arial" panose="020B0604020202020204" pitchFamily="34" charset="0"/>
          <a:ea typeface="+mn-ea"/>
          <a:cs typeface="Arial" panose="020B0604020202020204" pitchFamily="34" charset="0"/>
        </a:defRPr>
      </a:lvl4pPr>
      <a:lvl5pPr marL="1402735" indent="-155859" algn="l" defTabSz="623438" rtl="0" eaLnBrk="1" latinLnBrk="0" hangingPunct="1">
        <a:spcBef>
          <a:spcPct val="20000"/>
        </a:spcBef>
        <a:buFont typeface="Arial" panose="020B0604020202020204" pitchFamily="34" charset="0"/>
        <a:buChar char="»"/>
        <a:defRPr sz="1364" kern="1200">
          <a:solidFill>
            <a:schemeClr val="tx1"/>
          </a:solidFill>
          <a:latin typeface="Arial" panose="020B0604020202020204" pitchFamily="34" charset="0"/>
          <a:ea typeface="+mn-ea"/>
          <a:cs typeface="Arial" panose="020B0604020202020204" pitchFamily="34" charset="0"/>
        </a:defRPr>
      </a:lvl5pPr>
      <a:lvl6pPr marL="1714454" indent="-155859" algn="l" defTabSz="623438" rtl="0" eaLnBrk="1" latinLnBrk="0" hangingPunct="1">
        <a:spcBef>
          <a:spcPct val="20000"/>
        </a:spcBef>
        <a:buFont typeface="Arial" panose="020B0604020202020204" pitchFamily="34" charset="0"/>
        <a:buChar char="•"/>
        <a:defRPr sz="1364" kern="1200">
          <a:solidFill>
            <a:schemeClr val="tx1"/>
          </a:solidFill>
          <a:latin typeface="+mn-lt"/>
          <a:ea typeface="+mn-ea"/>
          <a:cs typeface="+mn-cs"/>
        </a:defRPr>
      </a:lvl6pPr>
      <a:lvl7pPr marL="2026173" indent="-155859" algn="l" defTabSz="623438" rtl="0" eaLnBrk="1" latinLnBrk="0" hangingPunct="1">
        <a:spcBef>
          <a:spcPct val="20000"/>
        </a:spcBef>
        <a:buFont typeface="Arial" panose="020B0604020202020204" pitchFamily="34" charset="0"/>
        <a:buChar char="•"/>
        <a:defRPr sz="1364" kern="1200">
          <a:solidFill>
            <a:schemeClr val="tx1"/>
          </a:solidFill>
          <a:latin typeface="+mn-lt"/>
          <a:ea typeface="+mn-ea"/>
          <a:cs typeface="+mn-cs"/>
        </a:defRPr>
      </a:lvl7pPr>
      <a:lvl8pPr marL="2337892" indent="-155859" algn="l" defTabSz="623438" rtl="0" eaLnBrk="1" latinLnBrk="0" hangingPunct="1">
        <a:spcBef>
          <a:spcPct val="20000"/>
        </a:spcBef>
        <a:buFont typeface="Arial" panose="020B0604020202020204" pitchFamily="34" charset="0"/>
        <a:buChar char="•"/>
        <a:defRPr sz="1364" kern="1200">
          <a:solidFill>
            <a:schemeClr val="tx1"/>
          </a:solidFill>
          <a:latin typeface="+mn-lt"/>
          <a:ea typeface="+mn-ea"/>
          <a:cs typeface="+mn-cs"/>
        </a:defRPr>
      </a:lvl8pPr>
      <a:lvl9pPr marL="2649611" indent="-155859" algn="l" defTabSz="623438" rtl="0" eaLnBrk="1" latinLnBrk="0" hangingPunct="1">
        <a:spcBef>
          <a:spcPct val="20000"/>
        </a:spcBef>
        <a:buFont typeface="Arial" panose="020B0604020202020204" pitchFamily="34" charset="0"/>
        <a:buChar char="•"/>
        <a:defRPr sz="1364" kern="1200">
          <a:solidFill>
            <a:schemeClr val="tx1"/>
          </a:solidFill>
          <a:latin typeface="+mn-lt"/>
          <a:ea typeface="+mn-ea"/>
          <a:cs typeface="+mn-cs"/>
        </a:defRPr>
      </a:lvl9pPr>
    </p:bodyStyle>
    <p:otherStyle>
      <a:defPPr>
        <a:defRPr lang="en-US"/>
      </a:defPPr>
      <a:lvl1pPr marL="0" algn="l" defTabSz="623438" rtl="0" eaLnBrk="1" latinLnBrk="0" hangingPunct="1">
        <a:defRPr sz="1227" kern="1200">
          <a:solidFill>
            <a:schemeClr val="tx1"/>
          </a:solidFill>
          <a:latin typeface="+mn-lt"/>
          <a:ea typeface="+mn-ea"/>
          <a:cs typeface="+mn-cs"/>
        </a:defRPr>
      </a:lvl1pPr>
      <a:lvl2pPr marL="311719" algn="l" defTabSz="623438" rtl="0" eaLnBrk="1" latinLnBrk="0" hangingPunct="1">
        <a:defRPr sz="1227" kern="1200">
          <a:solidFill>
            <a:schemeClr val="tx1"/>
          </a:solidFill>
          <a:latin typeface="+mn-lt"/>
          <a:ea typeface="+mn-ea"/>
          <a:cs typeface="+mn-cs"/>
        </a:defRPr>
      </a:lvl2pPr>
      <a:lvl3pPr marL="623438" algn="l" defTabSz="623438" rtl="0" eaLnBrk="1" latinLnBrk="0" hangingPunct="1">
        <a:defRPr sz="1227" kern="1200">
          <a:solidFill>
            <a:schemeClr val="tx1"/>
          </a:solidFill>
          <a:latin typeface="+mn-lt"/>
          <a:ea typeface="+mn-ea"/>
          <a:cs typeface="+mn-cs"/>
        </a:defRPr>
      </a:lvl3pPr>
      <a:lvl4pPr marL="935157" algn="l" defTabSz="623438" rtl="0" eaLnBrk="1" latinLnBrk="0" hangingPunct="1">
        <a:defRPr sz="1227" kern="1200">
          <a:solidFill>
            <a:schemeClr val="tx1"/>
          </a:solidFill>
          <a:latin typeface="+mn-lt"/>
          <a:ea typeface="+mn-ea"/>
          <a:cs typeface="+mn-cs"/>
        </a:defRPr>
      </a:lvl4pPr>
      <a:lvl5pPr marL="1246876" algn="l" defTabSz="623438" rtl="0" eaLnBrk="1" latinLnBrk="0" hangingPunct="1">
        <a:defRPr sz="1227" kern="1200">
          <a:solidFill>
            <a:schemeClr val="tx1"/>
          </a:solidFill>
          <a:latin typeface="+mn-lt"/>
          <a:ea typeface="+mn-ea"/>
          <a:cs typeface="+mn-cs"/>
        </a:defRPr>
      </a:lvl5pPr>
      <a:lvl6pPr marL="1558595" algn="l" defTabSz="623438" rtl="0" eaLnBrk="1" latinLnBrk="0" hangingPunct="1">
        <a:defRPr sz="1227" kern="1200">
          <a:solidFill>
            <a:schemeClr val="tx1"/>
          </a:solidFill>
          <a:latin typeface="+mn-lt"/>
          <a:ea typeface="+mn-ea"/>
          <a:cs typeface="+mn-cs"/>
        </a:defRPr>
      </a:lvl6pPr>
      <a:lvl7pPr marL="1870314" algn="l" defTabSz="623438" rtl="0" eaLnBrk="1" latinLnBrk="0" hangingPunct="1">
        <a:defRPr sz="1227" kern="1200">
          <a:solidFill>
            <a:schemeClr val="tx1"/>
          </a:solidFill>
          <a:latin typeface="+mn-lt"/>
          <a:ea typeface="+mn-ea"/>
          <a:cs typeface="+mn-cs"/>
        </a:defRPr>
      </a:lvl7pPr>
      <a:lvl8pPr marL="2182033" algn="l" defTabSz="623438" rtl="0" eaLnBrk="1" latinLnBrk="0" hangingPunct="1">
        <a:defRPr sz="1227" kern="1200">
          <a:solidFill>
            <a:schemeClr val="tx1"/>
          </a:solidFill>
          <a:latin typeface="+mn-lt"/>
          <a:ea typeface="+mn-ea"/>
          <a:cs typeface="+mn-cs"/>
        </a:defRPr>
      </a:lvl8pPr>
      <a:lvl9pPr marL="2493752" algn="l" defTabSz="623438" rtl="0" eaLnBrk="1" latinLnBrk="0" hangingPunct="1">
        <a:defRPr sz="122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1.wmf"/><Relationship Id="rId7" Type="http://schemas.openxmlformats.org/officeDocument/2006/relationships/image" Target="../media/image13.wmf"/><Relationship Id="rId2" Type="http://schemas.openxmlformats.org/officeDocument/2006/relationships/oleObject" Target="../embeddings/oleObject2.bin"/><Relationship Id="rId1" Type="http://schemas.openxmlformats.org/officeDocument/2006/relationships/slideLayout" Target="../slideLayouts/slideLayout18.xml"/><Relationship Id="rId6" Type="http://schemas.openxmlformats.org/officeDocument/2006/relationships/oleObject" Target="../embeddings/oleObject4.bin"/><Relationship Id="rId11" Type="http://schemas.openxmlformats.org/officeDocument/2006/relationships/image" Target="../media/image16.png"/><Relationship Id="rId5" Type="http://schemas.openxmlformats.org/officeDocument/2006/relationships/image" Target="../media/image12.wmf"/><Relationship Id="rId10" Type="http://schemas.openxmlformats.org/officeDocument/2006/relationships/image" Target="../media/image15.png"/><Relationship Id="rId4" Type="http://schemas.openxmlformats.org/officeDocument/2006/relationships/oleObject" Target="../embeddings/oleObject3.bin"/><Relationship Id="rId9" Type="http://schemas.openxmlformats.org/officeDocument/2006/relationships/image" Target="../media/image14.emf"/></Relationships>
</file>

<file path=ppt/slides/_rels/slide11.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oleObject" Target="../embeddings/oleObject1.bin"/><Relationship Id="rId1" Type="http://schemas.openxmlformats.org/officeDocument/2006/relationships/slideLayout" Target="../slideLayouts/slideLayout18.xml"/><Relationship Id="rId4" Type="http://schemas.openxmlformats.org/officeDocument/2006/relationships/image" Target="../media/image9.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CD0FD2-8760-83F1-385F-1B0C0E73F021}"/>
              </a:ext>
            </a:extLst>
          </p:cNvPr>
          <p:cNvSpPr>
            <a:spLocks noGrp="1"/>
          </p:cNvSpPr>
          <p:nvPr>
            <p:ph type="ctrTitle"/>
          </p:nvPr>
        </p:nvSpPr>
        <p:spPr>
          <a:xfrm>
            <a:off x="1598814" y="3300298"/>
            <a:ext cx="9144000" cy="2387600"/>
          </a:xfrm>
        </p:spPr>
        <p:txBody>
          <a:bodyPr>
            <a:noAutofit/>
          </a:bodyPr>
          <a:lstStyle/>
          <a:p>
            <a:r>
              <a:rPr lang="en-US" sz="4800" cap="all" dirty="0">
                <a:solidFill>
                  <a:srgbClr val="C00000"/>
                </a:solidFill>
                <a:latin typeface="Aharoni" panose="02010803020104030203" pitchFamily="2" charset="-79"/>
                <a:cs typeface="Aharoni" panose="02010803020104030203" pitchFamily="2" charset="-79"/>
              </a:rPr>
              <a:t>Distribution </a:t>
            </a:r>
            <a:br>
              <a:rPr lang="en-US" sz="4800" cap="all" dirty="0">
                <a:solidFill>
                  <a:srgbClr val="C00000"/>
                </a:solidFill>
                <a:latin typeface="Aharoni" panose="02010803020104030203" pitchFamily="2" charset="-79"/>
                <a:cs typeface="Aharoni" panose="02010803020104030203" pitchFamily="2" charset="-79"/>
              </a:rPr>
            </a:br>
            <a:r>
              <a:rPr lang="en-US" sz="4800" cap="all" dirty="0">
                <a:solidFill>
                  <a:srgbClr val="C00000"/>
                </a:solidFill>
                <a:latin typeface="Aharoni" panose="02010803020104030203" pitchFamily="2" charset="-79"/>
                <a:cs typeface="Aharoni" panose="02010803020104030203" pitchFamily="2" charset="-79"/>
              </a:rPr>
              <a:t>of the sample</a:t>
            </a:r>
            <a:br>
              <a:rPr lang="en-US" sz="4800" cap="all" dirty="0">
                <a:latin typeface="Aharoni" panose="02010803020104030203" pitchFamily="2" charset="-79"/>
                <a:cs typeface="Aharoni" panose="02010803020104030203" pitchFamily="2" charset="-79"/>
              </a:rPr>
            </a:br>
            <a:br>
              <a:rPr lang="en-US" sz="4800" cap="all" dirty="0">
                <a:latin typeface="Aharoni" panose="02010803020104030203" pitchFamily="2" charset="-79"/>
                <a:cs typeface="Aharoni" panose="02010803020104030203" pitchFamily="2" charset="-79"/>
              </a:rPr>
            </a:br>
            <a:r>
              <a:rPr lang="en-US" sz="4800" dirty="0">
                <a:latin typeface="Aharoni" panose="02010803020104030203" pitchFamily="2" charset="-79"/>
                <a:cs typeface="Aharoni" panose="02010803020104030203" pitchFamily="2" charset="-79"/>
              </a:rPr>
              <a:t>vs</a:t>
            </a:r>
            <a:r>
              <a:rPr lang="en-US" sz="4800" cap="all" dirty="0">
                <a:latin typeface="Aharoni" panose="02010803020104030203" pitchFamily="2" charset="-79"/>
                <a:cs typeface="Aharoni" panose="02010803020104030203" pitchFamily="2" charset="-79"/>
              </a:rPr>
              <a:t> </a:t>
            </a:r>
            <a:br>
              <a:rPr lang="en-US" sz="4800" cap="all" dirty="0">
                <a:latin typeface="Aharoni" panose="02010803020104030203" pitchFamily="2" charset="-79"/>
                <a:cs typeface="Aharoni" panose="02010803020104030203" pitchFamily="2" charset="-79"/>
              </a:rPr>
            </a:br>
            <a:br>
              <a:rPr lang="en-US" sz="4800" cap="all" dirty="0">
                <a:latin typeface="Aharoni" panose="02010803020104030203" pitchFamily="2" charset="-79"/>
                <a:cs typeface="Aharoni" panose="02010803020104030203" pitchFamily="2" charset="-79"/>
              </a:rPr>
            </a:br>
            <a:r>
              <a:rPr lang="en-US" sz="4800" cap="all" dirty="0">
                <a:latin typeface="Aharoni" panose="02010803020104030203" pitchFamily="2" charset="-79"/>
                <a:cs typeface="Aharoni" panose="02010803020104030203" pitchFamily="2" charset="-79"/>
              </a:rPr>
              <a:t>the sampling </a:t>
            </a:r>
            <a:br>
              <a:rPr lang="en-US" sz="4800" cap="all" dirty="0">
                <a:latin typeface="Aharoni" panose="02010803020104030203" pitchFamily="2" charset="-79"/>
                <a:cs typeface="Aharoni" panose="02010803020104030203" pitchFamily="2" charset="-79"/>
              </a:rPr>
            </a:br>
            <a:r>
              <a:rPr lang="en-US" sz="4800" cap="all" dirty="0">
                <a:latin typeface="Aharoni" panose="02010803020104030203" pitchFamily="2" charset="-79"/>
                <a:cs typeface="Aharoni" panose="02010803020104030203" pitchFamily="2" charset="-79"/>
              </a:rPr>
              <a:t>distribution</a:t>
            </a:r>
          </a:p>
        </p:txBody>
      </p:sp>
    </p:spTree>
    <p:extLst>
      <p:ext uri="{BB962C8B-B14F-4D97-AF65-F5344CB8AC3E}">
        <p14:creationId xmlns:p14="http://schemas.microsoft.com/office/powerpoint/2010/main" val="36467875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83697" y="798444"/>
            <a:ext cx="5611091" cy="77931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23438"/>
            <a:r>
              <a:rPr lang="en-US" sz="2000" dirty="0">
                <a:solidFill>
                  <a:srgbClr val="F79646">
                    <a:lumMod val="75000"/>
                  </a:srgbClr>
                </a:solidFill>
                <a:latin typeface="Stencil" panose="040409050D0802020404" pitchFamily="82" charset="0"/>
              </a:rPr>
              <a:t>Standard Error of the slope</a:t>
            </a:r>
          </a:p>
        </p:txBody>
      </p:sp>
      <p:sp>
        <p:nvSpPr>
          <p:cNvPr id="10" name="TextBox 9"/>
          <p:cNvSpPr txBox="1"/>
          <p:nvPr/>
        </p:nvSpPr>
        <p:spPr>
          <a:xfrm>
            <a:off x="6116746" y="3301709"/>
            <a:ext cx="2701958" cy="400110"/>
          </a:xfrm>
          <a:prstGeom prst="rect">
            <a:avLst/>
          </a:prstGeom>
          <a:noFill/>
        </p:spPr>
        <p:txBody>
          <a:bodyPr wrap="none" rtlCol="0">
            <a:spAutoFit/>
          </a:bodyPr>
          <a:lstStyle/>
          <a:p>
            <a:pPr defTabSz="623438"/>
            <a:r>
              <a:rPr lang="en-US" sz="2000" b="1" dirty="0">
                <a:solidFill>
                  <a:srgbClr val="F79646">
                    <a:lumMod val="75000"/>
                  </a:srgbClr>
                </a:solidFill>
                <a:latin typeface="Calibri"/>
              </a:rPr>
              <a:t>Variance of the residual</a:t>
            </a:r>
          </a:p>
        </p:txBody>
      </p:sp>
      <p:sp>
        <p:nvSpPr>
          <p:cNvPr id="11" name="TextBox 10"/>
          <p:cNvSpPr txBox="1"/>
          <p:nvPr/>
        </p:nvSpPr>
        <p:spPr>
          <a:xfrm>
            <a:off x="6154561" y="4538560"/>
            <a:ext cx="3062890" cy="400110"/>
          </a:xfrm>
          <a:prstGeom prst="rect">
            <a:avLst/>
          </a:prstGeom>
          <a:noFill/>
        </p:spPr>
        <p:txBody>
          <a:bodyPr wrap="none" rtlCol="0">
            <a:spAutoFit/>
          </a:bodyPr>
          <a:lstStyle/>
          <a:p>
            <a:pPr defTabSz="623438"/>
            <a:r>
              <a:rPr lang="en-US" sz="2000" b="1" dirty="0">
                <a:solidFill>
                  <a:srgbClr val="F79646">
                    <a:lumMod val="75000"/>
                  </a:srgbClr>
                </a:solidFill>
                <a:latin typeface="Calibri"/>
              </a:rPr>
              <a:t>Standard error of the slope</a:t>
            </a:r>
          </a:p>
        </p:txBody>
      </p:sp>
      <p:cxnSp>
        <p:nvCxnSpPr>
          <p:cNvPr id="12" name="Straight Arrow Connector 11"/>
          <p:cNvCxnSpPr>
            <a:cxnSpLocks/>
          </p:cNvCxnSpPr>
          <p:nvPr/>
        </p:nvCxnSpPr>
        <p:spPr>
          <a:xfrm>
            <a:off x="5243084" y="2316743"/>
            <a:ext cx="658096" cy="0"/>
          </a:xfrm>
          <a:prstGeom prst="straightConnector1">
            <a:avLst/>
          </a:prstGeom>
          <a:ln w="190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6057447" y="2140385"/>
            <a:ext cx="3154069" cy="400110"/>
          </a:xfrm>
          <a:prstGeom prst="rect">
            <a:avLst/>
          </a:prstGeom>
          <a:noFill/>
        </p:spPr>
        <p:txBody>
          <a:bodyPr wrap="none" rtlCol="0">
            <a:spAutoFit/>
          </a:bodyPr>
          <a:lstStyle/>
          <a:p>
            <a:pPr defTabSz="623438"/>
            <a:r>
              <a:rPr lang="en-US" sz="2000" b="1" dirty="0">
                <a:solidFill>
                  <a:srgbClr val="F79646">
                    <a:lumMod val="75000"/>
                  </a:srgbClr>
                </a:solidFill>
                <a:latin typeface="Calibri"/>
              </a:rPr>
              <a:t>Sum of Squared Error Terms</a:t>
            </a:r>
          </a:p>
        </p:txBody>
      </p:sp>
      <p:graphicFrame>
        <p:nvGraphicFramePr>
          <p:cNvPr id="14" name="Object 11"/>
          <p:cNvGraphicFramePr>
            <a:graphicFrameLocks noChangeAspect="1"/>
          </p:cNvGraphicFramePr>
          <p:nvPr>
            <p:extLst>
              <p:ext uri="{D42A27DB-BD31-4B8C-83A1-F6EECF244321}">
                <p14:modId xmlns:p14="http://schemas.microsoft.com/office/powerpoint/2010/main" val="337321932"/>
              </p:ext>
            </p:extLst>
          </p:nvPr>
        </p:nvGraphicFramePr>
        <p:xfrm>
          <a:off x="6445285" y="3801470"/>
          <a:ext cx="1565517" cy="637439"/>
        </p:xfrm>
        <a:graphic>
          <a:graphicData uri="http://schemas.openxmlformats.org/presentationml/2006/ole">
            <mc:AlternateContent xmlns:mc="http://schemas.openxmlformats.org/markup-compatibility/2006">
              <mc:Choice xmlns:v="urn:schemas-microsoft-com:vml" Requires="v">
                <p:oleObj name="Equation" r:id="rId2" imgW="1282700" imgH="520700" progId="Equation.3">
                  <p:embed/>
                </p:oleObj>
              </mc:Choice>
              <mc:Fallback>
                <p:oleObj name="Equation" r:id="rId2" imgW="1282700" imgH="520700" progId="Equation.3">
                  <p:embed/>
                  <p:pic>
                    <p:nvPicPr>
                      <p:cNvPr id="14" name="Object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5285" y="3801470"/>
                        <a:ext cx="1565517" cy="637439"/>
                      </a:xfrm>
                      <a:prstGeom prst="rect">
                        <a:avLst/>
                      </a:prstGeom>
                      <a:noFill/>
                    </p:spPr>
                  </p:pic>
                </p:oleObj>
              </mc:Fallback>
            </mc:AlternateContent>
          </a:graphicData>
        </a:graphic>
      </p:graphicFrame>
      <p:graphicFrame>
        <p:nvGraphicFramePr>
          <p:cNvPr id="15" name="Object 12"/>
          <p:cNvGraphicFramePr>
            <a:graphicFrameLocks noChangeAspect="1"/>
          </p:cNvGraphicFramePr>
          <p:nvPr>
            <p:extLst>
              <p:ext uri="{D42A27DB-BD31-4B8C-83A1-F6EECF244321}">
                <p14:modId xmlns:p14="http://schemas.microsoft.com/office/powerpoint/2010/main" val="3717948340"/>
              </p:ext>
            </p:extLst>
          </p:nvPr>
        </p:nvGraphicFramePr>
        <p:xfrm>
          <a:off x="6634109" y="2563042"/>
          <a:ext cx="1187870" cy="683622"/>
        </p:xfrm>
        <a:graphic>
          <a:graphicData uri="http://schemas.openxmlformats.org/presentationml/2006/ole">
            <mc:AlternateContent xmlns:mc="http://schemas.openxmlformats.org/markup-compatibility/2006">
              <mc:Choice xmlns:v="urn:schemas-microsoft-com:vml" Requires="v">
                <p:oleObj name="Equation" r:id="rId4" imgW="685800" imgH="393700" progId="Equation.3">
                  <p:embed/>
                </p:oleObj>
              </mc:Choice>
              <mc:Fallback>
                <p:oleObj name="Equation" r:id="rId4" imgW="685800" imgH="393700" progId="Equation.3">
                  <p:embed/>
                  <p:pic>
                    <p:nvPicPr>
                      <p:cNvPr id="15" name="Object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34109" y="2563042"/>
                        <a:ext cx="1187870" cy="683622"/>
                      </a:xfrm>
                      <a:prstGeom prst="rect">
                        <a:avLst/>
                      </a:prstGeom>
                      <a:noFill/>
                    </p:spPr>
                  </p:pic>
                </p:oleObj>
              </mc:Fallback>
            </mc:AlternateContent>
          </a:graphicData>
        </a:graphic>
      </p:graphicFrame>
      <p:graphicFrame>
        <p:nvGraphicFramePr>
          <p:cNvPr id="16" name="Object 13"/>
          <p:cNvGraphicFramePr>
            <a:graphicFrameLocks noChangeAspect="1"/>
          </p:cNvGraphicFramePr>
          <p:nvPr>
            <p:extLst>
              <p:ext uri="{D42A27DB-BD31-4B8C-83A1-F6EECF244321}">
                <p14:modId xmlns:p14="http://schemas.microsoft.com/office/powerpoint/2010/main" val="3020875589"/>
              </p:ext>
            </p:extLst>
          </p:nvPr>
        </p:nvGraphicFramePr>
        <p:xfrm>
          <a:off x="6504402" y="1696651"/>
          <a:ext cx="1455863" cy="478076"/>
        </p:xfrm>
        <a:graphic>
          <a:graphicData uri="http://schemas.openxmlformats.org/presentationml/2006/ole">
            <mc:AlternateContent xmlns:mc="http://schemas.openxmlformats.org/markup-compatibility/2006">
              <mc:Choice xmlns:v="urn:schemas-microsoft-com:vml" Requires="v">
                <p:oleObj name="Equation" r:id="rId6" imgW="774364" imgH="253890" progId="Equation.3">
                  <p:embed/>
                </p:oleObj>
              </mc:Choice>
              <mc:Fallback>
                <p:oleObj name="Equation" r:id="rId6" imgW="774364" imgH="253890" progId="Equation.3">
                  <p:embed/>
                  <p:pic>
                    <p:nvPicPr>
                      <p:cNvPr id="16" name="Object 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04402" y="1696651"/>
                        <a:ext cx="1455863" cy="478076"/>
                      </a:xfrm>
                      <a:prstGeom prst="rect">
                        <a:avLst/>
                      </a:prstGeom>
                      <a:noFill/>
                    </p:spPr>
                  </p:pic>
                </p:oleObj>
              </mc:Fallback>
            </mc:AlternateContent>
          </a:graphicData>
        </a:graphic>
      </p:graphicFrame>
      <mc:AlternateContent xmlns:mc="http://schemas.openxmlformats.org/markup-compatibility/2006" xmlns:a14="http://schemas.microsoft.com/office/drawing/2010/main">
        <mc:Choice Requires="a14">
          <p:sp>
            <p:nvSpPr>
              <p:cNvPr id="17" name="TextBox 16"/>
              <p:cNvSpPr txBox="1"/>
              <p:nvPr/>
            </p:nvSpPr>
            <p:spPr>
              <a:xfrm>
                <a:off x="3706045" y="2129104"/>
                <a:ext cx="1418216" cy="345223"/>
              </a:xfrm>
              <a:prstGeom prst="rect">
                <a:avLst/>
              </a:prstGeom>
              <a:noFill/>
            </p:spPr>
            <p:txBody>
              <a:bodyPr wrap="square" rtlCol="0">
                <a:spAutoFit/>
              </a:bodyPr>
              <a:lstStyle/>
              <a:p>
                <a:pPr defTabSz="623438"/>
                <a14:m>
                  <m:oMathPara xmlns:m="http://schemas.openxmlformats.org/officeDocument/2006/math">
                    <m:oMath>
                      <m:sSub>
                        <m:sSubPr>
                          <m:ctrlPr>
                            <a:rPr lang="en-US" sz="1600" i="1">
                              <a:solidFill>
                                <a:prstClr val="black">
                                  <a:lumMod val="50000"/>
                                  <a:lumOff val="50000"/>
                                </a:prstClr>
                              </a:solidFill>
                              <a:latin typeface="Cambria Math"/>
                            </a:rPr>
                          </m:ctrlPr>
                        </m:sSubPr>
                        <m:e>
                          <m:r>
                            <a:rPr lang="en-US" sz="1600" i="1">
                              <a:solidFill>
                                <a:prstClr val="black">
                                  <a:lumMod val="50000"/>
                                  <a:lumOff val="50000"/>
                                </a:prstClr>
                              </a:solidFill>
                              <a:latin typeface="Cambria Math"/>
                            </a:rPr>
                            <m:t>𝑌</m:t>
                          </m:r>
                        </m:e>
                        <m:sub>
                          <m:r>
                            <a:rPr lang="en-US" sz="1600" i="1">
                              <a:solidFill>
                                <a:prstClr val="black">
                                  <a:lumMod val="50000"/>
                                  <a:lumOff val="50000"/>
                                </a:prstClr>
                              </a:solidFill>
                              <a:latin typeface="Cambria Math"/>
                            </a:rPr>
                            <m:t>𝑖</m:t>
                          </m:r>
                        </m:sub>
                      </m:sSub>
                      <m:r>
                        <a:rPr lang="en-US" sz="1600" i="1">
                          <a:solidFill>
                            <a:prstClr val="black">
                              <a:lumMod val="50000"/>
                              <a:lumOff val="50000"/>
                            </a:prstClr>
                          </a:solidFill>
                          <a:latin typeface="Cambria Math"/>
                        </a:rPr>
                        <m:t>−</m:t>
                      </m:r>
                      <m:sSub>
                        <m:sSubPr>
                          <m:ctrlPr>
                            <a:rPr lang="en-US" sz="1600" i="1">
                              <a:solidFill>
                                <a:prstClr val="black">
                                  <a:lumMod val="50000"/>
                                  <a:lumOff val="50000"/>
                                </a:prstClr>
                              </a:solidFill>
                              <a:latin typeface="Cambria Math" panose="02040503050406030204" pitchFamily="18" charset="0"/>
                            </a:rPr>
                          </m:ctrlPr>
                        </m:sSubPr>
                        <m:e>
                          <m:acc>
                            <m:accPr>
                              <m:chr m:val="̂"/>
                              <m:ctrlPr>
                                <a:rPr lang="en-US" sz="1600" i="1">
                                  <a:solidFill>
                                    <a:prstClr val="black">
                                      <a:lumMod val="50000"/>
                                      <a:lumOff val="50000"/>
                                    </a:prstClr>
                                  </a:solidFill>
                                  <a:latin typeface="Cambria Math"/>
                                </a:rPr>
                              </m:ctrlPr>
                            </m:accPr>
                            <m:e>
                              <m:r>
                                <a:rPr lang="en-US" sz="1600" i="1">
                                  <a:solidFill>
                                    <a:prstClr val="black">
                                      <a:lumMod val="50000"/>
                                      <a:lumOff val="50000"/>
                                    </a:prstClr>
                                  </a:solidFill>
                                  <a:latin typeface="Cambria Math"/>
                                </a:rPr>
                                <m:t>𝑌</m:t>
                              </m:r>
                            </m:e>
                          </m:acc>
                        </m:e>
                        <m:sub>
                          <m:r>
                            <a:rPr lang="en-US" sz="1600" i="1">
                              <a:solidFill>
                                <a:prstClr val="black">
                                  <a:lumMod val="50000"/>
                                  <a:lumOff val="50000"/>
                                </a:prstClr>
                              </a:solidFill>
                              <a:latin typeface="Cambria Math"/>
                            </a:rPr>
                            <m:t>𝑖</m:t>
                          </m:r>
                        </m:sub>
                      </m:sSub>
                      <m:r>
                        <a:rPr lang="en-US" sz="1600" i="1">
                          <a:solidFill>
                            <a:prstClr val="black">
                              <a:lumMod val="50000"/>
                              <a:lumOff val="50000"/>
                            </a:prstClr>
                          </a:solidFill>
                          <a:latin typeface="Cambria Math"/>
                        </a:rPr>
                        <m:t>=</m:t>
                      </m:r>
                      <m:sSub>
                        <m:sSubPr>
                          <m:ctrlPr>
                            <a:rPr lang="en-US" sz="1600" b="1" i="1">
                              <a:solidFill>
                                <a:srgbClr val="F79646">
                                  <a:lumMod val="75000"/>
                                </a:srgbClr>
                              </a:solidFill>
                              <a:latin typeface="Cambria Math"/>
                            </a:rPr>
                          </m:ctrlPr>
                        </m:sSubPr>
                        <m:e>
                          <m:r>
                            <a:rPr lang="en-US" sz="1600" b="1" i="1">
                              <a:solidFill>
                                <a:srgbClr val="F79646">
                                  <a:lumMod val="75000"/>
                                </a:srgbClr>
                              </a:solidFill>
                              <a:latin typeface="Cambria Math"/>
                            </a:rPr>
                            <m:t>𝒆</m:t>
                          </m:r>
                        </m:e>
                        <m:sub>
                          <m:r>
                            <a:rPr lang="en-US" sz="1600" b="1" i="1">
                              <a:solidFill>
                                <a:srgbClr val="F79646">
                                  <a:lumMod val="75000"/>
                                </a:srgbClr>
                              </a:solidFill>
                              <a:latin typeface="Cambria Math"/>
                            </a:rPr>
                            <m:t>𝒊</m:t>
                          </m:r>
                        </m:sub>
                      </m:sSub>
                    </m:oMath>
                  </m:oMathPara>
                </a14:m>
                <a:endParaRPr lang="en-US" sz="1600" b="1" dirty="0">
                  <a:solidFill>
                    <a:prstClr val="black">
                      <a:lumMod val="50000"/>
                      <a:lumOff val="50000"/>
                    </a:prstClr>
                  </a:solidFill>
                  <a:latin typeface="Calibri"/>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3706045" y="2129104"/>
                <a:ext cx="1418216" cy="345223"/>
              </a:xfrm>
              <a:prstGeom prst="rect">
                <a:avLst/>
              </a:prstGeom>
              <a:blipFill>
                <a:blip r:embed="rId8"/>
                <a:stretch>
                  <a:fillRect/>
                </a:stretch>
              </a:blipFill>
            </p:spPr>
            <p:txBody>
              <a:bodyPr/>
              <a:lstStyle/>
              <a:p>
                <a:r>
                  <a:rPr lang="en-US">
                    <a:noFill/>
                  </a:rPr>
                  <a:t> </a:t>
                </a:r>
              </a:p>
            </p:txBody>
          </p:sp>
        </mc:Fallback>
      </mc:AlternateContent>
      <p:grpSp>
        <p:nvGrpSpPr>
          <p:cNvPr id="2" name="Group 1">
            <a:extLst>
              <a:ext uri="{FF2B5EF4-FFF2-40B4-BE49-F238E27FC236}">
                <a16:creationId xmlns:a16="http://schemas.microsoft.com/office/drawing/2014/main" id="{0166FAEF-004E-21F2-2680-9713AD2A93C1}"/>
              </a:ext>
            </a:extLst>
          </p:cNvPr>
          <p:cNvGrpSpPr/>
          <p:nvPr/>
        </p:nvGrpSpPr>
        <p:grpSpPr>
          <a:xfrm>
            <a:off x="855197" y="1516931"/>
            <a:ext cx="3514826" cy="4694590"/>
            <a:chOff x="3456994" y="1516931"/>
            <a:chExt cx="3514826" cy="4694590"/>
          </a:xfrm>
        </p:grpSpPr>
        <p:pic>
          <p:nvPicPr>
            <p:cNvPr id="4" name="Picture 2"/>
            <p:cNvPicPr>
              <a:picLocks noChangeAspect="1" noChangeArrowheads="1"/>
            </p:cNvPicPr>
            <p:nvPr/>
          </p:nvPicPr>
          <p:blipFill>
            <a:blip r:embed="rId9" cstate="print"/>
            <a:srcRect/>
            <a:stretch>
              <a:fillRect/>
            </a:stretch>
          </p:blipFill>
          <p:spPr bwMode="auto">
            <a:xfrm>
              <a:off x="3456994" y="1516931"/>
              <a:ext cx="3013364" cy="3008879"/>
            </a:xfrm>
            <a:prstGeom prst="rect">
              <a:avLst/>
            </a:prstGeom>
            <a:noFill/>
            <a:ln w="9525">
              <a:noFill/>
              <a:miter lim="800000"/>
              <a:headEnd/>
              <a:tailEnd/>
            </a:ln>
            <a:effectLst/>
          </p:spPr>
        </p:pic>
        <p:cxnSp>
          <p:nvCxnSpPr>
            <p:cNvPr id="5" name="Straight Connector 4"/>
            <p:cNvCxnSpPr/>
            <p:nvPr/>
          </p:nvCxnSpPr>
          <p:spPr>
            <a:xfrm>
              <a:off x="3829216" y="2974715"/>
              <a:ext cx="2439138" cy="0"/>
            </a:xfrm>
            <a:prstGeom prst="line">
              <a:avLst/>
            </a:prstGeom>
            <a:ln w="2540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6" name="Right Brace 5"/>
            <p:cNvSpPr/>
            <p:nvPr/>
          </p:nvSpPr>
          <p:spPr>
            <a:xfrm>
              <a:off x="5846903" y="2620201"/>
              <a:ext cx="103909" cy="311727"/>
            </a:xfrm>
            <a:prstGeom prst="rightBrac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623438"/>
              <a:endParaRPr lang="en-US" sz="1227">
                <a:solidFill>
                  <a:prstClr val="black"/>
                </a:solidFill>
                <a:latin typeface="Calibri"/>
              </a:endParaRPr>
            </a:p>
          </p:txBody>
        </p:sp>
        <p:cxnSp>
          <p:nvCxnSpPr>
            <p:cNvPr id="7" name="Straight Connector 6"/>
            <p:cNvCxnSpPr/>
            <p:nvPr/>
          </p:nvCxnSpPr>
          <p:spPr>
            <a:xfrm rot="5400000">
              <a:off x="5379312" y="2607976"/>
              <a:ext cx="727364"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Oval 7"/>
            <p:cNvSpPr/>
            <p:nvPr/>
          </p:nvSpPr>
          <p:spPr>
            <a:xfrm>
              <a:off x="5691040" y="2140385"/>
              <a:ext cx="103909" cy="103909"/>
            </a:xfrm>
            <a:prstGeom prst="ellipse">
              <a:avLst/>
            </a:prstGeom>
            <a:solidFill>
              <a:schemeClr val="bg1">
                <a:lumMod val="8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3438"/>
              <a:endParaRPr lang="en-US" sz="1227">
                <a:solidFill>
                  <a:prstClr val="white"/>
                </a:solidFill>
                <a:latin typeface="Calibri"/>
              </a:endParaRPr>
            </a:p>
          </p:txBody>
        </p:sp>
        <p:sp>
          <p:nvSpPr>
            <p:cNvPr id="9" name="Right Brace 8"/>
            <p:cNvSpPr/>
            <p:nvPr/>
          </p:nvSpPr>
          <p:spPr>
            <a:xfrm>
              <a:off x="5846903" y="2244294"/>
              <a:ext cx="103909" cy="311727"/>
            </a:xfrm>
            <a:prstGeom prst="rightBrac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623438"/>
              <a:endParaRPr lang="en-US" sz="1227">
                <a:solidFill>
                  <a:prstClr val="black"/>
                </a:solidFill>
                <a:latin typeface="Calibri"/>
              </a:endParaRPr>
            </a:p>
          </p:txBody>
        </p:sp>
        <mc:AlternateContent xmlns:mc="http://schemas.openxmlformats.org/markup-compatibility/2006" xmlns:a14="http://schemas.microsoft.com/office/drawing/2010/main">
          <mc:Choice Requires="a14">
            <p:sp>
              <p:nvSpPr>
                <p:cNvPr id="18" name="TextBox 17"/>
                <p:cNvSpPr txBox="1"/>
                <p:nvPr/>
              </p:nvSpPr>
              <p:spPr>
                <a:xfrm>
                  <a:off x="6347354" y="2673018"/>
                  <a:ext cx="624466" cy="281167"/>
                </a:xfrm>
                <a:prstGeom prst="rect">
                  <a:avLst/>
                </a:prstGeom>
                <a:noFill/>
              </p:spPr>
              <p:txBody>
                <a:bodyPr wrap="none" rtlCol="0">
                  <a:spAutoFit/>
                </a:bodyPr>
                <a:lstStyle/>
                <a:p>
                  <a:pPr defTabSz="623438"/>
                  <a14:m>
                    <m:oMathPara xmlns:m="http://schemas.openxmlformats.org/officeDocument/2006/math">
                      <m:oMath>
                        <m:sSub>
                          <m:sSubPr>
                            <m:ctrlPr>
                              <a:rPr lang="en-US" sz="1227" i="1">
                                <a:solidFill>
                                  <a:prstClr val="black">
                                    <a:lumMod val="50000"/>
                                    <a:lumOff val="50000"/>
                                  </a:prstClr>
                                </a:solidFill>
                                <a:latin typeface="Cambria Math"/>
                              </a:rPr>
                            </m:ctrlPr>
                          </m:sSubPr>
                          <m:e>
                            <m:r>
                              <a:rPr lang="en-US" sz="1227" i="1">
                                <a:solidFill>
                                  <a:prstClr val="black">
                                    <a:lumMod val="50000"/>
                                    <a:lumOff val="50000"/>
                                  </a:prstClr>
                                </a:solidFill>
                                <a:latin typeface="Cambria Math"/>
                              </a:rPr>
                              <m:t>𝑌</m:t>
                            </m:r>
                          </m:e>
                          <m:sub>
                            <m:r>
                              <a:rPr lang="en-US" sz="1227" i="1">
                                <a:solidFill>
                                  <a:prstClr val="black">
                                    <a:lumMod val="50000"/>
                                    <a:lumOff val="50000"/>
                                  </a:prstClr>
                                </a:solidFill>
                                <a:latin typeface="Cambria Math"/>
                              </a:rPr>
                              <m:t>𝑖</m:t>
                            </m:r>
                          </m:sub>
                        </m:sSub>
                        <m:r>
                          <a:rPr lang="en-US" sz="1227" i="1">
                            <a:solidFill>
                              <a:prstClr val="black">
                                <a:lumMod val="50000"/>
                                <a:lumOff val="50000"/>
                              </a:prstClr>
                            </a:solidFill>
                            <a:latin typeface="Cambria Math"/>
                          </a:rPr>
                          <m:t>−</m:t>
                        </m:r>
                        <m:acc>
                          <m:accPr>
                            <m:chr m:val="̅"/>
                            <m:ctrlPr>
                              <a:rPr lang="en-US" sz="1227" i="1">
                                <a:solidFill>
                                  <a:prstClr val="black">
                                    <a:lumMod val="50000"/>
                                    <a:lumOff val="50000"/>
                                  </a:prstClr>
                                </a:solidFill>
                                <a:latin typeface="Cambria Math"/>
                              </a:rPr>
                            </m:ctrlPr>
                          </m:accPr>
                          <m:e>
                            <m:r>
                              <a:rPr lang="en-US" sz="1227" i="1">
                                <a:solidFill>
                                  <a:prstClr val="black">
                                    <a:lumMod val="50000"/>
                                    <a:lumOff val="50000"/>
                                  </a:prstClr>
                                </a:solidFill>
                                <a:latin typeface="Cambria Math"/>
                              </a:rPr>
                              <m:t>𝑌</m:t>
                            </m:r>
                          </m:e>
                        </m:acc>
                      </m:oMath>
                    </m:oMathPara>
                  </a14:m>
                  <a:endParaRPr lang="en-US" sz="1227" dirty="0">
                    <a:solidFill>
                      <a:prstClr val="black">
                        <a:lumMod val="50000"/>
                        <a:lumOff val="50000"/>
                      </a:prstClr>
                    </a:solidFill>
                    <a:latin typeface="Calibri"/>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6347354" y="2673018"/>
                  <a:ext cx="624466" cy="281167"/>
                </a:xfrm>
                <a:prstGeom prst="rect">
                  <a:avLst/>
                </a:prstGeom>
                <a:blipFill>
                  <a:blip r:embed="rId10"/>
                  <a:stretch>
                    <a:fillRect r="-1941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3933904" y="2766186"/>
                  <a:ext cx="309700" cy="281167"/>
                </a:xfrm>
                <a:prstGeom prst="rect">
                  <a:avLst/>
                </a:prstGeom>
                <a:noFill/>
              </p:spPr>
              <p:txBody>
                <a:bodyPr wrap="none" rtlCol="0">
                  <a:spAutoFit/>
                </a:bodyPr>
                <a:lstStyle/>
                <a:p>
                  <a:pPr defTabSz="623438"/>
                  <a14:m>
                    <m:oMathPara xmlns:m="http://schemas.openxmlformats.org/officeDocument/2006/math">
                      <m:oMath>
                        <m:acc>
                          <m:accPr>
                            <m:chr m:val="̅"/>
                            <m:ctrlPr>
                              <a:rPr lang="en-US" sz="1227">
                                <a:solidFill>
                                  <a:prstClr val="white">
                                    <a:lumMod val="50000"/>
                                  </a:prstClr>
                                </a:solidFill>
                                <a:latin typeface="Cambria Math"/>
                              </a:rPr>
                            </m:ctrlPr>
                          </m:accPr>
                          <m:e>
                            <m:r>
                              <m:rPr>
                                <m:sty m:val="p"/>
                              </m:rPr>
                              <a:rPr lang="en-US" sz="1227">
                                <a:solidFill>
                                  <a:prstClr val="white">
                                    <a:lumMod val="50000"/>
                                  </a:prstClr>
                                </a:solidFill>
                                <a:latin typeface="Cambria Math"/>
                              </a:rPr>
                              <m:t>Y</m:t>
                            </m:r>
                          </m:e>
                        </m:acc>
                      </m:oMath>
                    </m:oMathPara>
                  </a14:m>
                  <a:endParaRPr lang="en-US" sz="1227" dirty="0">
                    <a:solidFill>
                      <a:prstClr val="white">
                        <a:lumMod val="50000"/>
                      </a:prstClr>
                    </a:solidFill>
                    <a:latin typeface="Calibri"/>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3933904" y="2766186"/>
                  <a:ext cx="309700" cy="281167"/>
                </a:xfrm>
                <a:prstGeom prst="rect">
                  <a:avLst/>
                </a:prstGeom>
                <a:blipFill>
                  <a:blip r:embed="rId11"/>
                  <a:stretch>
                    <a:fillRect/>
                  </a:stretch>
                </a:blipFill>
              </p:spPr>
              <p:txBody>
                <a:bodyPr/>
                <a:lstStyle/>
                <a:p>
                  <a:r>
                    <a:rPr lang="en-US">
                      <a:noFill/>
                    </a:rPr>
                    <a:t> </a:t>
                  </a:r>
                </a:p>
              </p:txBody>
            </p:sp>
          </mc:Fallback>
        </mc:AlternateContent>
        <p:sp>
          <p:nvSpPr>
            <p:cNvPr id="21" name="TextBox 20"/>
            <p:cNvSpPr txBox="1"/>
            <p:nvPr/>
          </p:nvSpPr>
          <p:spPr>
            <a:xfrm>
              <a:off x="3829217" y="4734642"/>
              <a:ext cx="2803366" cy="1476879"/>
            </a:xfrm>
            <a:prstGeom prst="rect">
              <a:avLst/>
            </a:prstGeom>
            <a:noFill/>
          </p:spPr>
          <p:txBody>
            <a:bodyPr wrap="square" rtlCol="0">
              <a:spAutoFit/>
            </a:bodyPr>
            <a:lstStyle/>
            <a:p>
              <a:pPr algn="just" defTabSz="623438"/>
              <a:r>
                <a:rPr lang="en-US" sz="818" dirty="0">
                  <a:solidFill>
                    <a:prstClr val="white">
                      <a:lumMod val="50000"/>
                    </a:prstClr>
                  </a:solidFill>
                  <a:latin typeface="Calibri"/>
                  <a:cs typeface="Times New Roman" panose="02020603050405020304" pitchFamily="18" charset="0"/>
                </a:rPr>
                <a:t>The standard error of the slope is one of the most important concepts in regression because it determines the size of the confidence interval and thus the statistical significance of our study. We want standard errors to be as small as possible. We see here that the size of the standard error will be directly related to the amount of unexplained variance we have in our model, the residual </a:t>
              </a:r>
              <a:r>
                <a:rPr lang="en-US" sz="818" i="1" dirty="0">
                  <a:solidFill>
                    <a:prstClr val="white">
                      <a:lumMod val="50000"/>
                    </a:prstClr>
                  </a:solidFill>
                  <a:latin typeface="Calibri"/>
                  <a:cs typeface="Times New Roman" panose="02020603050405020304" pitchFamily="18" charset="0"/>
                </a:rPr>
                <a:t>e</a:t>
              </a:r>
              <a:r>
                <a:rPr lang="en-US" sz="818" dirty="0">
                  <a:solidFill>
                    <a:prstClr val="white">
                      <a:lumMod val="50000"/>
                    </a:prstClr>
                  </a:solidFill>
                  <a:latin typeface="Calibri"/>
                  <a:cs typeface="Times New Roman" panose="02020603050405020304" pitchFamily="18" charset="0"/>
                </a:rPr>
                <a:t>. The important thing to note is the unexplained portion shows up in the numerator of the standard error. As a result, the size of the standard error will be proportional to the amount of unexplained variance (plus a couple of other considerations to be covered later).</a:t>
              </a:r>
            </a:p>
          </p:txBody>
        </p:sp>
        <p:cxnSp>
          <p:nvCxnSpPr>
            <p:cNvPr id="22" name="Straight Connector 21"/>
            <p:cNvCxnSpPr/>
            <p:nvPr/>
          </p:nvCxnSpPr>
          <p:spPr>
            <a:xfrm flipV="1">
              <a:off x="3829216" y="2397738"/>
              <a:ext cx="2439138" cy="1167097"/>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5386242" y="1993062"/>
              <a:ext cx="412292" cy="197298"/>
            </a:xfrm>
            <a:prstGeom prst="rect">
              <a:avLst/>
            </a:prstGeom>
            <a:noFill/>
          </p:spPr>
          <p:txBody>
            <a:bodyPr wrap="none" rtlCol="0">
              <a:spAutoFit/>
            </a:bodyPr>
            <a:lstStyle/>
            <a:p>
              <a:pPr defTabSz="623438"/>
              <a:r>
                <a:rPr lang="en-US" sz="682" dirty="0">
                  <a:solidFill>
                    <a:prstClr val="white">
                      <a:lumMod val="50000"/>
                    </a:prstClr>
                  </a:solidFill>
                  <a:latin typeface="Calibri"/>
                </a:rPr>
                <a:t>Point </a:t>
              </a:r>
              <a:r>
                <a:rPr lang="en-US" sz="682" i="1" dirty="0" err="1">
                  <a:solidFill>
                    <a:prstClr val="white">
                      <a:lumMod val="50000"/>
                    </a:prstClr>
                  </a:solidFill>
                  <a:latin typeface="Calibri"/>
                </a:rPr>
                <a:t>i</a:t>
              </a:r>
              <a:endParaRPr lang="en-US" sz="682" i="1" dirty="0">
                <a:solidFill>
                  <a:prstClr val="white">
                    <a:lumMod val="50000"/>
                  </a:prstClr>
                </a:solidFill>
                <a:latin typeface="Calibri"/>
              </a:endParaRPr>
            </a:p>
          </p:txBody>
        </p:sp>
      </p:grpSp>
      <p:sp>
        <p:nvSpPr>
          <p:cNvPr id="23" name="Slide Number Placeholder 22"/>
          <p:cNvSpPr>
            <a:spLocks noGrp="1"/>
          </p:cNvSpPr>
          <p:nvPr>
            <p:ph type="sldNum" sz="quarter" idx="12"/>
          </p:nvPr>
        </p:nvSpPr>
        <p:spPr/>
        <p:txBody>
          <a:bodyPr/>
          <a:lstStyle/>
          <a:p>
            <a:pPr defTabSz="623438"/>
            <a:fld id="{8A2A4A19-B384-42F8-8C0D-94C30AAB39F2}" type="slidenum">
              <a:rPr lang="en-US">
                <a:solidFill>
                  <a:prstClr val="white"/>
                </a:solidFill>
              </a:rPr>
              <a:pPr defTabSz="623438"/>
              <a:t>10</a:t>
            </a:fld>
            <a:endParaRPr lang="en-US">
              <a:solidFill>
                <a:prstClr val="white"/>
              </a:solidFill>
            </a:endParaRPr>
          </a:p>
        </p:txBody>
      </p:sp>
      <p:sp>
        <p:nvSpPr>
          <p:cNvPr id="24" name="TextBox 23">
            <a:extLst>
              <a:ext uri="{FF2B5EF4-FFF2-40B4-BE49-F238E27FC236}">
                <a16:creationId xmlns:a16="http://schemas.microsoft.com/office/drawing/2014/main" id="{0E6C2513-60A9-5081-42F0-85EE07664AC9}"/>
              </a:ext>
            </a:extLst>
          </p:cNvPr>
          <p:cNvSpPr txBox="1"/>
          <p:nvPr/>
        </p:nvSpPr>
        <p:spPr>
          <a:xfrm>
            <a:off x="6408149" y="5099719"/>
            <a:ext cx="2803367" cy="1200329"/>
          </a:xfrm>
          <a:prstGeom prst="rect">
            <a:avLst/>
          </a:prstGeom>
          <a:noFill/>
        </p:spPr>
        <p:txBody>
          <a:bodyPr wrap="square" rtlCol="0">
            <a:spAutoFit/>
          </a:bodyPr>
          <a:lstStyle/>
          <a:p>
            <a:pPr algn="ctr"/>
            <a:r>
              <a:rPr lang="en-US" dirty="0"/>
              <a:t>Standard error: on average, how far off is our estimate (best guess) of the slope from the true slope?</a:t>
            </a:r>
          </a:p>
        </p:txBody>
      </p:sp>
    </p:spTree>
    <p:extLst>
      <p:ext uri="{BB962C8B-B14F-4D97-AF65-F5344CB8AC3E}">
        <p14:creationId xmlns:p14="http://schemas.microsoft.com/office/powerpoint/2010/main" val="16183972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FA0736C-8B7D-721B-BF32-C10CAF7A0D1A}"/>
              </a:ext>
            </a:extLst>
          </p:cNvPr>
          <p:cNvSpPr/>
          <p:nvPr/>
        </p:nvSpPr>
        <p:spPr>
          <a:xfrm>
            <a:off x="2711562" y="2152051"/>
            <a:ext cx="6629400" cy="1600200"/>
          </a:xfrm>
          <a:prstGeom prst="rect">
            <a:avLst/>
          </a:prstGeom>
          <a:solidFill>
            <a:schemeClr val="bg1">
              <a:lumMod val="95000"/>
            </a:schemeClr>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4D58DFD1-9EB7-7710-7A3E-295571CD453E}"/>
              </a:ext>
            </a:extLst>
          </p:cNvPr>
          <p:cNvPicPr>
            <a:picLocks noChangeAspect="1"/>
          </p:cNvPicPr>
          <p:nvPr/>
        </p:nvPicPr>
        <p:blipFill>
          <a:blip r:embed="rId2"/>
          <a:stretch>
            <a:fillRect/>
          </a:stretch>
        </p:blipFill>
        <p:spPr>
          <a:xfrm>
            <a:off x="3059034" y="2612299"/>
            <a:ext cx="5934456" cy="679704"/>
          </a:xfrm>
          <a:prstGeom prst="rect">
            <a:avLst/>
          </a:prstGeom>
        </p:spPr>
      </p:pic>
    </p:spTree>
    <p:extLst>
      <p:ext uri="{BB962C8B-B14F-4D97-AF65-F5344CB8AC3E}">
        <p14:creationId xmlns:p14="http://schemas.microsoft.com/office/powerpoint/2010/main" val="1703235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text">
            <a:extLst>
              <a:ext uri="{FF2B5EF4-FFF2-40B4-BE49-F238E27FC236}">
                <a16:creationId xmlns:a16="http://schemas.microsoft.com/office/drawing/2014/main" id="{774AFBE5-F6E8-E138-0367-EF10C2FB36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524000"/>
            <a:ext cx="7620000" cy="3810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44BBCE7-27A1-BEE8-9933-8AE2497C0057}"/>
              </a:ext>
            </a:extLst>
          </p:cNvPr>
          <p:cNvSpPr txBox="1"/>
          <p:nvPr/>
        </p:nvSpPr>
        <p:spPr>
          <a:xfrm>
            <a:off x="3916867" y="5954080"/>
            <a:ext cx="6094140" cy="369332"/>
          </a:xfrm>
          <a:prstGeom prst="rect">
            <a:avLst/>
          </a:prstGeom>
          <a:noFill/>
        </p:spPr>
        <p:txBody>
          <a:bodyPr wrap="square">
            <a:spAutoFit/>
          </a:bodyPr>
          <a:lstStyle/>
          <a:p>
            <a:r>
              <a:rPr lang="en-US" dirty="0"/>
              <a:t>https://github.com/lecy/regression-simulations</a:t>
            </a:r>
          </a:p>
        </p:txBody>
      </p:sp>
      <p:sp>
        <p:nvSpPr>
          <p:cNvPr id="6" name="Title 1">
            <a:extLst>
              <a:ext uri="{FF2B5EF4-FFF2-40B4-BE49-F238E27FC236}">
                <a16:creationId xmlns:a16="http://schemas.microsoft.com/office/drawing/2014/main" id="{8792183E-6673-3825-E79D-47330BE3971A}"/>
              </a:ext>
            </a:extLst>
          </p:cNvPr>
          <p:cNvSpPr txBox="1">
            <a:spLocks/>
          </p:cNvSpPr>
          <p:nvPr/>
        </p:nvSpPr>
        <p:spPr>
          <a:xfrm>
            <a:off x="1678864" y="1034115"/>
            <a:ext cx="5611091" cy="77931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23438"/>
            <a:r>
              <a:rPr lang="en-US" sz="2000" dirty="0">
                <a:solidFill>
                  <a:srgbClr val="F79646">
                    <a:lumMod val="75000"/>
                  </a:srgbClr>
                </a:solidFill>
                <a:latin typeface="Stencil" panose="040409050D0802020404" pitchFamily="82" charset="0"/>
              </a:rPr>
              <a:t>this is SAMPLING VARIANCE</a:t>
            </a:r>
          </a:p>
        </p:txBody>
      </p:sp>
    </p:spTree>
    <p:extLst>
      <p:ext uri="{BB962C8B-B14F-4D97-AF65-F5344CB8AC3E}">
        <p14:creationId xmlns:p14="http://schemas.microsoft.com/office/powerpoint/2010/main" val="3964208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text">
            <a:extLst>
              <a:ext uri="{FF2B5EF4-FFF2-40B4-BE49-F238E27FC236}">
                <a16:creationId xmlns:a16="http://schemas.microsoft.com/office/drawing/2014/main" id="{D67728E5-D403-FEA0-C311-1ACAFD54E2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524000"/>
            <a:ext cx="7620000" cy="3810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B82840F-F155-33BA-8065-602F65FDF5D5}"/>
              </a:ext>
            </a:extLst>
          </p:cNvPr>
          <p:cNvSpPr txBox="1"/>
          <p:nvPr/>
        </p:nvSpPr>
        <p:spPr>
          <a:xfrm>
            <a:off x="3916867" y="5954080"/>
            <a:ext cx="6094140" cy="369332"/>
          </a:xfrm>
          <a:prstGeom prst="rect">
            <a:avLst/>
          </a:prstGeom>
          <a:noFill/>
        </p:spPr>
        <p:txBody>
          <a:bodyPr wrap="square">
            <a:spAutoFit/>
          </a:bodyPr>
          <a:lstStyle/>
          <a:p>
            <a:r>
              <a:rPr lang="en-US" dirty="0"/>
              <a:t>https://github.com/lecy/regression-simulations</a:t>
            </a:r>
          </a:p>
        </p:txBody>
      </p:sp>
      <p:sp>
        <p:nvSpPr>
          <p:cNvPr id="4" name="Title 1">
            <a:extLst>
              <a:ext uri="{FF2B5EF4-FFF2-40B4-BE49-F238E27FC236}">
                <a16:creationId xmlns:a16="http://schemas.microsoft.com/office/drawing/2014/main" id="{194CEB0F-E618-9386-E8F2-E440F25EC671}"/>
              </a:ext>
            </a:extLst>
          </p:cNvPr>
          <p:cNvSpPr txBox="1">
            <a:spLocks/>
          </p:cNvSpPr>
          <p:nvPr/>
        </p:nvSpPr>
        <p:spPr>
          <a:xfrm>
            <a:off x="1678864" y="1034115"/>
            <a:ext cx="5611091" cy="77931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23438"/>
            <a:r>
              <a:rPr lang="en-US" sz="2000" dirty="0">
                <a:solidFill>
                  <a:srgbClr val="F79646">
                    <a:lumMod val="75000"/>
                  </a:srgbClr>
                </a:solidFill>
                <a:latin typeface="Stencil" panose="040409050D0802020404" pitchFamily="82" charset="0"/>
              </a:rPr>
              <a:t>this is SAMPLING VARIANCE</a:t>
            </a:r>
          </a:p>
        </p:txBody>
      </p:sp>
    </p:spTree>
    <p:extLst>
      <p:ext uri="{BB962C8B-B14F-4D97-AF65-F5344CB8AC3E}">
        <p14:creationId xmlns:p14="http://schemas.microsoft.com/office/powerpoint/2010/main" val="31714312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6D6ACEA-7580-F6D4-E861-7E945FA1CE7E}"/>
              </a:ext>
            </a:extLst>
          </p:cNvPr>
          <p:cNvPicPr>
            <a:picLocks noChangeAspect="1"/>
          </p:cNvPicPr>
          <p:nvPr/>
        </p:nvPicPr>
        <p:blipFill>
          <a:blip r:embed="rId2"/>
          <a:stretch>
            <a:fillRect/>
          </a:stretch>
        </p:blipFill>
        <p:spPr>
          <a:xfrm>
            <a:off x="1204595" y="1121228"/>
            <a:ext cx="9516803" cy="5496692"/>
          </a:xfrm>
          <a:prstGeom prst="rect">
            <a:avLst/>
          </a:prstGeom>
        </p:spPr>
      </p:pic>
      <p:sp>
        <p:nvSpPr>
          <p:cNvPr id="5" name="Title 1">
            <a:extLst>
              <a:ext uri="{FF2B5EF4-FFF2-40B4-BE49-F238E27FC236}">
                <a16:creationId xmlns:a16="http://schemas.microsoft.com/office/drawing/2014/main" id="{5E845CAE-5553-0616-CAA8-ABF3EDBBE9D8}"/>
              </a:ext>
            </a:extLst>
          </p:cNvPr>
          <p:cNvSpPr txBox="1">
            <a:spLocks/>
          </p:cNvSpPr>
          <p:nvPr/>
        </p:nvSpPr>
        <p:spPr>
          <a:xfrm>
            <a:off x="3033838" y="518726"/>
            <a:ext cx="5611091" cy="77931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23438"/>
            <a:r>
              <a:rPr lang="en-US" sz="2000" dirty="0">
                <a:latin typeface="Stencil" panose="040409050D0802020404" pitchFamily="82" charset="0"/>
              </a:rPr>
              <a:t>this is SAMPLE VARIANCE</a:t>
            </a:r>
          </a:p>
        </p:txBody>
      </p:sp>
    </p:spTree>
    <p:extLst>
      <p:ext uri="{BB962C8B-B14F-4D97-AF65-F5344CB8AC3E}">
        <p14:creationId xmlns:p14="http://schemas.microsoft.com/office/powerpoint/2010/main" val="10441731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7BD72E7-27D6-F52C-B926-5F951D85D769}"/>
              </a:ext>
            </a:extLst>
          </p:cNvPr>
          <p:cNvPicPr>
            <a:picLocks noChangeAspect="1"/>
          </p:cNvPicPr>
          <p:nvPr/>
        </p:nvPicPr>
        <p:blipFill>
          <a:blip r:embed="rId2"/>
          <a:stretch>
            <a:fillRect/>
          </a:stretch>
        </p:blipFill>
        <p:spPr>
          <a:xfrm>
            <a:off x="2040642" y="1114944"/>
            <a:ext cx="7715250" cy="5143500"/>
          </a:xfrm>
          <a:prstGeom prst="rect">
            <a:avLst/>
          </a:prstGeom>
        </p:spPr>
      </p:pic>
      <p:sp>
        <p:nvSpPr>
          <p:cNvPr id="4" name="Title 1">
            <a:extLst>
              <a:ext uri="{FF2B5EF4-FFF2-40B4-BE49-F238E27FC236}">
                <a16:creationId xmlns:a16="http://schemas.microsoft.com/office/drawing/2014/main" id="{F298D0CC-F153-0C2E-1642-936AA6EE8501}"/>
              </a:ext>
            </a:extLst>
          </p:cNvPr>
          <p:cNvSpPr txBox="1">
            <a:spLocks/>
          </p:cNvSpPr>
          <p:nvPr/>
        </p:nvSpPr>
        <p:spPr>
          <a:xfrm>
            <a:off x="3033838" y="518726"/>
            <a:ext cx="5611091" cy="77931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23438"/>
            <a:r>
              <a:rPr lang="en-US" sz="2000" dirty="0">
                <a:latin typeface="Stencil" panose="040409050D0802020404" pitchFamily="82" charset="0"/>
              </a:rPr>
              <a:t>this is SAMPLE VARIANCE</a:t>
            </a:r>
          </a:p>
        </p:txBody>
      </p:sp>
    </p:spTree>
    <p:extLst>
      <p:ext uri="{BB962C8B-B14F-4D97-AF65-F5344CB8AC3E}">
        <p14:creationId xmlns:p14="http://schemas.microsoft.com/office/powerpoint/2010/main" val="26676982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onfidence-interval-of-slope.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80448" y="683490"/>
            <a:ext cx="11231418" cy="5615709"/>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a:extLst>
              <a:ext uri="{FF2B5EF4-FFF2-40B4-BE49-F238E27FC236}">
                <a16:creationId xmlns:a16="http://schemas.microsoft.com/office/drawing/2014/main" id="{7D9AD76A-C746-EA51-EE7E-072522B2CBD6}"/>
              </a:ext>
            </a:extLst>
          </p:cNvPr>
          <p:cNvSpPr txBox="1">
            <a:spLocks/>
          </p:cNvSpPr>
          <p:nvPr/>
        </p:nvSpPr>
        <p:spPr>
          <a:xfrm>
            <a:off x="585066" y="449654"/>
            <a:ext cx="5611091" cy="77931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23438"/>
            <a:r>
              <a:rPr lang="en-US" sz="2000" dirty="0">
                <a:solidFill>
                  <a:srgbClr val="F79646">
                    <a:lumMod val="75000"/>
                  </a:srgbClr>
                </a:solidFill>
                <a:latin typeface="Stencil" panose="040409050D0802020404" pitchFamily="82" charset="0"/>
              </a:rPr>
              <a:t>this is SAMPLING VARIANCE</a:t>
            </a:r>
          </a:p>
        </p:txBody>
      </p:sp>
    </p:spTree>
    <p:extLst>
      <p:ext uri="{BB962C8B-B14F-4D97-AF65-F5344CB8AC3E}">
        <p14:creationId xmlns:p14="http://schemas.microsoft.com/office/powerpoint/2010/main" val="40544150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watts-college.github.io/paf-510-template/lectures/caffeine_files/figure-html/unnamed-chunk-18-1.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685" b="17299"/>
          <a:stretch/>
        </p:blipFill>
        <p:spPr bwMode="auto">
          <a:xfrm rot="5400000">
            <a:off x="434502" y="2198186"/>
            <a:ext cx="4875350" cy="271707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rotWithShape="1">
          <a:blip r:embed="rId3"/>
          <a:srcRect l="58419" b="7008"/>
          <a:stretch/>
        </p:blipFill>
        <p:spPr>
          <a:xfrm>
            <a:off x="6962371" y="945809"/>
            <a:ext cx="5505178" cy="5353391"/>
          </a:xfrm>
          <a:prstGeom prst="rect">
            <a:avLst/>
          </a:prstGeom>
        </p:spPr>
      </p:pic>
      <p:sp>
        <p:nvSpPr>
          <p:cNvPr id="3" name="TextBox 2"/>
          <p:cNvSpPr txBox="1"/>
          <p:nvPr/>
        </p:nvSpPr>
        <p:spPr>
          <a:xfrm>
            <a:off x="1170429" y="243898"/>
            <a:ext cx="3470822" cy="584775"/>
          </a:xfrm>
          <a:prstGeom prst="rect">
            <a:avLst/>
          </a:prstGeom>
          <a:noFill/>
        </p:spPr>
        <p:txBody>
          <a:bodyPr wrap="none" rtlCol="0">
            <a:spAutoFit/>
          </a:bodyPr>
          <a:lstStyle/>
          <a:p>
            <a:r>
              <a:rPr lang="en-US" sz="3200" dirty="0">
                <a:latin typeface="Oswald" panose="02000503000000000000" pitchFamily="2" charset="0"/>
              </a:rPr>
              <a:t>SAMPLE Distribution</a:t>
            </a:r>
          </a:p>
        </p:txBody>
      </p:sp>
      <p:sp>
        <p:nvSpPr>
          <p:cNvPr id="6" name="TextBox 5"/>
          <p:cNvSpPr txBox="1"/>
          <p:nvPr/>
        </p:nvSpPr>
        <p:spPr>
          <a:xfrm>
            <a:off x="7060131" y="243899"/>
            <a:ext cx="3877985" cy="584775"/>
          </a:xfrm>
          <a:prstGeom prst="rect">
            <a:avLst/>
          </a:prstGeom>
          <a:noFill/>
        </p:spPr>
        <p:txBody>
          <a:bodyPr wrap="none" rtlCol="0">
            <a:spAutoFit/>
          </a:bodyPr>
          <a:lstStyle/>
          <a:p>
            <a:r>
              <a:rPr lang="en-US" sz="3200" b="1" cap="all" dirty="0">
                <a:latin typeface="Oswald" panose="02000503000000000000" pitchFamily="2" charset="0"/>
              </a:rPr>
              <a:t>Sampling</a:t>
            </a:r>
            <a:r>
              <a:rPr lang="en-US" sz="3200" dirty="0">
                <a:latin typeface="Oswald" panose="02000503000000000000" pitchFamily="2" charset="0"/>
              </a:rPr>
              <a:t> Distribution</a:t>
            </a:r>
          </a:p>
        </p:txBody>
      </p:sp>
      <p:sp>
        <p:nvSpPr>
          <p:cNvPr id="7" name="TextBox 6"/>
          <p:cNvSpPr txBox="1"/>
          <p:nvPr/>
        </p:nvSpPr>
        <p:spPr>
          <a:xfrm>
            <a:off x="5103822" y="2808572"/>
            <a:ext cx="1460656" cy="1015663"/>
          </a:xfrm>
          <a:prstGeom prst="rect">
            <a:avLst/>
          </a:prstGeom>
          <a:noFill/>
        </p:spPr>
        <p:txBody>
          <a:bodyPr wrap="none" rtlCol="0">
            <a:spAutoFit/>
          </a:bodyPr>
          <a:lstStyle/>
          <a:p>
            <a:pPr algn="ctr"/>
            <a:r>
              <a:rPr lang="en-US" sz="2000" dirty="0">
                <a:solidFill>
                  <a:srgbClr val="B52B2B"/>
                </a:solidFill>
                <a:latin typeface="Oswald" panose="02000503000000000000" pitchFamily="2" charset="0"/>
              </a:rPr>
              <a:t>Measured as</a:t>
            </a:r>
          </a:p>
          <a:p>
            <a:pPr algn="ctr"/>
            <a:r>
              <a:rPr lang="en-US" sz="2000" dirty="0">
                <a:solidFill>
                  <a:srgbClr val="B52B2B"/>
                </a:solidFill>
                <a:latin typeface="Oswald" panose="02000503000000000000" pitchFamily="2" charset="0"/>
              </a:rPr>
              <a:t>Standard </a:t>
            </a:r>
          </a:p>
          <a:p>
            <a:pPr algn="ctr"/>
            <a:r>
              <a:rPr lang="en-US" sz="2000" cap="all" dirty="0">
                <a:solidFill>
                  <a:srgbClr val="B52B2B"/>
                </a:solidFill>
                <a:latin typeface="Oswald" panose="02000503000000000000" pitchFamily="2" charset="0"/>
              </a:rPr>
              <a:t>Deviations</a:t>
            </a:r>
          </a:p>
        </p:txBody>
      </p:sp>
      <p:cxnSp>
        <p:nvCxnSpPr>
          <p:cNvPr id="5" name="Straight Arrow Connector 4"/>
          <p:cNvCxnSpPr>
            <a:stCxn id="7" idx="1"/>
          </p:cNvCxnSpPr>
          <p:nvPr/>
        </p:nvCxnSpPr>
        <p:spPr>
          <a:xfrm flipH="1">
            <a:off x="4542695" y="3316404"/>
            <a:ext cx="561127" cy="0"/>
          </a:xfrm>
          <a:prstGeom prst="straightConnector1">
            <a:avLst/>
          </a:prstGeom>
          <a:ln w="47625">
            <a:solidFill>
              <a:srgbClr val="B52B2B"/>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5103711" y="4115520"/>
            <a:ext cx="1455848" cy="1015663"/>
          </a:xfrm>
          <a:prstGeom prst="rect">
            <a:avLst/>
          </a:prstGeom>
          <a:noFill/>
        </p:spPr>
        <p:txBody>
          <a:bodyPr wrap="none" rtlCol="0">
            <a:spAutoFit/>
          </a:bodyPr>
          <a:lstStyle/>
          <a:p>
            <a:pPr algn="ctr"/>
            <a:r>
              <a:rPr lang="en-US" sz="2000" dirty="0">
                <a:solidFill>
                  <a:srgbClr val="A157C7"/>
                </a:solidFill>
                <a:latin typeface="Oswald" panose="02000503000000000000" pitchFamily="2" charset="0"/>
              </a:rPr>
              <a:t>Measured as</a:t>
            </a:r>
          </a:p>
          <a:p>
            <a:pPr algn="ctr"/>
            <a:r>
              <a:rPr lang="en-US" sz="2000" dirty="0">
                <a:solidFill>
                  <a:srgbClr val="A157C7"/>
                </a:solidFill>
                <a:latin typeface="Oswald" panose="02000503000000000000" pitchFamily="2" charset="0"/>
              </a:rPr>
              <a:t>Standard </a:t>
            </a:r>
          </a:p>
          <a:p>
            <a:pPr algn="ctr"/>
            <a:r>
              <a:rPr lang="en-US" sz="2000" cap="all" dirty="0">
                <a:solidFill>
                  <a:srgbClr val="A157C7"/>
                </a:solidFill>
                <a:latin typeface="Oswald" panose="02000503000000000000" pitchFamily="2" charset="0"/>
              </a:rPr>
              <a:t>Errors</a:t>
            </a:r>
          </a:p>
        </p:txBody>
      </p:sp>
      <p:cxnSp>
        <p:nvCxnSpPr>
          <p:cNvPr id="13" name="Straight Arrow Connector 12"/>
          <p:cNvCxnSpPr/>
          <p:nvPr/>
        </p:nvCxnSpPr>
        <p:spPr>
          <a:xfrm>
            <a:off x="6532337" y="4618181"/>
            <a:ext cx="582941" cy="5170"/>
          </a:xfrm>
          <a:prstGeom prst="straightConnector1">
            <a:avLst/>
          </a:prstGeom>
          <a:ln w="47625">
            <a:solidFill>
              <a:srgbClr val="A157C7"/>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5103711" y="1904833"/>
            <a:ext cx="1630575" cy="584775"/>
          </a:xfrm>
          <a:prstGeom prst="rect">
            <a:avLst/>
          </a:prstGeom>
          <a:noFill/>
        </p:spPr>
        <p:txBody>
          <a:bodyPr wrap="none" rtlCol="0">
            <a:spAutoFit/>
          </a:bodyPr>
          <a:lstStyle/>
          <a:p>
            <a:r>
              <a:rPr lang="en-US" sz="3200" dirty="0">
                <a:solidFill>
                  <a:schemeClr val="tx1">
                    <a:lumMod val="50000"/>
                    <a:lumOff val="50000"/>
                  </a:schemeClr>
                </a:solidFill>
                <a:latin typeface="Oswald" panose="02000503000000000000" pitchFamily="2" charset="0"/>
              </a:rPr>
              <a:t>variance:</a:t>
            </a:r>
          </a:p>
        </p:txBody>
      </p:sp>
      <p:sp>
        <p:nvSpPr>
          <p:cNvPr id="16" name="TextBox 15"/>
          <p:cNvSpPr txBox="1"/>
          <p:nvPr/>
        </p:nvSpPr>
        <p:spPr>
          <a:xfrm>
            <a:off x="1626495" y="6299200"/>
            <a:ext cx="2016899" cy="400110"/>
          </a:xfrm>
          <a:prstGeom prst="rect">
            <a:avLst/>
          </a:prstGeom>
          <a:noFill/>
        </p:spPr>
        <p:txBody>
          <a:bodyPr wrap="none" rtlCol="0">
            <a:spAutoFit/>
          </a:bodyPr>
          <a:lstStyle/>
          <a:p>
            <a:pPr algn="ctr"/>
            <a:r>
              <a:rPr lang="en-US" sz="2000" dirty="0">
                <a:latin typeface="Oswald" panose="02000503000000000000" pitchFamily="2" charset="0"/>
              </a:rPr>
              <a:t>Center of the Data</a:t>
            </a:r>
          </a:p>
        </p:txBody>
      </p:sp>
      <p:cxnSp>
        <p:nvCxnSpPr>
          <p:cNvPr id="17" name="Straight Arrow Connector 16"/>
          <p:cNvCxnSpPr/>
          <p:nvPr/>
        </p:nvCxnSpPr>
        <p:spPr>
          <a:xfrm flipH="1" flipV="1">
            <a:off x="2634942" y="5876909"/>
            <a:ext cx="4235" cy="327342"/>
          </a:xfrm>
          <a:prstGeom prst="straightConnector1">
            <a:avLst/>
          </a:prstGeom>
          <a:ln w="476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8417667" y="6313966"/>
            <a:ext cx="1467068" cy="400110"/>
          </a:xfrm>
          <a:prstGeom prst="rect">
            <a:avLst/>
          </a:prstGeom>
          <a:noFill/>
        </p:spPr>
        <p:txBody>
          <a:bodyPr wrap="none" rtlCol="0">
            <a:spAutoFit/>
          </a:bodyPr>
          <a:lstStyle/>
          <a:p>
            <a:pPr algn="ctr"/>
            <a:r>
              <a:rPr lang="en-US" sz="2000" dirty="0">
                <a:latin typeface="Oswald" panose="02000503000000000000" pitchFamily="2" charset="0"/>
              </a:rPr>
              <a:t>“True” Slope</a:t>
            </a:r>
          </a:p>
        </p:txBody>
      </p:sp>
      <p:cxnSp>
        <p:nvCxnSpPr>
          <p:cNvPr id="20" name="Straight Arrow Connector 19"/>
          <p:cNvCxnSpPr/>
          <p:nvPr/>
        </p:nvCxnSpPr>
        <p:spPr>
          <a:xfrm flipH="1" flipV="1">
            <a:off x="9151197" y="5925674"/>
            <a:ext cx="4235" cy="327342"/>
          </a:xfrm>
          <a:prstGeom prst="straightConnector1">
            <a:avLst/>
          </a:prstGeom>
          <a:ln w="4762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0322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59358B-FBD9-CA3D-53DC-84CD25E72F5A}"/>
              </a:ext>
            </a:extLst>
          </p:cNvPr>
          <p:cNvPicPr>
            <a:picLocks noChangeAspect="1"/>
          </p:cNvPicPr>
          <p:nvPr/>
        </p:nvPicPr>
        <p:blipFill>
          <a:blip r:embed="rId2"/>
          <a:stretch>
            <a:fillRect/>
          </a:stretch>
        </p:blipFill>
        <p:spPr>
          <a:xfrm>
            <a:off x="1524428" y="1526033"/>
            <a:ext cx="9146569" cy="3811070"/>
          </a:xfrm>
          <a:prstGeom prst="rect">
            <a:avLst/>
          </a:prstGeom>
        </p:spPr>
      </p:pic>
      <p:sp>
        <p:nvSpPr>
          <p:cNvPr id="4" name="Title 1">
            <a:extLst>
              <a:ext uri="{FF2B5EF4-FFF2-40B4-BE49-F238E27FC236}">
                <a16:creationId xmlns:a16="http://schemas.microsoft.com/office/drawing/2014/main" id="{F26A45B3-2581-17FC-4FF3-1DB7FB6F4A2F}"/>
              </a:ext>
            </a:extLst>
          </p:cNvPr>
          <p:cNvSpPr txBox="1">
            <a:spLocks/>
          </p:cNvSpPr>
          <p:nvPr/>
        </p:nvSpPr>
        <p:spPr>
          <a:xfrm>
            <a:off x="1279852" y="668355"/>
            <a:ext cx="5611091" cy="77931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23438"/>
            <a:r>
              <a:rPr lang="en-US" sz="2000" dirty="0">
                <a:latin typeface="Stencil" panose="040409050D0802020404" pitchFamily="82" charset="0"/>
              </a:rPr>
              <a:t>TSS BECOMES </a:t>
            </a:r>
            <a:br>
              <a:rPr lang="en-US" sz="2000" dirty="0">
                <a:latin typeface="Stencil" panose="040409050D0802020404" pitchFamily="82" charset="0"/>
              </a:rPr>
            </a:br>
            <a:r>
              <a:rPr lang="en-US" sz="2000" dirty="0">
                <a:latin typeface="Stencil" panose="040409050D0802020404" pitchFamily="82" charset="0"/>
              </a:rPr>
              <a:t>VARIANCE of Y</a:t>
            </a:r>
          </a:p>
        </p:txBody>
      </p:sp>
      <p:sp>
        <p:nvSpPr>
          <p:cNvPr id="6" name="Title 1">
            <a:extLst>
              <a:ext uri="{FF2B5EF4-FFF2-40B4-BE49-F238E27FC236}">
                <a16:creationId xmlns:a16="http://schemas.microsoft.com/office/drawing/2014/main" id="{7835A17C-C694-DCD9-9658-E0D35D984914}"/>
              </a:ext>
            </a:extLst>
          </p:cNvPr>
          <p:cNvSpPr txBox="1">
            <a:spLocks/>
          </p:cNvSpPr>
          <p:nvPr/>
        </p:nvSpPr>
        <p:spPr>
          <a:xfrm>
            <a:off x="5655118" y="668355"/>
            <a:ext cx="5611091" cy="77931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23438"/>
            <a:r>
              <a:rPr lang="en-US" sz="2000" dirty="0">
                <a:latin typeface="Stencil" panose="040409050D0802020404" pitchFamily="82" charset="0"/>
              </a:rPr>
              <a:t>ESS BECOMES</a:t>
            </a:r>
            <a:br>
              <a:rPr lang="en-US" sz="2000" dirty="0">
                <a:latin typeface="Stencil" panose="040409050D0802020404" pitchFamily="82" charset="0"/>
              </a:rPr>
            </a:br>
            <a:r>
              <a:rPr lang="en-US" sz="2000" dirty="0">
                <a:latin typeface="Stencil" panose="040409050D0802020404" pitchFamily="82" charset="0"/>
              </a:rPr>
              <a:t>VARIANCE OF THE SLOPE</a:t>
            </a:r>
          </a:p>
        </p:txBody>
      </p:sp>
      <p:sp>
        <p:nvSpPr>
          <p:cNvPr id="7" name="TextBox 6">
            <a:extLst>
              <a:ext uri="{FF2B5EF4-FFF2-40B4-BE49-F238E27FC236}">
                <a16:creationId xmlns:a16="http://schemas.microsoft.com/office/drawing/2014/main" id="{642672A7-26B2-5913-FA2A-605B22271273}"/>
              </a:ext>
            </a:extLst>
          </p:cNvPr>
          <p:cNvSpPr txBox="1"/>
          <p:nvPr/>
        </p:nvSpPr>
        <p:spPr>
          <a:xfrm>
            <a:off x="2451946" y="5494713"/>
            <a:ext cx="3266902" cy="923330"/>
          </a:xfrm>
          <a:prstGeom prst="rect">
            <a:avLst/>
          </a:prstGeom>
          <a:noFill/>
        </p:spPr>
        <p:txBody>
          <a:bodyPr wrap="square" rtlCol="0">
            <a:spAutoFit/>
          </a:bodyPr>
          <a:lstStyle/>
          <a:p>
            <a:pPr algn="ctr"/>
            <a:r>
              <a:rPr lang="en-US" dirty="0"/>
              <a:t>Standard deviation: on average, how far is the </a:t>
            </a:r>
            <a:br>
              <a:rPr lang="en-US" dirty="0"/>
            </a:br>
            <a:r>
              <a:rPr lang="en-US" dirty="0">
                <a:latin typeface="Stencil" panose="040409050D0802020404" pitchFamily="82" charset="0"/>
              </a:rPr>
              <a:t>mean</a:t>
            </a:r>
            <a:r>
              <a:rPr lang="en-US" dirty="0"/>
              <a:t> from each data point</a:t>
            </a:r>
          </a:p>
        </p:txBody>
      </p:sp>
      <p:sp>
        <p:nvSpPr>
          <p:cNvPr id="9" name="TextBox 8">
            <a:extLst>
              <a:ext uri="{FF2B5EF4-FFF2-40B4-BE49-F238E27FC236}">
                <a16:creationId xmlns:a16="http://schemas.microsoft.com/office/drawing/2014/main" id="{EFA60EBE-7926-1D04-79C5-2A19608C86D3}"/>
              </a:ext>
            </a:extLst>
          </p:cNvPr>
          <p:cNvSpPr txBox="1"/>
          <p:nvPr/>
        </p:nvSpPr>
        <p:spPr>
          <a:xfrm>
            <a:off x="7126779" y="5416081"/>
            <a:ext cx="3266902" cy="1200329"/>
          </a:xfrm>
          <a:prstGeom prst="rect">
            <a:avLst/>
          </a:prstGeom>
          <a:noFill/>
        </p:spPr>
        <p:txBody>
          <a:bodyPr wrap="square" rtlCol="0">
            <a:spAutoFit/>
          </a:bodyPr>
          <a:lstStyle/>
          <a:p>
            <a:pPr algn="ctr"/>
            <a:r>
              <a:rPr lang="en-US" dirty="0"/>
              <a:t>One interpretation of the SD of the residual: on average, how far is the </a:t>
            </a:r>
            <a:r>
              <a:rPr lang="en-US" dirty="0">
                <a:latin typeface="Stencil" panose="040409050D0802020404" pitchFamily="82" charset="0"/>
              </a:rPr>
              <a:t>conditional mean </a:t>
            </a:r>
            <a:br>
              <a:rPr lang="en-US" dirty="0">
                <a:latin typeface="Stencil" panose="040409050D0802020404" pitchFamily="82" charset="0"/>
              </a:rPr>
            </a:br>
            <a:r>
              <a:rPr lang="en-US" dirty="0"/>
              <a:t>from each data point</a:t>
            </a:r>
          </a:p>
        </p:txBody>
      </p:sp>
    </p:spTree>
    <p:extLst>
      <p:ext uri="{BB962C8B-B14F-4D97-AF65-F5344CB8AC3E}">
        <p14:creationId xmlns:p14="http://schemas.microsoft.com/office/powerpoint/2010/main" val="16318416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DE07B9-E7C5-7E70-9EA1-7C95EB2D02EE}"/>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670114B0-FCE3-8150-2BF4-1C7EB6998019}"/>
              </a:ext>
            </a:extLst>
          </p:cNvPr>
          <p:cNvPicPr>
            <a:picLocks noChangeAspect="1"/>
          </p:cNvPicPr>
          <p:nvPr/>
        </p:nvPicPr>
        <p:blipFill rotWithShape="1">
          <a:blip r:embed="rId2"/>
          <a:srcRect l="58419" b="7008"/>
          <a:stretch/>
        </p:blipFill>
        <p:spPr>
          <a:xfrm>
            <a:off x="7261630" y="945809"/>
            <a:ext cx="5505178" cy="5353391"/>
          </a:xfrm>
          <a:prstGeom prst="rect">
            <a:avLst/>
          </a:prstGeom>
        </p:spPr>
      </p:pic>
      <p:sp>
        <p:nvSpPr>
          <p:cNvPr id="6" name="TextBox 5">
            <a:extLst>
              <a:ext uri="{FF2B5EF4-FFF2-40B4-BE49-F238E27FC236}">
                <a16:creationId xmlns:a16="http://schemas.microsoft.com/office/drawing/2014/main" id="{60ABC15B-D0D5-9482-E9BB-80B56EAD1388}"/>
              </a:ext>
            </a:extLst>
          </p:cNvPr>
          <p:cNvSpPr txBox="1"/>
          <p:nvPr/>
        </p:nvSpPr>
        <p:spPr>
          <a:xfrm>
            <a:off x="7060131" y="243899"/>
            <a:ext cx="3877985" cy="584775"/>
          </a:xfrm>
          <a:prstGeom prst="rect">
            <a:avLst/>
          </a:prstGeom>
          <a:noFill/>
        </p:spPr>
        <p:txBody>
          <a:bodyPr wrap="none" rtlCol="0">
            <a:spAutoFit/>
          </a:bodyPr>
          <a:lstStyle/>
          <a:p>
            <a:r>
              <a:rPr lang="en-US" sz="3200" b="1" cap="all" dirty="0">
                <a:latin typeface="Oswald" panose="02000503000000000000" pitchFamily="2" charset="0"/>
              </a:rPr>
              <a:t>Sampling</a:t>
            </a:r>
            <a:r>
              <a:rPr lang="en-US" sz="3200" dirty="0">
                <a:latin typeface="Oswald" panose="02000503000000000000" pitchFamily="2" charset="0"/>
              </a:rPr>
              <a:t> Distribution</a:t>
            </a:r>
          </a:p>
        </p:txBody>
      </p:sp>
      <p:sp>
        <p:nvSpPr>
          <p:cNvPr id="7" name="TextBox 6">
            <a:extLst>
              <a:ext uri="{FF2B5EF4-FFF2-40B4-BE49-F238E27FC236}">
                <a16:creationId xmlns:a16="http://schemas.microsoft.com/office/drawing/2014/main" id="{A57EE147-DDDD-19CE-59B5-604BEEF56661}"/>
              </a:ext>
            </a:extLst>
          </p:cNvPr>
          <p:cNvSpPr txBox="1"/>
          <p:nvPr/>
        </p:nvSpPr>
        <p:spPr>
          <a:xfrm>
            <a:off x="1863186" y="4174157"/>
            <a:ext cx="1636988" cy="1015663"/>
          </a:xfrm>
          <a:prstGeom prst="rect">
            <a:avLst/>
          </a:prstGeom>
          <a:noFill/>
        </p:spPr>
        <p:txBody>
          <a:bodyPr wrap="none" rtlCol="0">
            <a:spAutoFit/>
          </a:bodyPr>
          <a:lstStyle/>
          <a:p>
            <a:pPr algn="ctr"/>
            <a:r>
              <a:rPr lang="en-US" sz="2000" dirty="0">
                <a:solidFill>
                  <a:srgbClr val="B52B2B"/>
                </a:solidFill>
                <a:latin typeface="Oswald" panose="02000503000000000000" pitchFamily="2" charset="0"/>
              </a:rPr>
              <a:t>Error SS</a:t>
            </a:r>
            <a:br>
              <a:rPr lang="en-US" sz="2000" dirty="0">
                <a:solidFill>
                  <a:srgbClr val="B52B2B"/>
                </a:solidFill>
                <a:latin typeface="Oswald" panose="02000503000000000000" pitchFamily="2" charset="0"/>
              </a:rPr>
            </a:br>
            <a:r>
              <a:rPr lang="en-US" sz="2000" dirty="0">
                <a:solidFill>
                  <a:schemeClr val="bg2">
                    <a:lumMod val="75000"/>
                  </a:schemeClr>
                </a:solidFill>
                <a:latin typeface="Oswald" panose="02000503000000000000" pitchFamily="2" charset="0"/>
              </a:rPr>
              <a:t>same as</a:t>
            </a:r>
            <a:br>
              <a:rPr lang="en-US" sz="2000" dirty="0">
                <a:solidFill>
                  <a:schemeClr val="bg2">
                    <a:lumMod val="75000"/>
                  </a:schemeClr>
                </a:solidFill>
                <a:latin typeface="Oswald" panose="02000503000000000000" pitchFamily="2" charset="0"/>
              </a:rPr>
            </a:br>
            <a:r>
              <a:rPr lang="en-US" sz="2000" dirty="0">
                <a:solidFill>
                  <a:schemeClr val="bg2">
                    <a:lumMod val="75000"/>
                  </a:schemeClr>
                </a:solidFill>
                <a:latin typeface="Oswald" panose="02000503000000000000" pitchFamily="2" charset="0"/>
              </a:rPr>
              <a:t>the Residual SS</a:t>
            </a:r>
          </a:p>
        </p:txBody>
      </p:sp>
      <p:cxnSp>
        <p:nvCxnSpPr>
          <p:cNvPr id="5" name="Straight Arrow Connector 4">
            <a:extLst>
              <a:ext uri="{FF2B5EF4-FFF2-40B4-BE49-F238E27FC236}">
                <a16:creationId xmlns:a16="http://schemas.microsoft.com/office/drawing/2014/main" id="{7A9E7CD9-3260-616D-C874-BFF4C77D66A6}"/>
              </a:ext>
            </a:extLst>
          </p:cNvPr>
          <p:cNvCxnSpPr>
            <a:cxnSpLocks/>
          </p:cNvCxnSpPr>
          <p:nvPr/>
        </p:nvCxnSpPr>
        <p:spPr>
          <a:xfrm>
            <a:off x="3473784" y="4381038"/>
            <a:ext cx="538030" cy="402"/>
          </a:xfrm>
          <a:prstGeom prst="straightConnector1">
            <a:avLst/>
          </a:prstGeom>
          <a:ln w="47625">
            <a:solidFill>
              <a:srgbClr val="B52B2B"/>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F431D6C7-CBF0-5C4B-59A1-316891295F23}"/>
              </a:ext>
            </a:extLst>
          </p:cNvPr>
          <p:cNvSpPr txBox="1"/>
          <p:nvPr/>
        </p:nvSpPr>
        <p:spPr>
          <a:xfrm>
            <a:off x="4286216" y="4039247"/>
            <a:ext cx="1083951" cy="707886"/>
          </a:xfrm>
          <a:prstGeom prst="rect">
            <a:avLst/>
          </a:prstGeom>
          <a:noFill/>
        </p:spPr>
        <p:txBody>
          <a:bodyPr wrap="none" rtlCol="0">
            <a:spAutoFit/>
          </a:bodyPr>
          <a:lstStyle/>
          <a:p>
            <a:pPr algn="ctr"/>
            <a:r>
              <a:rPr lang="en-US" sz="2000" dirty="0">
                <a:solidFill>
                  <a:srgbClr val="A157C7"/>
                </a:solidFill>
                <a:latin typeface="Oswald" panose="02000503000000000000" pitchFamily="2" charset="0"/>
              </a:rPr>
              <a:t>Standard </a:t>
            </a:r>
          </a:p>
          <a:p>
            <a:pPr algn="ctr"/>
            <a:r>
              <a:rPr lang="en-US" sz="2000" cap="all" dirty="0">
                <a:solidFill>
                  <a:srgbClr val="A157C7"/>
                </a:solidFill>
                <a:latin typeface="Oswald" panose="02000503000000000000" pitchFamily="2" charset="0"/>
              </a:rPr>
              <a:t>Error</a:t>
            </a:r>
          </a:p>
        </p:txBody>
      </p:sp>
      <p:cxnSp>
        <p:nvCxnSpPr>
          <p:cNvPr id="13" name="Straight Arrow Connector 12">
            <a:extLst>
              <a:ext uri="{FF2B5EF4-FFF2-40B4-BE49-F238E27FC236}">
                <a16:creationId xmlns:a16="http://schemas.microsoft.com/office/drawing/2014/main" id="{89239DB0-F9BE-E43E-E71D-62C585871E8E}"/>
              </a:ext>
            </a:extLst>
          </p:cNvPr>
          <p:cNvCxnSpPr>
            <a:cxnSpLocks/>
          </p:cNvCxnSpPr>
          <p:nvPr/>
        </p:nvCxnSpPr>
        <p:spPr>
          <a:xfrm>
            <a:off x="5500473" y="4374212"/>
            <a:ext cx="438985" cy="0"/>
          </a:xfrm>
          <a:prstGeom prst="straightConnector1">
            <a:avLst/>
          </a:prstGeom>
          <a:ln w="47625">
            <a:solidFill>
              <a:srgbClr val="A157C7"/>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1055625F-EF7F-1F09-51A2-171AC0EC153A}"/>
              </a:ext>
            </a:extLst>
          </p:cNvPr>
          <p:cNvSpPr txBox="1"/>
          <p:nvPr/>
        </p:nvSpPr>
        <p:spPr>
          <a:xfrm>
            <a:off x="1076395" y="496718"/>
            <a:ext cx="2935419" cy="584775"/>
          </a:xfrm>
          <a:prstGeom prst="rect">
            <a:avLst/>
          </a:prstGeom>
          <a:noFill/>
        </p:spPr>
        <p:txBody>
          <a:bodyPr wrap="none" rtlCol="0">
            <a:spAutoFit/>
          </a:bodyPr>
          <a:lstStyle/>
          <a:p>
            <a:r>
              <a:rPr lang="en-US" sz="3200" dirty="0">
                <a:solidFill>
                  <a:schemeClr val="tx1">
                    <a:lumMod val="50000"/>
                    <a:lumOff val="50000"/>
                  </a:schemeClr>
                </a:solidFill>
                <a:latin typeface="Oswald" panose="02000503000000000000" pitchFamily="2" charset="0"/>
              </a:rPr>
              <a:t>More Importantly: </a:t>
            </a:r>
          </a:p>
        </p:txBody>
      </p:sp>
      <p:sp>
        <p:nvSpPr>
          <p:cNvPr id="16" name="TextBox 15">
            <a:extLst>
              <a:ext uri="{FF2B5EF4-FFF2-40B4-BE49-F238E27FC236}">
                <a16:creationId xmlns:a16="http://schemas.microsoft.com/office/drawing/2014/main" id="{248F8F0A-3C28-031A-7755-B1FFD98FA40E}"/>
              </a:ext>
            </a:extLst>
          </p:cNvPr>
          <p:cNvSpPr txBox="1"/>
          <p:nvPr/>
        </p:nvSpPr>
        <p:spPr>
          <a:xfrm>
            <a:off x="6000655" y="4027095"/>
            <a:ext cx="1276311" cy="707886"/>
          </a:xfrm>
          <a:prstGeom prst="rect">
            <a:avLst/>
          </a:prstGeom>
          <a:noFill/>
        </p:spPr>
        <p:txBody>
          <a:bodyPr wrap="none" rtlCol="0">
            <a:spAutoFit/>
          </a:bodyPr>
          <a:lstStyle/>
          <a:p>
            <a:pPr algn="ctr"/>
            <a:r>
              <a:rPr lang="en-US" sz="2000" dirty="0">
                <a:latin typeface="Oswald" panose="02000503000000000000" pitchFamily="2" charset="0"/>
              </a:rPr>
              <a:t>Confidence </a:t>
            </a:r>
          </a:p>
          <a:p>
            <a:pPr algn="ctr"/>
            <a:r>
              <a:rPr lang="en-US" sz="2000" dirty="0">
                <a:latin typeface="Oswald" panose="02000503000000000000" pitchFamily="2" charset="0"/>
              </a:rPr>
              <a:t>Interval</a:t>
            </a:r>
          </a:p>
        </p:txBody>
      </p:sp>
      <p:sp>
        <p:nvSpPr>
          <p:cNvPr id="19" name="TextBox 18">
            <a:extLst>
              <a:ext uri="{FF2B5EF4-FFF2-40B4-BE49-F238E27FC236}">
                <a16:creationId xmlns:a16="http://schemas.microsoft.com/office/drawing/2014/main" id="{E71B2369-988A-C872-474E-633409FE4AAB}"/>
              </a:ext>
            </a:extLst>
          </p:cNvPr>
          <p:cNvSpPr txBox="1"/>
          <p:nvPr/>
        </p:nvSpPr>
        <p:spPr>
          <a:xfrm>
            <a:off x="8771428" y="6313966"/>
            <a:ext cx="1358064" cy="400110"/>
          </a:xfrm>
          <a:prstGeom prst="rect">
            <a:avLst/>
          </a:prstGeom>
          <a:noFill/>
        </p:spPr>
        <p:txBody>
          <a:bodyPr wrap="none" rtlCol="0">
            <a:spAutoFit/>
          </a:bodyPr>
          <a:lstStyle/>
          <a:p>
            <a:pPr algn="ctr"/>
            <a:r>
              <a:rPr lang="en-US" sz="2000" dirty="0">
                <a:solidFill>
                  <a:schemeClr val="accent2"/>
                </a:solidFill>
                <a:latin typeface="Oswald" panose="02000503000000000000" pitchFamily="2" charset="0"/>
              </a:rPr>
              <a:t>“True” Slope</a:t>
            </a:r>
          </a:p>
        </p:txBody>
      </p:sp>
      <p:cxnSp>
        <p:nvCxnSpPr>
          <p:cNvPr id="20" name="Straight Arrow Connector 19">
            <a:extLst>
              <a:ext uri="{FF2B5EF4-FFF2-40B4-BE49-F238E27FC236}">
                <a16:creationId xmlns:a16="http://schemas.microsoft.com/office/drawing/2014/main" id="{4A0BAD57-A863-FA02-2404-7311F57EF008}"/>
              </a:ext>
            </a:extLst>
          </p:cNvPr>
          <p:cNvCxnSpPr/>
          <p:nvPr/>
        </p:nvCxnSpPr>
        <p:spPr>
          <a:xfrm flipH="1" flipV="1">
            <a:off x="9450456" y="5925674"/>
            <a:ext cx="4235" cy="327342"/>
          </a:xfrm>
          <a:prstGeom prst="straightConnector1">
            <a:avLst/>
          </a:prstGeom>
          <a:ln w="4762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B73C450E-53EA-3BCC-A768-F991E97CDAE7}"/>
              </a:ext>
            </a:extLst>
          </p:cNvPr>
          <p:cNvPicPr>
            <a:picLocks noChangeAspect="1"/>
          </p:cNvPicPr>
          <p:nvPr/>
        </p:nvPicPr>
        <p:blipFill>
          <a:blip r:embed="rId3"/>
          <a:stretch>
            <a:fillRect/>
          </a:stretch>
        </p:blipFill>
        <p:spPr>
          <a:xfrm>
            <a:off x="743982" y="1180408"/>
            <a:ext cx="3698805" cy="2352733"/>
          </a:xfrm>
          <a:prstGeom prst="rect">
            <a:avLst/>
          </a:prstGeom>
        </p:spPr>
      </p:pic>
      <p:cxnSp>
        <p:nvCxnSpPr>
          <p:cNvPr id="11" name="Straight Arrow Connector 10">
            <a:extLst>
              <a:ext uri="{FF2B5EF4-FFF2-40B4-BE49-F238E27FC236}">
                <a16:creationId xmlns:a16="http://schemas.microsoft.com/office/drawing/2014/main" id="{0E8BDC05-47EA-14BD-7EA2-AEC83AB1B6FA}"/>
              </a:ext>
            </a:extLst>
          </p:cNvPr>
          <p:cNvCxnSpPr>
            <a:cxnSpLocks/>
          </p:cNvCxnSpPr>
          <p:nvPr/>
        </p:nvCxnSpPr>
        <p:spPr>
          <a:xfrm>
            <a:off x="2716387" y="3622504"/>
            <a:ext cx="0" cy="452738"/>
          </a:xfrm>
          <a:prstGeom prst="straightConnector1">
            <a:avLst/>
          </a:prstGeom>
          <a:ln w="47625">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D87AD3C3-8392-1226-DCC7-55D4C49FCE67}"/>
              </a:ext>
            </a:extLst>
          </p:cNvPr>
          <p:cNvSpPr txBox="1"/>
          <p:nvPr/>
        </p:nvSpPr>
        <p:spPr>
          <a:xfrm>
            <a:off x="1570645" y="3179953"/>
            <a:ext cx="2250937" cy="400110"/>
          </a:xfrm>
          <a:prstGeom prst="rect">
            <a:avLst/>
          </a:prstGeom>
          <a:solidFill>
            <a:schemeClr val="bg1"/>
          </a:solidFill>
        </p:spPr>
        <p:txBody>
          <a:bodyPr wrap="none" rtlCol="0">
            <a:spAutoFit/>
          </a:bodyPr>
          <a:lstStyle/>
          <a:p>
            <a:pPr algn="ctr"/>
            <a:r>
              <a:rPr lang="en-US" sz="2000" dirty="0">
                <a:solidFill>
                  <a:srgbClr val="0070C0"/>
                </a:solidFill>
                <a:latin typeface="Oswald" panose="02000503000000000000" pitchFamily="2" charset="0"/>
              </a:rPr>
              <a:t>Unexplained Variance</a:t>
            </a:r>
          </a:p>
        </p:txBody>
      </p:sp>
      <p:cxnSp>
        <p:nvCxnSpPr>
          <p:cNvPr id="23" name="Straight Arrow Connector 22">
            <a:extLst>
              <a:ext uri="{FF2B5EF4-FFF2-40B4-BE49-F238E27FC236}">
                <a16:creationId xmlns:a16="http://schemas.microsoft.com/office/drawing/2014/main" id="{536D53C2-E57F-CC63-2D63-2E2B6586B845}"/>
              </a:ext>
            </a:extLst>
          </p:cNvPr>
          <p:cNvCxnSpPr>
            <a:cxnSpLocks/>
          </p:cNvCxnSpPr>
          <p:nvPr/>
        </p:nvCxnSpPr>
        <p:spPr>
          <a:xfrm>
            <a:off x="6638810" y="4879570"/>
            <a:ext cx="0" cy="498404"/>
          </a:xfrm>
          <a:prstGeom prst="straightConnector1">
            <a:avLst/>
          </a:prstGeom>
          <a:ln w="476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3EDBA4F8-1A39-C99C-8AE8-3A8DEFDE5812}"/>
              </a:ext>
            </a:extLst>
          </p:cNvPr>
          <p:cNvSpPr txBox="1"/>
          <p:nvPr/>
        </p:nvSpPr>
        <p:spPr>
          <a:xfrm>
            <a:off x="6205037" y="5512081"/>
            <a:ext cx="867546" cy="400110"/>
          </a:xfrm>
          <a:prstGeom prst="rect">
            <a:avLst/>
          </a:prstGeom>
          <a:noFill/>
        </p:spPr>
        <p:txBody>
          <a:bodyPr wrap="none" rtlCol="0">
            <a:spAutoFit/>
          </a:bodyPr>
          <a:lstStyle/>
          <a:p>
            <a:pPr algn="ctr"/>
            <a:r>
              <a:rPr lang="en-US" sz="2000" dirty="0">
                <a:latin typeface="Oswald" panose="02000503000000000000" pitchFamily="2" charset="0"/>
              </a:rPr>
              <a:t>p-value</a:t>
            </a:r>
          </a:p>
        </p:txBody>
      </p:sp>
    </p:spTree>
    <p:extLst>
      <p:ext uri="{BB962C8B-B14F-4D97-AF65-F5344CB8AC3E}">
        <p14:creationId xmlns:p14="http://schemas.microsoft.com/office/powerpoint/2010/main" val="38171164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CC43701-DE3D-C3C4-CBBC-2B9B98C64638}"/>
              </a:ext>
            </a:extLst>
          </p:cNvPr>
          <p:cNvSpPr txBox="1"/>
          <p:nvPr/>
        </p:nvSpPr>
        <p:spPr>
          <a:xfrm>
            <a:off x="2606040" y="6329095"/>
            <a:ext cx="8495347" cy="369332"/>
          </a:xfrm>
          <a:prstGeom prst="rect">
            <a:avLst/>
          </a:prstGeom>
          <a:noFill/>
        </p:spPr>
        <p:txBody>
          <a:bodyPr wrap="square">
            <a:spAutoFit/>
          </a:bodyPr>
          <a:lstStyle/>
          <a:p>
            <a:r>
              <a:rPr lang="en-US" dirty="0"/>
              <a:t>https://watts-college.github.io//paf-510-template/lectures/caffeine.html</a:t>
            </a:r>
          </a:p>
        </p:txBody>
      </p:sp>
      <p:pic>
        <p:nvPicPr>
          <p:cNvPr id="5122" name="Picture 2">
            <a:extLst>
              <a:ext uri="{FF2B5EF4-FFF2-40B4-BE49-F238E27FC236}">
                <a16:creationId xmlns:a16="http://schemas.microsoft.com/office/drawing/2014/main" id="{A645BAAE-EAAC-1453-8CF1-5C6D591A0C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78499" y="1549400"/>
            <a:ext cx="4394200" cy="43942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A755F264-FBBE-87B5-A40C-FC0D98E54E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3099" y="-548347"/>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2C292FA9-0B4A-8625-3637-C2178E38C2DD}"/>
              </a:ext>
            </a:extLst>
          </p:cNvPr>
          <p:cNvPicPr>
            <a:picLocks noChangeAspect="1"/>
          </p:cNvPicPr>
          <p:nvPr/>
        </p:nvPicPr>
        <p:blipFill>
          <a:blip r:embed="rId4"/>
          <a:stretch>
            <a:fillRect/>
          </a:stretch>
        </p:blipFill>
        <p:spPr>
          <a:xfrm>
            <a:off x="566630" y="404153"/>
            <a:ext cx="4078819" cy="1392767"/>
          </a:xfrm>
          <a:prstGeom prst="rect">
            <a:avLst/>
          </a:prstGeom>
        </p:spPr>
      </p:pic>
      <p:sp>
        <p:nvSpPr>
          <p:cNvPr id="6" name="TextBox 5">
            <a:extLst>
              <a:ext uri="{FF2B5EF4-FFF2-40B4-BE49-F238E27FC236}">
                <a16:creationId xmlns:a16="http://schemas.microsoft.com/office/drawing/2014/main" id="{94E8914F-1FAA-D818-DBCC-032490295A67}"/>
              </a:ext>
            </a:extLst>
          </p:cNvPr>
          <p:cNvSpPr txBox="1"/>
          <p:nvPr/>
        </p:nvSpPr>
        <p:spPr>
          <a:xfrm>
            <a:off x="686906" y="3154924"/>
            <a:ext cx="4078820" cy="1323439"/>
          </a:xfrm>
          <a:prstGeom prst="rect">
            <a:avLst/>
          </a:prstGeom>
          <a:noFill/>
        </p:spPr>
        <p:txBody>
          <a:bodyPr wrap="square" rtlCol="0">
            <a:spAutoFit/>
          </a:bodyPr>
          <a:lstStyle/>
          <a:p>
            <a:pPr algn="ctr"/>
            <a:r>
              <a:rPr lang="en-US" sz="2000" dirty="0">
                <a:latin typeface="Aptos Light" panose="020B0004020202020204" pitchFamily="34" charset="0"/>
              </a:rPr>
              <a:t>“DEVIATIONS” </a:t>
            </a:r>
          </a:p>
          <a:p>
            <a:pPr algn="ctr"/>
            <a:r>
              <a:rPr lang="en-US" sz="2000" dirty="0">
                <a:latin typeface="Aptos Light" panose="020B0004020202020204" pitchFamily="34" charset="0"/>
              </a:rPr>
              <a:t>are the centerpiece of every variance and the currency of regression models</a:t>
            </a:r>
          </a:p>
        </p:txBody>
      </p:sp>
      <p:sp>
        <p:nvSpPr>
          <p:cNvPr id="4" name="Oval 3">
            <a:extLst>
              <a:ext uri="{FF2B5EF4-FFF2-40B4-BE49-F238E27FC236}">
                <a16:creationId xmlns:a16="http://schemas.microsoft.com/office/drawing/2014/main" id="{233A2EFE-8D3E-1940-5189-1116389AE963}"/>
              </a:ext>
            </a:extLst>
          </p:cNvPr>
          <p:cNvSpPr/>
          <p:nvPr/>
        </p:nvSpPr>
        <p:spPr>
          <a:xfrm>
            <a:off x="3240898" y="553427"/>
            <a:ext cx="1072342" cy="664791"/>
          </a:xfrm>
          <a:prstGeom prst="ellipse">
            <a:avLst/>
          </a:prstGeom>
          <a:solidFill>
            <a:srgbClr val="C000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0DF95E20-1E26-1926-ADB4-D2AA1EA25782}"/>
              </a:ext>
            </a:extLst>
          </p:cNvPr>
          <p:cNvSpPr/>
          <p:nvPr/>
        </p:nvSpPr>
        <p:spPr>
          <a:xfrm>
            <a:off x="7364012" y="1998483"/>
            <a:ext cx="1214378" cy="767303"/>
          </a:xfrm>
          <a:prstGeom prst="ellipse">
            <a:avLst/>
          </a:prstGeom>
          <a:solidFill>
            <a:srgbClr val="C000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710852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66BD5-DD20-07D1-06E7-ACBF9B1FD22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072D171-0851-9D2D-64BE-AF073397DFAB}"/>
              </a:ext>
            </a:extLst>
          </p:cNvPr>
          <p:cNvPicPr>
            <a:picLocks noChangeAspect="1"/>
          </p:cNvPicPr>
          <p:nvPr/>
        </p:nvPicPr>
        <p:blipFill>
          <a:blip r:embed="rId2"/>
          <a:stretch>
            <a:fillRect/>
          </a:stretch>
        </p:blipFill>
        <p:spPr>
          <a:xfrm>
            <a:off x="1204595" y="1121228"/>
            <a:ext cx="9516803" cy="5496692"/>
          </a:xfrm>
          <a:prstGeom prst="rect">
            <a:avLst/>
          </a:prstGeom>
        </p:spPr>
      </p:pic>
      <p:sp>
        <p:nvSpPr>
          <p:cNvPr id="5" name="Title 1">
            <a:extLst>
              <a:ext uri="{FF2B5EF4-FFF2-40B4-BE49-F238E27FC236}">
                <a16:creationId xmlns:a16="http://schemas.microsoft.com/office/drawing/2014/main" id="{18E579C6-7264-4464-D0CC-DF9CCBA56701}"/>
              </a:ext>
            </a:extLst>
          </p:cNvPr>
          <p:cNvSpPr txBox="1">
            <a:spLocks/>
          </p:cNvSpPr>
          <p:nvPr/>
        </p:nvSpPr>
        <p:spPr>
          <a:xfrm>
            <a:off x="3033838" y="518726"/>
            <a:ext cx="5611091" cy="77931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23438"/>
            <a:r>
              <a:rPr lang="en-US" sz="2000" dirty="0">
                <a:latin typeface="Stencil" panose="040409050D0802020404" pitchFamily="82" charset="0"/>
              </a:rPr>
              <a:t>this is SAMPLE VARIANCE</a:t>
            </a:r>
          </a:p>
        </p:txBody>
      </p:sp>
    </p:spTree>
    <p:extLst>
      <p:ext uri="{BB962C8B-B14F-4D97-AF65-F5344CB8AC3E}">
        <p14:creationId xmlns:p14="http://schemas.microsoft.com/office/powerpoint/2010/main" val="34789787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3990174-7592-782F-FD3D-D7EC56AE0069}"/>
              </a:ext>
            </a:extLst>
          </p:cNvPr>
          <p:cNvPicPr>
            <a:picLocks noChangeAspect="1"/>
          </p:cNvPicPr>
          <p:nvPr/>
        </p:nvPicPr>
        <p:blipFill>
          <a:blip r:embed="rId2"/>
          <a:stretch>
            <a:fillRect/>
          </a:stretch>
        </p:blipFill>
        <p:spPr>
          <a:xfrm>
            <a:off x="852178" y="1091167"/>
            <a:ext cx="7715250" cy="5143500"/>
          </a:xfrm>
          <a:prstGeom prst="rect">
            <a:avLst/>
          </a:prstGeom>
        </p:spPr>
      </p:pic>
      <p:sp>
        <p:nvSpPr>
          <p:cNvPr id="4" name="Title 1">
            <a:extLst>
              <a:ext uri="{FF2B5EF4-FFF2-40B4-BE49-F238E27FC236}">
                <a16:creationId xmlns:a16="http://schemas.microsoft.com/office/drawing/2014/main" id="{3D0B8148-40C2-743B-C1B3-E8519AD9A00F}"/>
              </a:ext>
            </a:extLst>
          </p:cNvPr>
          <p:cNvSpPr txBox="1">
            <a:spLocks/>
          </p:cNvSpPr>
          <p:nvPr/>
        </p:nvSpPr>
        <p:spPr>
          <a:xfrm>
            <a:off x="3033838" y="518726"/>
            <a:ext cx="5611091" cy="77931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23438"/>
            <a:r>
              <a:rPr lang="en-US" sz="2000" dirty="0">
                <a:latin typeface="Stencil" panose="040409050D0802020404" pitchFamily="82" charset="0"/>
              </a:rPr>
              <a:t>this is SAMPLE VARIANCE</a:t>
            </a:r>
          </a:p>
        </p:txBody>
      </p:sp>
      <p:pic>
        <p:nvPicPr>
          <p:cNvPr id="6" name="Picture 5">
            <a:extLst>
              <a:ext uri="{FF2B5EF4-FFF2-40B4-BE49-F238E27FC236}">
                <a16:creationId xmlns:a16="http://schemas.microsoft.com/office/drawing/2014/main" id="{1B559F01-DD6F-8DE4-9FF4-E39775EC9CD8}"/>
              </a:ext>
            </a:extLst>
          </p:cNvPr>
          <p:cNvPicPr>
            <a:picLocks noChangeAspect="1"/>
          </p:cNvPicPr>
          <p:nvPr/>
        </p:nvPicPr>
        <p:blipFill>
          <a:blip r:embed="rId3"/>
          <a:stretch>
            <a:fillRect/>
          </a:stretch>
        </p:blipFill>
        <p:spPr>
          <a:xfrm rot="5400000">
            <a:off x="6663598" y="1967771"/>
            <a:ext cx="6860638" cy="3962551"/>
          </a:xfrm>
          <a:prstGeom prst="rect">
            <a:avLst/>
          </a:prstGeom>
        </p:spPr>
      </p:pic>
    </p:spTree>
    <p:extLst>
      <p:ext uri="{BB962C8B-B14F-4D97-AF65-F5344CB8AC3E}">
        <p14:creationId xmlns:p14="http://schemas.microsoft.com/office/powerpoint/2010/main" val="13878289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a:extLst>
              <a:ext uri="{FF2B5EF4-FFF2-40B4-BE49-F238E27FC236}">
                <a16:creationId xmlns:a16="http://schemas.microsoft.com/office/drawing/2014/main" id="{43DFF8BA-FCF1-0307-9D9B-8A5808E796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0"/>
            <a:ext cx="10287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2024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BF8BA3F-6DCB-5D5D-CAF6-2E8A0404262A}"/>
              </a:ext>
            </a:extLst>
          </p:cNvPr>
          <p:cNvPicPr>
            <a:picLocks noChangeAspect="1"/>
          </p:cNvPicPr>
          <p:nvPr/>
        </p:nvPicPr>
        <p:blipFill>
          <a:blip r:embed="rId2"/>
          <a:stretch>
            <a:fillRect/>
          </a:stretch>
        </p:blipFill>
        <p:spPr>
          <a:xfrm>
            <a:off x="1528125" y="523469"/>
            <a:ext cx="9135750" cy="5811061"/>
          </a:xfrm>
          <a:prstGeom prst="rect">
            <a:avLst/>
          </a:prstGeom>
        </p:spPr>
      </p:pic>
    </p:spTree>
    <p:extLst>
      <p:ext uri="{BB962C8B-B14F-4D97-AF65-F5344CB8AC3E}">
        <p14:creationId xmlns:p14="http://schemas.microsoft.com/office/powerpoint/2010/main" val="31331801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 name="Object 27"/>
          <p:cNvGraphicFramePr>
            <a:graphicFrameLocks noChangeAspect="1"/>
          </p:cNvGraphicFramePr>
          <p:nvPr>
            <p:extLst>
              <p:ext uri="{D42A27DB-BD31-4B8C-83A1-F6EECF244321}">
                <p14:modId xmlns:p14="http://schemas.microsoft.com/office/powerpoint/2010/main" val="2395290944"/>
              </p:ext>
            </p:extLst>
          </p:nvPr>
        </p:nvGraphicFramePr>
        <p:xfrm>
          <a:off x="7575297" y="2861719"/>
          <a:ext cx="3149700" cy="2686783"/>
        </p:xfrm>
        <a:graphic>
          <a:graphicData uri="http://schemas.openxmlformats.org/presentationml/2006/ole">
            <mc:AlternateContent xmlns:mc="http://schemas.openxmlformats.org/markup-compatibility/2006">
              <mc:Choice xmlns:v="urn:schemas-microsoft-com:vml" Requires="v">
                <p:oleObj name="Equation" r:id="rId2" imgW="1815840" imgH="1752480" progId="Equation.3">
                  <p:embed/>
                </p:oleObj>
              </mc:Choice>
              <mc:Fallback>
                <p:oleObj name="Equation" r:id="rId2" imgW="1815840" imgH="1752480" progId="Equation.3">
                  <p:embed/>
                  <p:pic>
                    <p:nvPicPr>
                      <p:cNvPr id="28" name="Object 27"/>
                      <p:cNvPicPr>
                        <a:picLocks noChangeAspect="1" noChangeArrowheads="1"/>
                      </p:cNvPicPr>
                      <p:nvPr/>
                    </p:nvPicPr>
                    <p:blipFill>
                      <a:blip r:embed="rId3"/>
                      <a:srcRect/>
                      <a:stretch>
                        <a:fillRect/>
                      </a:stretch>
                    </p:blipFill>
                    <p:spPr bwMode="auto">
                      <a:xfrm>
                        <a:off x="7575297" y="2861719"/>
                        <a:ext cx="3149700" cy="2686783"/>
                      </a:xfrm>
                      <a:prstGeom prst="rect">
                        <a:avLst/>
                      </a:prstGeom>
                      <a:noFill/>
                      <a:ln>
                        <a:noFill/>
                      </a:ln>
                    </p:spPr>
                  </p:pic>
                </p:oleObj>
              </mc:Fallback>
            </mc:AlternateContent>
          </a:graphicData>
        </a:graphic>
      </p:graphicFrame>
      <p:sp>
        <p:nvSpPr>
          <p:cNvPr id="7" name="Slide Number Placeholder 6"/>
          <p:cNvSpPr>
            <a:spLocks noGrp="1"/>
          </p:cNvSpPr>
          <p:nvPr>
            <p:ph type="sldNum" sz="quarter" idx="12"/>
          </p:nvPr>
        </p:nvSpPr>
        <p:spPr/>
        <p:txBody>
          <a:bodyPr/>
          <a:lstStyle/>
          <a:p>
            <a:pPr defTabSz="623438"/>
            <a:fld id="{8A2A4A19-B384-42F8-8C0D-94C30AAB39F2}" type="slidenum">
              <a:rPr lang="en-US">
                <a:solidFill>
                  <a:prstClr val="white"/>
                </a:solidFill>
              </a:rPr>
              <a:pPr defTabSz="623438"/>
              <a:t>7</a:t>
            </a:fld>
            <a:endParaRPr lang="en-US">
              <a:solidFill>
                <a:prstClr val="white"/>
              </a:solidFill>
            </a:endParaRPr>
          </a:p>
        </p:txBody>
      </p:sp>
      <p:sp>
        <p:nvSpPr>
          <p:cNvPr id="21" name="Title 1"/>
          <p:cNvSpPr txBox="1">
            <a:spLocks/>
          </p:cNvSpPr>
          <p:nvPr/>
        </p:nvSpPr>
        <p:spPr>
          <a:xfrm>
            <a:off x="1455088" y="1160980"/>
            <a:ext cx="4769427" cy="1143000"/>
          </a:xfrm>
          <a:prstGeom prst="rect">
            <a:avLst/>
          </a:prstGeom>
        </p:spPr>
        <p:txBody>
          <a:bodyPr/>
          <a:lstStyle>
            <a:lvl1pPr algn="ctr" defTabSz="914400" rtl="0" eaLnBrk="1" latinLnBrk="0" hangingPunct="1">
              <a:spcBef>
                <a:spcPct val="0"/>
              </a:spcBef>
              <a:buNone/>
              <a:defRPr sz="4400" kern="1200">
                <a:solidFill>
                  <a:schemeClr val="accent6">
                    <a:lumMod val="75000"/>
                  </a:schemeClr>
                </a:solidFill>
                <a:latin typeface="Stencil" panose="040409050D0802020404" pitchFamily="82" charset="0"/>
                <a:ea typeface="+mj-ea"/>
                <a:cs typeface="+mj-cs"/>
              </a:defRPr>
            </a:lvl1pPr>
          </a:lstStyle>
          <a:p>
            <a:pPr defTabSz="623438"/>
            <a:r>
              <a:rPr lang="en-US" sz="3000" dirty="0">
                <a:solidFill>
                  <a:srgbClr val="F79646">
                    <a:lumMod val="75000"/>
                  </a:srgbClr>
                </a:solidFill>
              </a:rPr>
              <a:t>Partitioning the Variance of Y</a:t>
            </a:r>
          </a:p>
        </p:txBody>
      </p:sp>
      <p:pic>
        <p:nvPicPr>
          <p:cNvPr id="12" name="Picture 11">
            <a:extLst>
              <a:ext uri="{FF2B5EF4-FFF2-40B4-BE49-F238E27FC236}">
                <a16:creationId xmlns:a16="http://schemas.microsoft.com/office/drawing/2014/main" id="{735C09D7-9794-3A52-E0EB-E5205979812A}"/>
              </a:ext>
            </a:extLst>
          </p:cNvPr>
          <p:cNvPicPr>
            <a:picLocks noChangeAspect="1"/>
          </p:cNvPicPr>
          <p:nvPr/>
        </p:nvPicPr>
        <p:blipFill>
          <a:blip r:embed="rId4"/>
          <a:stretch>
            <a:fillRect/>
          </a:stretch>
        </p:blipFill>
        <p:spPr>
          <a:xfrm>
            <a:off x="538881" y="2980116"/>
            <a:ext cx="5776798" cy="2854625"/>
          </a:xfrm>
          <a:prstGeom prst="rect">
            <a:avLst/>
          </a:prstGeom>
        </p:spPr>
      </p:pic>
      <p:cxnSp>
        <p:nvCxnSpPr>
          <p:cNvPr id="13" name="Straight Arrow Connector 12">
            <a:extLst>
              <a:ext uri="{FF2B5EF4-FFF2-40B4-BE49-F238E27FC236}">
                <a16:creationId xmlns:a16="http://schemas.microsoft.com/office/drawing/2014/main" id="{6865148C-7D99-5401-211B-4479B0833DA0}"/>
              </a:ext>
            </a:extLst>
          </p:cNvPr>
          <p:cNvCxnSpPr>
            <a:cxnSpLocks/>
          </p:cNvCxnSpPr>
          <p:nvPr/>
        </p:nvCxnSpPr>
        <p:spPr>
          <a:xfrm>
            <a:off x="10016580" y="2271860"/>
            <a:ext cx="0" cy="486164"/>
          </a:xfrm>
          <a:prstGeom prst="straightConnector1">
            <a:avLst/>
          </a:prstGeom>
          <a:ln w="190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BDF12FED-D023-3EEC-E1A6-E228F7D44ECC}"/>
              </a:ext>
            </a:extLst>
          </p:cNvPr>
          <p:cNvSpPr txBox="1"/>
          <p:nvPr/>
        </p:nvSpPr>
        <p:spPr>
          <a:xfrm>
            <a:off x="8998993" y="1378537"/>
            <a:ext cx="2035173" cy="707886"/>
          </a:xfrm>
          <a:prstGeom prst="rect">
            <a:avLst/>
          </a:prstGeom>
          <a:noFill/>
        </p:spPr>
        <p:txBody>
          <a:bodyPr wrap="none" rtlCol="0">
            <a:spAutoFit/>
          </a:bodyPr>
          <a:lstStyle/>
          <a:p>
            <a:pPr algn="ctr" defTabSz="623438"/>
            <a:r>
              <a:rPr lang="en-US" sz="2000" b="1" dirty="0">
                <a:solidFill>
                  <a:srgbClr val="F79646">
                    <a:lumMod val="75000"/>
                  </a:srgbClr>
                </a:solidFill>
                <a:latin typeface="Calibri"/>
              </a:rPr>
              <a:t>TSS becomes the </a:t>
            </a:r>
          </a:p>
          <a:p>
            <a:pPr algn="ctr" defTabSz="623438"/>
            <a:r>
              <a:rPr lang="en-US" sz="2000" b="1" dirty="0">
                <a:solidFill>
                  <a:srgbClr val="F79646">
                    <a:lumMod val="75000"/>
                  </a:srgbClr>
                </a:solidFill>
                <a:latin typeface="Calibri"/>
              </a:rPr>
              <a:t>variance of Y</a:t>
            </a:r>
          </a:p>
        </p:txBody>
      </p:sp>
      <p:cxnSp>
        <p:nvCxnSpPr>
          <p:cNvPr id="29" name="Straight Arrow Connector 28">
            <a:extLst>
              <a:ext uri="{FF2B5EF4-FFF2-40B4-BE49-F238E27FC236}">
                <a16:creationId xmlns:a16="http://schemas.microsoft.com/office/drawing/2014/main" id="{748FBA1A-1876-14AF-0CC7-9FB7375CDC62}"/>
              </a:ext>
            </a:extLst>
          </p:cNvPr>
          <p:cNvCxnSpPr>
            <a:cxnSpLocks/>
          </p:cNvCxnSpPr>
          <p:nvPr/>
        </p:nvCxnSpPr>
        <p:spPr>
          <a:xfrm flipV="1">
            <a:off x="10102993" y="5197672"/>
            <a:ext cx="0" cy="516627"/>
          </a:xfrm>
          <a:prstGeom prst="straightConnector1">
            <a:avLst/>
          </a:prstGeom>
          <a:ln w="190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569534AD-30A1-4702-0AE0-42506D397A5B}"/>
              </a:ext>
            </a:extLst>
          </p:cNvPr>
          <p:cNvSpPr txBox="1"/>
          <p:nvPr/>
        </p:nvSpPr>
        <p:spPr>
          <a:xfrm>
            <a:off x="8900868" y="5834741"/>
            <a:ext cx="2404249" cy="707886"/>
          </a:xfrm>
          <a:prstGeom prst="rect">
            <a:avLst/>
          </a:prstGeom>
          <a:noFill/>
        </p:spPr>
        <p:txBody>
          <a:bodyPr wrap="none" rtlCol="0">
            <a:spAutoFit/>
          </a:bodyPr>
          <a:lstStyle/>
          <a:p>
            <a:pPr algn="ctr" defTabSz="623438"/>
            <a:r>
              <a:rPr lang="en-US" sz="2000" b="1" dirty="0">
                <a:solidFill>
                  <a:srgbClr val="F79646">
                    <a:lumMod val="75000"/>
                  </a:srgbClr>
                </a:solidFill>
                <a:latin typeface="Calibri"/>
              </a:rPr>
              <a:t>ESS becomes the </a:t>
            </a:r>
          </a:p>
          <a:p>
            <a:pPr algn="ctr" defTabSz="623438"/>
            <a:r>
              <a:rPr lang="en-US" sz="2000" b="1" dirty="0">
                <a:solidFill>
                  <a:srgbClr val="F79646">
                    <a:lumMod val="75000"/>
                  </a:srgbClr>
                </a:solidFill>
                <a:latin typeface="Calibri"/>
              </a:rPr>
              <a:t>variance of the slope</a:t>
            </a:r>
          </a:p>
        </p:txBody>
      </p:sp>
    </p:spTree>
    <p:extLst>
      <p:ext uri="{BB962C8B-B14F-4D97-AF65-F5344CB8AC3E}">
        <p14:creationId xmlns:p14="http://schemas.microsoft.com/office/powerpoint/2010/main" val="32785801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56146-5EC0-DE12-1F63-398F8D369E72}"/>
              </a:ext>
            </a:extLst>
          </p:cNvPr>
          <p:cNvSpPr>
            <a:spLocks noGrp="1"/>
          </p:cNvSpPr>
          <p:nvPr>
            <p:ph type="title"/>
          </p:nvPr>
        </p:nvSpPr>
        <p:spPr/>
        <p:txBody>
          <a:bodyPr/>
          <a:lstStyle/>
          <a:p>
            <a:pPr algn="ctr"/>
            <a:br>
              <a:rPr lang="en-US" dirty="0">
                <a:latin typeface="Stencil" panose="040409050D0802020404" pitchFamily="82" charset="0"/>
              </a:rPr>
            </a:br>
            <a:r>
              <a:rPr lang="en-US" dirty="0">
                <a:latin typeface="Stencil" panose="040409050D0802020404" pitchFamily="82" charset="0"/>
              </a:rPr>
              <a:t>The Central </a:t>
            </a:r>
            <a:br>
              <a:rPr lang="en-US" dirty="0">
                <a:latin typeface="Stencil" panose="040409050D0802020404" pitchFamily="82" charset="0"/>
              </a:rPr>
            </a:br>
            <a:r>
              <a:rPr lang="en-US" dirty="0">
                <a:latin typeface="Stencil" panose="040409050D0802020404" pitchFamily="82" charset="0"/>
              </a:rPr>
              <a:t>Limit Theorem</a:t>
            </a:r>
          </a:p>
        </p:txBody>
      </p:sp>
      <p:sp>
        <p:nvSpPr>
          <p:cNvPr id="3" name="Text Placeholder 2">
            <a:extLst>
              <a:ext uri="{FF2B5EF4-FFF2-40B4-BE49-F238E27FC236}">
                <a16:creationId xmlns:a16="http://schemas.microsoft.com/office/drawing/2014/main" id="{B0D427F1-5822-DA50-FEFC-60627278531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8731514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D623D-D9FC-9287-74C8-49A1972258BF}"/>
            </a:ext>
          </a:extLst>
        </p:cNvPr>
        <p:cNvGrpSpPr/>
        <p:nvPr/>
      </p:nvGrpSpPr>
      <p:grpSpPr>
        <a:xfrm>
          <a:off x="0" y="0"/>
          <a:ext cx="0" cy="0"/>
          <a:chOff x="0" y="0"/>
          <a:chExt cx="0" cy="0"/>
        </a:xfrm>
      </p:grpSpPr>
      <p:pic>
        <p:nvPicPr>
          <p:cNvPr id="4098" name="Picture 2" descr="text">
            <a:extLst>
              <a:ext uri="{FF2B5EF4-FFF2-40B4-BE49-F238E27FC236}">
                <a16:creationId xmlns:a16="http://schemas.microsoft.com/office/drawing/2014/main" id="{8CB633D9-95A1-1F7A-3B30-DBA0185004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524000"/>
            <a:ext cx="7620000" cy="3810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6DAD430-BFA5-6285-F9F4-3A5CDF51F857}"/>
              </a:ext>
            </a:extLst>
          </p:cNvPr>
          <p:cNvSpPr txBox="1"/>
          <p:nvPr/>
        </p:nvSpPr>
        <p:spPr>
          <a:xfrm>
            <a:off x="3916867" y="5954080"/>
            <a:ext cx="6094140" cy="369332"/>
          </a:xfrm>
          <a:prstGeom prst="rect">
            <a:avLst/>
          </a:prstGeom>
          <a:noFill/>
        </p:spPr>
        <p:txBody>
          <a:bodyPr wrap="square">
            <a:spAutoFit/>
          </a:bodyPr>
          <a:lstStyle/>
          <a:p>
            <a:r>
              <a:rPr lang="en-US" dirty="0"/>
              <a:t>https://github.com/lecy/regression-simulations</a:t>
            </a:r>
          </a:p>
        </p:txBody>
      </p:sp>
      <p:sp>
        <p:nvSpPr>
          <p:cNvPr id="6" name="Title 1">
            <a:extLst>
              <a:ext uri="{FF2B5EF4-FFF2-40B4-BE49-F238E27FC236}">
                <a16:creationId xmlns:a16="http://schemas.microsoft.com/office/drawing/2014/main" id="{2007AF36-E347-D9FA-75CA-1697479F745B}"/>
              </a:ext>
            </a:extLst>
          </p:cNvPr>
          <p:cNvSpPr txBox="1">
            <a:spLocks/>
          </p:cNvSpPr>
          <p:nvPr/>
        </p:nvSpPr>
        <p:spPr>
          <a:xfrm>
            <a:off x="3507665" y="144929"/>
            <a:ext cx="5611091" cy="77931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23438"/>
            <a:r>
              <a:rPr lang="en-US" sz="2000" dirty="0">
                <a:latin typeface="Stencil" panose="040409050D0802020404" pitchFamily="82" charset="0"/>
              </a:rPr>
              <a:t>Central Limit theorem: </a:t>
            </a:r>
          </a:p>
          <a:p>
            <a:pPr defTabSz="623438"/>
            <a:r>
              <a:rPr lang="en-US" sz="2000" dirty="0">
                <a:solidFill>
                  <a:srgbClr val="F79646">
                    <a:lumMod val="75000"/>
                  </a:srgbClr>
                </a:solidFill>
                <a:latin typeface="Stencil" panose="040409050D0802020404" pitchFamily="82" charset="0"/>
              </a:rPr>
              <a:t>the sample statistic (the slope) </a:t>
            </a:r>
            <a:br>
              <a:rPr lang="en-US" sz="2000" dirty="0">
                <a:solidFill>
                  <a:srgbClr val="F79646">
                    <a:lumMod val="75000"/>
                  </a:srgbClr>
                </a:solidFill>
                <a:latin typeface="Stencil" panose="040409050D0802020404" pitchFamily="82" charset="0"/>
              </a:rPr>
            </a:br>
            <a:r>
              <a:rPr lang="en-US" sz="2000" dirty="0">
                <a:solidFill>
                  <a:srgbClr val="F79646">
                    <a:lumMod val="75000"/>
                  </a:srgbClr>
                </a:solidFill>
                <a:latin typeface="Stencil" panose="040409050D0802020404" pitchFamily="82" charset="0"/>
              </a:rPr>
              <a:t>has a predictable variance </a:t>
            </a:r>
            <a:br>
              <a:rPr lang="en-US" sz="2000" dirty="0">
                <a:solidFill>
                  <a:srgbClr val="F79646">
                    <a:lumMod val="75000"/>
                  </a:srgbClr>
                </a:solidFill>
                <a:latin typeface="Stencil" panose="040409050D0802020404" pitchFamily="82" charset="0"/>
              </a:rPr>
            </a:br>
            <a:r>
              <a:rPr lang="en-US" sz="2000" dirty="0">
                <a:solidFill>
                  <a:srgbClr val="F79646">
                    <a:lumMod val="75000"/>
                  </a:srgbClr>
                </a:solidFill>
                <a:latin typeface="Stencil" panose="040409050D0802020404" pitchFamily="82" charset="0"/>
              </a:rPr>
              <a:t>(the standard error)</a:t>
            </a:r>
          </a:p>
        </p:txBody>
      </p:sp>
    </p:spTree>
    <p:extLst>
      <p:ext uri="{BB962C8B-B14F-4D97-AF65-F5344CB8AC3E}">
        <p14:creationId xmlns:p14="http://schemas.microsoft.com/office/powerpoint/2010/main" val="4817207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TotalTime>
  <Words>424</Words>
  <Application>Microsoft Office PowerPoint</Application>
  <PresentationFormat>Widescreen</PresentationFormat>
  <Paragraphs>59</Paragraphs>
  <Slides>19</Slides>
  <Notes>0</Notes>
  <HiddenSlides>0</HiddenSlides>
  <MMClips>0</MMClips>
  <ScaleCrop>false</ScaleCrop>
  <HeadingPairs>
    <vt:vector size="8" baseType="variant">
      <vt:variant>
        <vt:lpstr>Fonts Used</vt:lpstr>
      </vt:variant>
      <vt:variant>
        <vt:i4>10</vt:i4>
      </vt:variant>
      <vt:variant>
        <vt:lpstr>Theme</vt:lpstr>
      </vt:variant>
      <vt:variant>
        <vt:i4>2</vt:i4>
      </vt:variant>
      <vt:variant>
        <vt:lpstr>Embedded OLE Servers</vt:lpstr>
      </vt:variant>
      <vt:variant>
        <vt:i4>1</vt:i4>
      </vt:variant>
      <vt:variant>
        <vt:lpstr>Slide Titles</vt:lpstr>
      </vt:variant>
      <vt:variant>
        <vt:i4>19</vt:i4>
      </vt:variant>
    </vt:vector>
  </HeadingPairs>
  <TitlesOfParts>
    <vt:vector size="32" baseType="lpstr">
      <vt:lpstr>Aharoni</vt:lpstr>
      <vt:lpstr>Aptos</vt:lpstr>
      <vt:lpstr>Aptos Display</vt:lpstr>
      <vt:lpstr>Aptos Light</vt:lpstr>
      <vt:lpstr>Arial</vt:lpstr>
      <vt:lpstr>Arial Black</vt:lpstr>
      <vt:lpstr>Calibri</vt:lpstr>
      <vt:lpstr>Cambria Math</vt:lpstr>
      <vt:lpstr>Oswald</vt:lpstr>
      <vt:lpstr>Stencil</vt:lpstr>
      <vt:lpstr>Office Theme</vt:lpstr>
      <vt:lpstr>1_Office Theme</vt:lpstr>
      <vt:lpstr>Equation</vt:lpstr>
      <vt:lpstr>Distribution  of the sample  vs   the sampling  distribution</vt:lpstr>
      <vt:lpstr>PowerPoint Presentation</vt:lpstr>
      <vt:lpstr>PowerPoint Presentation</vt:lpstr>
      <vt:lpstr>PowerPoint Presentation</vt:lpstr>
      <vt:lpstr>PowerPoint Presentation</vt:lpstr>
      <vt:lpstr>PowerPoint Presentation</vt:lpstr>
      <vt:lpstr>PowerPoint Presentation</vt:lpstr>
      <vt:lpstr> The Central  Limit Theorem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Jesse Lecy</dc:creator>
  <cp:lastModifiedBy>Jesse Lecy</cp:lastModifiedBy>
  <cp:revision>2</cp:revision>
  <dcterms:created xsi:type="dcterms:W3CDTF">2026-09-01T22:25:39Z</dcterms:created>
  <dcterms:modified xsi:type="dcterms:W3CDTF">2026-09-08T23:32:42Z</dcterms:modified>
</cp:coreProperties>
</file>