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464" r:id="rId2"/>
    <p:sldId id="462" r:id="rId3"/>
    <p:sldId id="683" r:id="rId4"/>
    <p:sldId id="332" r:id="rId5"/>
    <p:sldId id="488" r:id="rId6"/>
    <p:sldId id="381" r:id="rId7"/>
    <p:sldId id="677" r:id="rId8"/>
    <p:sldId id="672" r:id="rId9"/>
    <p:sldId id="675" r:id="rId10"/>
    <p:sldId id="676" r:id="rId11"/>
    <p:sldId id="380" r:id="rId12"/>
    <p:sldId id="489" r:id="rId13"/>
    <p:sldId id="678" r:id="rId14"/>
    <p:sldId id="335" r:id="rId15"/>
    <p:sldId id="684" r:id="rId16"/>
    <p:sldId id="679" r:id="rId17"/>
    <p:sldId id="336" r:id="rId18"/>
    <p:sldId id="685" r:id="rId19"/>
    <p:sldId id="424" r:id="rId20"/>
    <p:sldId id="272" r:id="rId21"/>
    <p:sldId id="487" r:id="rId22"/>
    <p:sldId id="273" r:id="rId23"/>
    <p:sldId id="484" r:id="rId24"/>
    <p:sldId id="688" r:id="rId25"/>
    <p:sldId id="483" r:id="rId26"/>
    <p:sldId id="482" r:id="rId27"/>
    <p:sldId id="271" r:id="rId28"/>
    <p:sldId id="690" r:id="rId29"/>
    <p:sldId id="689" r:id="rId30"/>
    <p:sldId id="691" r:id="rId31"/>
    <p:sldId id="686" r:id="rId32"/>
    <p:sldId id="486" r:id="rId33"/>
    <p:sldId id="687" r:id="rId34"/>
    <p:sldId id="485" r:id="rId35"/>
    <p:sldId id="466" r:id="rId36"/>
    <p:sldId id="467" r:id="rId37"/>
    <p:sldId id="465" r:id="rId38"/>
    <p:sldId id="463" r:id="rId39"/>
    <p:sldId id="269" r:id="rId40"/>
    <p:sldId id="270"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9970"/>
    <a:srgbClr val="D5ECE5"/>
    <a:srgbClr val="A157C7"/>
    <a:srgbClr val="B52B2B"/>
    <a:srgbClr val="E7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45" d="100"/>
          <a:sy n="145" d="100"/>
        </p:scale>
        <p:origin x="196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6C1473-8493-478D-AC52-74668C009CA6}" type="datetimeFigureOut">
              <a:rPr lang="en-US" smtClean="0"/>
              <a:t>9/8/2026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27A148-E0D5-49DD-AB60-F0125EBF5668}" type="slidenum">
              <a:rPr lang="en-US" smtClean="0"/>
              <a:t>‹#›</a:t>
            </a:fld>
            <a:endParaRPr lang="en-US"/>
          </a:p>
        </p:txBody>
      </p:sp>
    </p:spTree>
    <p:extLst>
      <p:ext uri="{BB962C8B-B14F-4D97-AF65-F5344CB8AC3E}">
        <p14:creationId xmlns:p14="http://schemas.microsoft.com/office/powerpoint/2010/main" val="1685514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D781D-6D56-405D-9117-6B3ACCD465A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00395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D781D-6D56-405D-9117-6B3ACCD465A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4358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D781D-6D56-405D-9117-6B3ACCD465A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0435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10A09FB-1CDA-4163-A772-403FD897213D}"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15FE13-13AE-4528-8993-07A3A347A0F6}" type="slidenum">
              <a:rPr lang="en-US" smtClean="0"/>
              <a:t>‹#›</a:t>
            </a:fld>
            <a:endParaRPr lang="en-US"/>
          </a:p>
        </p:txBody>
      </p:sp>
    </p:spTree>
    <p:extLst>
      <p:ext uri="{BB962C8B-B14F-4D97-AF65-F5344CB8AC3E}">
        <p14:creationId xmlns:p14="http://schemas.microsoft.com/office/powerpoint/2010/main" val="549088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0A09FB-1CDA-4163-A772-403FD897213D}"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15FE13-13AE-4528-8993-07A3A347A0F6}" type="slidenum">
              <a:rPr lang="en-US" smtClean="0"/>
              <a:t>‹#›</a:t>
            </a:fld>
            <a:endParaRPr lang="en-US"/>
          </a:p>
        </p:txBody>
      </p:sp>
    </p:spTree>
    <p:extLst>
      <p:ext uri="{BB962C8B-B14F-4D97-AF65-F5344CB8AC3E}">
        <p14:creationId xmlns:p14="http://schemas.microsoft.com/office/powerpoint/2010/main" val="2215655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0A09FB-1CDA-4163-A772-403FD897213D}"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15FE13-13AE-4528-8993-07A3A347A0F6}" type="slidenum">
              <a:rPr lang="en-US" smtClean="0"/>
              <a:t>‹#›</a:t>
            </a:fld>
            <a:endParaRPr lang="en-US"/>
          </a:p>
        </p:txBody>
      </p:sp>
    </p:spTree>
    <p:extLst>
      <p:ext uri="{BB962C8B-B14F-4D97-AF65-F5344CB8AC3E}">
        <p14:creationId xmlns:p14="http://schemas.microsoft.com/office/powerpoint/2010/main" val="4057750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0A09FB-1CDA-4163-A772-403FD897213D}"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15FE13-13AE-4528-8993-07A3A347A0F6}" type="slidenum">
              <a:rPr lang="en-US" smtClean="0"/>
              <a:t>‹#›</a:t>
            </a:fld>
            <a:endParaRPr lang="en-US"/>
          </a:p>
        </p:txBody>
      </p:sp>
    </p:spTree>
    <p:extLst>
      <p:ext uri="{BB962C8B-B14F-4D97-AF65-F5344CB8AC3E}">
        <p14:creationId xmlns:p14="http://schemas.microsoft.com/office/powerpoint/2010/main" val="1371098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10A09FB-1CDA-4163-A772-403FD897213D}"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15FE13-13AE-4528-8993-07A3A347A0F6}" type="slidenum">
              <a:rPr lang="en-US" smtClean="0"/>
              <a:t>‹#›</a:t>
            </a:fld>
            <a:endParaRPr lang="en-US"/>
          </a:p>
        </p:txBody>
      </p:sp>
    </p:spTree>
    <p:extLst>
      <p:ext uri="{BB962C8B-B14F-4D97-AF65-F5344CB8AC3E}">
        <p14:creationId xmlns:p14="http://schemas.microsoft.com/office/powerpoint/2010/main" val="3449100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10A09FB-1CDA-4163-A772-403FD897213D}"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15FE13-13AE-4528-8993-07A3A347A0F6}" type="slidenum">
              <a:rPr lang="en-US" smtClean="0"/>
              <a:t>‹#›</a:t>
            </a:fld>
            <a:endParaRPr lang="en-US"/>
          </a:p>
        </p:txBody>
      </p:sp>
    </p:spTree>
    <p:extLst>
      <p:ext uri="{BB962C8B-B14F-4D97-AF65-F5344CB8AC3E}">
        <p14:creationId xmlns:p14="http://schemas.microsoft.com/office/powerpoint/2010/main" val="2962345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10A09FB-1CDA-4163-A772-403FD897213D}" type="datetimeFigureOut">
              <a:rPr lang="en-US" smtClean="0"/>
              <a:t>9/8/2026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15FE13-13AE-4528-8993-07A3A347A0F6}" type="slidenum">
              <a:rPr lang="en-US" smtClean="0"/>
              <a:t>‹#›</a:t>
            </a:fld>
            <a:endParaRPr lang="en-US"/>
          </a:p>
        </p:txBody>
      </p:sp>
    </p:spTree>
    <p:extLst>
      <p:ext uri="{BB962C8B-B14F-4D97-AF65-F5344CB8AC3E}">
        <p14:creationId xmlns:p14="http://schemas.microsoft.com/office/powerpoint/2010/main" val="3439933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10A09FB-1CDA-4163-A772-403FD897213D}" type="datetimeFigureOut">
              <a:rPr lang="en-US" smtClean="0"/>
              <a:t>9/8/2026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15FE13-13AE-4528-8993-07A3A347A0F6}" type="slidenum">
              <a:rPr lang="en-US" smtClean="0"/>
              <a:t>‹#›</a:t>
            </a:fld>
            <a:endParaRPr lang="en-US"/>
          </a:p>
        </p:txBody>
      </p:sp>
    </p:spTree>
    <p:extLst>
      <p:ext uri="{BB962C8B-B14F-4D97-AF65-F5344CB8AC3E}">
        <p14:creationId xmlns:p14="http://schemas.microsoft.com/office/powerpoint/2010/main" val="315489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0A09FB-1CDA-4163-A772-403FD897213D}" type="datetimeFigureOut">
              <a:rPr lang="en-US" smtClean="0"/>
              <a:t>9/8/2026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15FE13-13AE-4528-8993-07A3A347A0F6}" type="slidenum">
              <a:rPr lang="en-US" smtClean="0"/>
              <a:t>‹#›</a:t>
            </a:fld>
            <a:endParaRPr lang="en-US"/>
          </a:p>
        </p:txBody>
      </p:sp>
    </p:spTree>
    <p:extLst>
      <p:ext uri="{BB962C8B-B14F-4D97-AF65-F5344CB8AC3E}">
        <p14:creationId xmlns:p14="http://schemas.microsoft.com/office/powerpoint/2010/main" val="1463029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10A09FB-1CDA-4163-A772-403FD897213D}"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15FE13-13AE-4528-8993-07A3A347A0F6}" type="slidenum">
              <a:rPr lang="en-US" smtClean="0"/>
              <a:t>‹#›</a:t>
            </a:fld>
            <a:endParaRPr lang="en-US"/>
          </a:p>
        </p:txBody>
      </p:sp>
    </p:spTree>
    <p:extLst>
      <p:ext uri="{BB962C8B-B14F-4D97-AF65-F5344CB8AC3E}">
        <p14:creationId xmlns:p14="http://schemas.microsoft.com/office/powerpoint/2010/main" val="3466080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10A09FB-1CDA-4163-A772-403FD897213D}"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15FE13-13AE-4528-8993-07A3A347A0F6}" type="slidenum">
              <a:rPr lang="en-US" smtClean="0"/>
              <a:t>‹#›</a:t>
            </a:fld>
            <a:endParaRPr lang="en-US"/>
          </a:p>
        </p:txBody>
      </p:sp>
    </p:spTree>
    <p:extLst>
      <p:ext uri="{BB962C8B-B14F-4D97-AF65-F5344CB8AC3E}">
        <p14:creationId xmlns:p14="http://schemas.microsoft.com/office/powerpoint/2010/main" val="1716459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A09FB-1CDA-4163-A772-403FD897213D}" type="datetimeFigureOut">
              <a:rPr lang="en-US" smtClean="0"/>
              <a:t>9/8/2026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15FE13-13AE-4528-8993-07A3A347A0F6}" type="slidenum">
              <a:rPr lang="en-US" smtClean="0"/>
              <a:t>‹#›</a:t>
            </a:fld>
            <a:endParaRPr lang="en-US"/>
          </a:p>
        </p:txBody>
      </p:sp>
    </p:spTree>
    <p:extLst>
      <p:ext uri="{BB962C8B-B14F-4D97-AF65-F5344CB8AC3E}">
        <p14:creationId xmlns:p14="http://schemas.microsoft.com/office/powerpoint/2010/main" val="3714698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7E46A-0ED6-0833-18E2-3EC7BC02F392}"/>
              </a:ext>
            </a:extLst>
          </p:cNvPr>
          <p:cNvSpPr>
            <a:spLocks noGrp="1"/>
          </p:cNvSpPr>
          <p:nvPr>
            <p:ph type="title"/>
          </p:nvPr>
        </p:nvSpPr>
        <p:spPr/>
        <p:txBody>
          <a:bodyPr/>
          <a:lstStyle/>
          <a:p>
            <a:r>
              <a:rPr lang="en-US"/>
              <a:t>COUNTERFACTUAL ESTIMATORS</a:t>
            </a:r>
            <a:endParaRPr lang="en-US" dirty="0"/>
          </a:p>
        </p:txBody>
      </p:sp>
      <p:sp>
        <p:nvSpPr>
          <p:cNvPr id="3" name="Text Placeholder 2">
            <a:extLst>
              <a:ext uri="{FF2B5EF4-FFF2-40B4-BE49-F238E27FC236}">
                <a16:creationId xmlns:a16="http://schemas.microsoft.com/office/drawing/2014/main" id="{FEBA7228-04FE-1DBE-817B-BF425BA4A2B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31127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2DE71D96-C5C6-934B-AA01-44CB79F24289}"/>
              </a:ext>
            </a:extLst>
          </p:cNvPr>
          <p:cNvSpPr/>
          <p:nvPr/>
        </p:nvSpPr>
        <p:spPr>
          <a:xfrm>
            <a:off x="5178242" y="1673200"/>
            <a:ext cx="2722948" cy="3511597"/>
          </a:xfrm>
          <a:prstGeom prst="rect">
            <a:avLst/>
          </a:prstGeom>
          <a:solidFill>
            <a:schemeClr val="bg1">
              <a:lumMod val="95000"/>
              <a:alpha val="2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Rectangle 39">
            <a:extLst>
              <a:ext uri="{FF2B5EF4-FFF2-40B4-BE49-F238E27FC236}">
                <a16:creationId xmlns:a16="http://schemas.microsoft.com/office/drawing/2014/main" id="{E5533FF9-3D59-C14F-BED2-C9DCD74E3C2E}"/>
              </a:ext>
            </a:extLst>
          </p:cNvPr>
          <p:cNvSpPr/>
          <p:nvPr/>
        </p:nvSpPr>
        <p:spPr>
          <a:xfrm>
            <a:off x="3171690" y="1673201"/>
            <a:ext cx="2003692" cy="3511597"/>
          </a:xfrm>
          <a:prstGeom prst="rect">
            <a:avLst/>
          </a:prstGeom>
          <a:solidFill>
            <a:schemeClr val="bg1">
              <a:lumMod val="75000"/>
              <a:alpha val="2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DF4026F4-1E81-4640-BC02-D22CB1F635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DD4DA2-4FBE-4694-B57B-F9990517B43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9" name="TextBox 8">
            <a:extLst>
              <a:ext uri="{FF2B5EF4-FFF2-40B4-BE49-F238E27FC236}">
                <a16:creationId xmlns:a16="http://schemas.microsoft.com/office/drawing/2014/main" id="{6D011337-13DB-4011-863D-5C06CAFA97BA}"/>
              </a:ext>
            </a:extLst>
          </p:cNvPr>
          <p:cNvSpPr txBox="1"/>
          <p:nvPr/>
        </p:nvSpPr>
        <p:spPr>
          <a:xfrm>
            <a:off x="3919574" y="2901714"/>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C1</a:t>
            </a:r>
          </a:p>
        </p:txBody>
      </p:sp>
      <p:sp>
        <p:nvSpPr>
          <p:cNvPr id="11" name="TextBox 10">
            <a:extLst>
              <a:ext uri="{FF2B5EF4-FFF2-40B4-BE49-F238E27FC236}">
                <a16:creationId xmlns:a16="http://schemas.microsoft.com/office/drawing/2014/main" id="{077C655E-A9E9-47A6-85EF-D7C1CBA79BFB}"/>
              </a:ext>
            </a:extLst>
          </p:cNvPr>
          <p:cNvSpPr txBox="1"/>
          <p:nvPr/>
        </p:nvSpPr>
        <p:spPr>
          <a:xfrm>
            <a:off x="5388231" y="2194169"/>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C2</a:t>
            </a:r>
          </a:p>
        </p:txBody>
      </p:sp>
      <p:sp>
        <p:nvSpPr>
          <p:cNvPr id="12" name="TextBox 11">
            <a:extLst>
              <a:ext uri="{FF2B5EF4-FFF2-40B4-BE49-F238E27FC236}">
                <a16:creationId xmlns:a16="http://schemas.microsoft.com/office/drawing/2014/main" id="{05EDB879-47E5-470D-B81F-EE174799BFB8}"/>
              </a:ext>
            </a:extLst>
          </p:cNvPr>
          <p:cNvSpPr txBox="1"/>
          <p:nvPr/>
        </p:nvSpPr>
        <p:spPr>
          <a:xfrm>
            <a:off x="3916284" y="4599332"/>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T1</a:t>
            </a:r>
          </a:p>
        </p:txBody>
      </p:sp>
      <p:sp>
        <p:nvSpPr>
          <p:cNvPr id="13" name="TextBox 12">
            <a:extLst>
              <a:ext uri="{FF2B5EF4-FFF2-40B4-BE49-F238E27FC236}">
                <a16:creationId xmlns:a16="http://schemas.microsoft.com/office/drawing/2014/main" id="{DAED4929-F50E-4800-AA67-B1B39B21483D}"/>
              </a:ext>
            </a:extLst>
          </p:cNvPr>
          <p:cNvSpPr txBox="1"/>
          <p:nvPr/>
        </p:nvSpPr>
        <p:spPr>
          <a:xfrm>
            <a:off x="5422859" y="4600878"/>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T2</a:t>
            </a:r>
          </a:p>
        </p:txBody>
      </p:sp>
      <p:sp>
        <p:nvSpPr>
          <p:cNvPr id="3" name="TextBox 2">
            <a:extLst>
              <a:ext uri="{FF2B5EF4-FFF2-40B4-BE49-F238E27FC236}">
                <a16:creationId xmlns:a16="http://schemas.microsoft.com/office/drawing/2014/main" id="{91C41EA1-081B-4B0F-A9A6-D0D8E3B2A3B5}"/>
              </a:ext>
            </a:extLst>
          </p:cNvPr>
          <p:cNvSpPr txBox="1"/>
          <p:nvPr/>
        </p:nvSpPr>
        <p:spPr>
          <a:xfrm>
            <a:off x="3372221" y="2126047"/>
            <a:ext cx="151836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65000"/>
                    <a:lumOff val="35000"/>
                  </a:schemeClr>
                </a:solidFill>
                <a:effectLst/>
                <a:uLnTx/>
                <a:uFillTx/>
                <a:latin typeface="Calibri"/>
                <a:ea typeface="+mn-ea"/>
                <a:cs typeface="+mn-cs"/>
              </a:rPr>
              <a:t> (o</a:t>
            </a:r>
            <a:r>
              <a:rPr lang="en-US" sz="2000" dirty="0" err="1">
                <a:solidFill>
                  <a:schemeClr val="tx1">
                    <a:lumMod val="65000"/>
                    <a:lumOff val="35000"/>
                  </a:schemeClr>
                </a:solidFill>
                <a:latin typeface="Calibri"/>
              </a:rPr>
              <a:t>nly</a:t>
            </a:r>
            <a:r>
              <a:rPr kumimoji="0" lang="en-US" sz="2000" b="0" i="0" u="none" strike="noStrike" kern="1200" cap="none" spc="0" normalizeH="0" baseline="0" noProof="0" dirty="0">
                <a:ln>
                  <a:noFill/>
                </a:ln>
                <a:solidFill>
                  <a:schemeClr val="tx1">
                    <a:lumMod val="65000"/>
                    <a:lumOff val="35000"/>
                  </a:schemeClr>
                </a:solidFill>
                <a:effectLst/>
                <a:uLnTx/>
                <a:uFillTx/>
                <a:latin typeface="Calibri"/>
                <a:ea typeface="+mn-ea"/>
                <a:cs typeface="+mn-cs"/>
              </a:rPr>
              <a:t> males)</a:t>
            </a:r>
          </a:p>
        </p:txBody>
      </p:sp>
      <p:sp>
        <p:nvSpPr>
          <p:cNvPr id="14" name="TextBox 11">
            <a:extLst>
              <a:ext uri="{FF2B5EF4-FFF2-40B4-BE49-F238E27FC236}">
                <a16:creationId xmlns:a16="http://schemas.microsoft.com/office/drawing/2014/main" id="{B55C09C8-DFC4-EE42-9082-1BCCB359104D}"/>
              </a:ext>
            </a:extLst>
          </p:cNvPr>
          <p:cNvSpPr txBox="1">
            <a:spLocks noChangeArrowheads="1"/>
          </p:cNvSpPr>
          <p:nvPr/>
        </p:nvSpPr>
        <p:spPr bwMode="auto">
          <a:xfrm>
            <a:off x="0" y="-23115"/>
            <a:ext cx="12192000" cy="1138773"/>
          </a:xfrm>
          <a:prstGeom prst="rect">
            <a:avLst/>
          </a:prstGeom>
          <a:solidFill>
            <a:schemeClr val="accent3"/>
          </a:solidFill>
          <a:ln>
            <a:noFill/>
          </a:ln>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36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A5A5A5"/>
                </a:solidFill>
                <a:effectLst/>
                <a:uLnTx/>
                <a:uFillTx/>
                <a:latin typeface="Arial" panose="020B0604020202020204" pitchFamily="34" charset="0"/>
                <a:ea typeface="MS PGothic" panose="020B0600070205080204" pitchFamily="34" charset="-128"/>
                <a:cs typeface="+mn-cs"/>
              </a:rPr>
              <a:t>Estimating the gender pay gap for Executive Directors</a:t>
            </a:r>
          </a:p>
        </p:txBody>
      </p:sp>
      <p:sp>
        <p:nvSpPr>
          <p:cNvPr id="17" name="Oval 16">
            <a:extLst>
              <a:ext uri="{FF2B5EF4-FFF2-40B4-BE49-F238E27FC236}">
                <a16:creationId xmlns:a16="http://schemas.microsoft.com/office/drawing/2014/main" id="{8F1FA0A8-D34D-6143-A432-0B2058F692FB}"/>
              </a:ext>
            </a:extLst>
          </p:cNvPr>
          <p:cNvSpPr/>
          <p:nvPr/>
        </p:nvSpPr>
        <p:spPr>
          <a:xfrm>
            <a:off x="3899007" y="3336263"/>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21" name="Oval 20">
            <a:extLst>
              <a:ext uri="{FF2B5EF4-FFF2-40B4-BE49-F238E27FC236}">
                <a16:creationId xmlns:a16="http://schemas.microsoft.com/office/drawing/2014/main" id="{1AF6F24B-346F-7545-B494-13541D3AC825}"/>
              </a:ext>
            </a:extLst>
          </p:cNvPr>
          <p:cNvSpPr/>
          <p:nvPr/>
        </p:nvSpPr>
        <p:spPr>
          <a:xfrm>
            <a:off x="3899007" y="4052121"/>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sp>
        <p:nvSpPr>
          <p:cNvPr id="22" name="Oval 21">
            <a:extLst>
              <a:ext uri="{FF2B5EF4-FFF2-40B4-BE49-F238E27FC236}">
                <a16:creationId xmlns:a16="http://schemas.microsoft.com/office/drawing/2014/main" id="{2CB75629-1E17-FE42-B2C6-D9CC1526BD1C}"/>
              </a:ext>
            </a:extLst>
          </p:cNvPr>
          <p:cNvSpPr/>
          <p:nvPr/>
        </p:nvSpPr>
        <p:spPr>
          <a:xfrm>
            <a:off x="5386398" y="2648817"/>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23" name="Oval 22">
            <a:extLst>
              <a:ext uri="{FF2B5EF4-FFF2-40B4-BE49-F238E27FC236}">
                <a16:creationId xmlns:a16="http://schemas.microsoft.com/office/drawing/2014/main" id="{D988B0FB-52D9-D94F-9816-6F15BFCDF9B4}"/>
              </a:ext>
            </a:extLst>
          </p:cNvPr>
          <p:cNvSpPr/>
          <p:nvPr/>
        </p:nvSpPr>
        <p:spPr>
          <a:xfrm>
            <a:off x="5386399" y="3336262"/>
            <a:ext cx="468791" cy="46166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a:extLst>
              <a:ext uri="{FF2B5EF4-FFF2-40B4-BE49-F238E27FC236}">
                <a16:creationId xmlns:a16="http://schemas.microsoft.com/office/drawing/2014/main" id="{5F5E184D-30B4-1B41-839A-E32BBFADE279}"/>
              </a:ext>
            </a:extLst>
          </p:cNvPr>
          <p:cNvSpPr/>
          <p:nvPr/>
        </p:nvSpPr>
        <p:spPr>
          <a:xfrm>
            <a:off x="5405668" y="4052120"/>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cxnSp>
        <p:nvCxnSpPr>
          <p:cNvPr id="25" name="Straight Connector 24">
            <a:extLst>
              <a:ext uri="{FF2B5EF4-FFF2-40B4-BE49-F238E27FC236}">
                <a16:creationId xmlns:a16="http://schemas.microsoft.com/office/drawing/2014/main" id="{0771D378-F5A0-284D-8B1D-7CAF7A54D64D}"/>
              </a:ext>
            </a:extLst>
          </p:cNvPr>
          <p:cNvCxnSpPr>
            <a:cxnSpLocks/>
          </p:cNvCxnSpPr>
          <p:nvPr/>
        </p:nvCxnSpPr>
        <p:spPr>
          <a:xfrm flipV="1">
            <a:off x="4171406" y="2956396"/>
            <a:ext cx="1214992" cy="610698"/>
          </a:xfrm>
          <a:prstGeom prst="line">
            <a:avLst/>
          </a:prstGeom>
          <a:ln>
            <a:solidFill>
              <a:srgbClr val="385D8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5985CAC-396E-4840-B719-B4FB2155A7DF}"/>
              </a:ext>
            </a:extLst>
          </p:cNvPr>
          <p:cNvCxnSpPr>
            <a:cxnSpLocks/>
            <a:endCxn id="24" idx="2"/>
          </p:cNvCxnSpPr>
          <p:nvPr/>
        </p:nvCxnSpPr>
        <p:spPr>
          <a:xfrm>
            <a:off x="4367798" y="4278684"/>
            <a:ext cx="1037870" cy="42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ECED788-FD8E-AA44-9626-5650B705BB5A}"/>
              </a:ext>
            </a:extLst>
          </p:cNvPr>
          <p:cNvCxnSpPr>
            <a:cxnSpLocks/>
          </p:cNvCxnSpPr>
          <p:nvPr/>
        </p:nvCxnSpPr>
        <p:spPr>
          <a:xfrm flipV="1">
            <a:off x="4335790" y="3652642"/>
            <a:ext cx="1050608" cy="575831"/>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A38DF56E-5834-D544-B0FB-09A7EA4B0E44}"/>
              </a:ext>
            </a:extLst>
          </p:cNvPr>
          <p:cNvSpPr txBox="1"/>
          <p:nvPr/>
        </p:nvSpPr>
        <p:spPr>
          <a:xfrm>
            <a:off x="5252288" y="1738369"/>
            <a:ext cx="209172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prstClr val="black"/>
                </a:solidFill>
                <a:effectLst/>
                <a:uLnTx/>
                <a:uFillTx/>
                <a:latin typeface="Calibri"/>
                <a:ea typeface="+mn-ea"/>
                <a:cs typeface="+mn-cs"/>
              </a:rPr>
              <a:t>Incoming ED</a:t>
            </a:r>
          </a:p>
        </p:txBody>
      </p:sp>
      <p:sp>
        <p:nvSpPr>
          <p:cNvPr id="31" name="TextBox 30">
            <a:extLst>
              <a:ext uri="{FF2B5EF4-FFF2-40B4-BE49-F238E27FC236}">
                <a16:creationId xmlns:a16="http://schemas.microsoft.com/office/drawing/2014/main" id="{90D9F893-03D7-4043-A118-0BF1EECEA680}"/>
              </a:ext>
            </a:extLst>
          </p:cNvPr>
          <p:cNvSpPr txBox="1"/>
          <p:nvPr/>
        </p:nvSpPr>
        <p:spPr>
          <a:xfrm>
            <a:off x="3150012" y="1738370"/>
            <a:ext cx="19667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prstClr val="black"/>
                </a:solidFill>
                <a:effectLst/>
                <a:uLnTx/>
                <a:uFillTx/>
                <a:latin typeface="Calibri"/>
                <a:ea typeface="+mn-ea"/>
                <a:cs typeface="+mn-cs"/>
              </a:rPr>
              <a:t>Outgoing  ED</a:t>
            </a:r>
          </a:p>
        </p:txBody>
      </p:sp>
      <p:sp>
        <p:nvSpPr>
          <p:cNvPr id="36" name="TextBox 35">
            <a:extLst>
              <a:ext uri="{FF2B5EF4-FFF2-40B4-BE49-F238E27FC236}">
                <a16:creationId xmlns:a16="http://schemas.microsoft.com/office/drawing/2014/main" id="{59F45FD8-4E8A-B44F-8A4A-C1349CCFD84F}"/>
              </a:ext>
            </a:extLst>
          </p:cNvPr>
          <p:cNvSpPr txBox="1"/>
          <p:nvPr/>
        </p:nvSpPr>
        <p:spPr>
          <a:xfrm>
            <a:off x="5402520" y="3350469"/>
            <a:ext cx="209172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CF</a:t>
            </a:r>
          </a:p>
        </p:txBody>
      </p:sp>
      <p:sp>
        <p:nvSpPr>
          <p:cNvPr id="48" name="TextBox 47">
            <a:extLst>
              <a:ext uri="{FF2B5EF4-FFF2-40B4-BE49-F238E27FC236}">
                <a16:creationId xmlns:a16="http://schemas.microsoft.com/office/drawing/2014/main" id="{A0CCB580-9C2D-4646-86BF-C1F95EF99414}"/>
              </a:ext>
            </a:extLst>
          </p:cNvPr>
          <p:cNvSpPr txBox="1"/>
          <p:nvPr/>
        </p:nvSpPr>
        <p:spPr>
          <a:xfrm>
            <a:off x="8151787" y="2407572"/>
            <a:ext cx="3825551"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rgbClr val="385D8A"/>
                </a:solidFill>
                <a:effectLst/>
                <a:uLnTx/>
                <a:uFillTx/>
                <a:latin typeface="Century Gothic" panose="020B0502020202020204" pitchFamily="34" charset="0"/>
              </a:rPr>
              <a:t>The proper counterfactual is how much would female EDs be getting paid if they were given recruitment premiums </a:t>
            </a:r>
            <a:r>
              <a:rPr lang="en-US" sz="2000" dirty="0">
                <a:solidFill>
                  <a:srgbClr val="385D8A"/>
                </a:solidFill>
                <a:latin typeface="Century Gothic" panose="020B0502020202020204" pitchFamily="34" charset="0"/>
              </a:rPr>
              <a:t>as incoming male </a:t>
            </a:r>
            <a:r>
              <a:rPr lang="en-US" sz="2000" dirty="0" err="1">
                <a:solidFill>
                  <a:srgbClr val="385D8A"/>
                </a:solidFill>
                <a:latin typeface="Century Gothic" panose="020B0502020202020204" pitchFamily="34" charset="0"/>
              </a:rPr>
              <a:t>EDs.</a:t>
            </a:r>
            <a:r>
              <a:rPr lang="en-US" sz="2000" dirty="0">
                <a:solidFill>
                  <a:srgbClr val="385D8A"/>
                </a:solidFill>
                <a:latin typeface="Century Gothic" panose="020B0502020202020204" pitchFamily="34" charset="0"/>
              </a:rPr>
              <a:t> </a:t>
            </a:r>
            <a:endParaRPr kumimoji="0" lang="en-US" sz="2000" i="0" u="none" strike="noStrike" kern="1200" cap="none" spc="0" normalizeH="0" baseline="0" noProof="0" dirty="0">
              <a:ln>
                <a:noFill/>
              </a:ln>
              <a:solidFill>
                <a:srgbClr val="385D8A"/>
              </a:solidFill>
              <a:effectLst/>
              <a:uLnTx/>
              <a:uFillTx/>
              <a:latin typeface="Century Gothic" panose="020B0502020202020204" pitchFamily="34" charset="0"/>
            </a:endParaRPr>
          </a:p>
        </p:txBody>
      </p:sp>
      <p:sp>
        <p:nvSpPr>
          <p:cNvPr id="27" name="TextBox 26">
            <a:extLst>
              <a:ext uri="{FF2B5EF4-FFF2-40B4-BE49-F238E27FC236}">
                <a16:creationId xmlns:a16="http://schemas.microsoft.com/office/drawing/2014/main" id="{DDC0C99E-D4FE-4050-8067-6B2827850521}"/>
              </a:ext>
            </a:extLst>
          </p:cNvPr>
          <p:cNvSpPr txBox="1"/>
          <p:nvPr/>
        </p:nvSpPr>
        <p:spPr>
          <a:xfrm>
            <a:off x="140648" y="2224795"/>
            <a:ext cx="2836580"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2">
                    <a:lumMod val="10000"/>
                  </a:schemeClr>
                </a:solidFill>
                <a:effectLst/>
                <a:uLnTx/>
                <a:uFillTx/>
                <a:latin typeface="Century Gothic" panose="020B0502020202020204" pitchFamily="34" charset="0"/>
                <a:ea typeface="+mn-ea"/>
                <a:cs typeface="+mn-cs"/>
              </a:rPr>
              <a:t>Also note that we never compare</a:t>
            </a:r>
            <a:r>
              <a:rPr lang="en-US" sz="2000" dirty="0">
                <a:solidFill>
                  <a:schemeClr val="bg2">
                    <a:lumMod val="10000"/>
                  </a:schemeClr>
                </a:solidFill>
                <a:latin typeface="Century Gothic" panose="020B0502020202020204" pitchFamily="34" charset="0"/>
              </a:rPr>
              <a:t> </a:t>
            </a:r>
            <a:br>
              <a:rPr lang="en-US" sz="2000" dirty="0">
                <a:solidFill>
                  <a:schemeClr val="bg2">
                    <a:lumMod val="10000"/>
                  </a:schemeClr>
                </a:solidFill>
                <a:latin typeface="Century Gothic" panose="020B0502020202020204" pitchFamily="34" charset="0"/>
              </a:rPr>
            </a:br>
            <a:r>
              <a:rPr lang="en-US" sz="2000" dirty="0">
                <a:solidFill>
                  <a:schemeClr val="bg2">
                    <a:lumMod val="10000"/>
                  </a:schemeClr>
                </a:solidFill>
                <a:latin typeface="Century Gothic" panose="020B0502020202020204" pitchFamily="34" charset="0"/>
              </a:rPr>
              <a:t>C2 to T2 </a:t>
            </a:r>
            <a:br>
              <a:rPr lang="en-US" sz="2000" dirty="0">
                <a:solidFill>
                  <a:schemeClr val="bg2">
                    <a:lumMod val="10000"/>
                  </a:schemeClr>
                </a:solidFill>
                <a:latin typeface="Century Gothic" panose="020B0502020202020204" pitchFamily="34" charset="0"/>
              </a:rPr>
            </a:br>
            <a:r>
              <a:rPr lang="en-US" sz="2000" dirty="0">
                <a:solidFill>
                  <a:schemeClr val="bg2">
                    <a:lumMod val="10000"/>
                  </a:schemeClr>
                </a:solidFill>
                <a:latin typeface="Century Gothic" panose="020B0502020202020204" pitchFamily="34" charset="0"/>
              </a:rPr>
              <a:t>(the two post-treatment groups)</a:t>
            </a:r>
            <a:endParaRPr kumimoji="0" lang="en-US" sz="2000" b="0" i="0" u="none" strike="noStrike" kern="1200" cap="none" spc="0" normalizeH="0" baseline="0" noProof="0" dirty="0">
              <a:ln>
                <a:noFill/>
              </a:ln>
              <a:solidFill>
                <a:schemeClr val="bg2">
                  <a:lumMod val="10000"/>
                </a:schemeClr>
              </a:solidFill>
              <a:effectLst/>
              <a:uLnTx/>
              <a:uFillTx/>
              <a:latin typeface="Century Gothic" panose="020B0502020202020204" pitchFamily="34" charset="0"/>
            </a:endParaRPr>
          </a:p>
        </p:txBody>
      </p:sp>
      <p:sp>
        <p:nvSpPr>
          <p:cNvPr id="29" name="Right Brace 28">
            <a:extLst>
              <a:ext uri="{FF2B5EF4-FFF2-40B4-BE49-F238E27FC236}">
                <a16:creationId xmlns:a16="http://schemas.microsoft.com/office/drawing/2014/main" id="{C666C8BB-125F-4277-8CC3-4CD0A4D269ED}"/>
              </a:ext>
            </a:extLst>
          </p:cNvPr>
          <p:cNvSpPr/>
          <p:nvPr/>
        </p:nvSpPr>
        <p:spPr>
          <a:xfrm>
            <a:off x="6937163" y="3550411"/>
            <a:ext cx="254900" cy="887315"/>
          </a:xfrm>
          <a:prstGeom prst="rightBrace">
            <a:avLst/>
          </a:prstGeom>
          <a:solidFill>
            <a:schemeClr val="bg1"/>
          </a:solidFill>
          <a:ln w="31750">
            <a:solidFill>
              <a:srgbClr val="385D8A"/>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C1D40"/>
              </a:solidFill>
              <a:effectLst/>
              <a:uLnTx/>
              <a:uFillTx/>
              <a:latin typeface="Calibri"/>
              <a:ea typeface="+mn-ea"/>
              <a:cs typeface="+mn-cs"/>
            </a:endParaRPr>
          </a:p>
        </p:txBody>
      </p:sp>
      <p:sp>
        <p:nvSpPr>
          <p:cNvPr id="32" name="Right Triangle 31">
            <a:extLst>
              <a:ext uri="{FF2B5EF4-FFF2-40B4-BE49-F238E27FC236}">
                <a16:creationId xmlns:a16="http://schemas.microsoft.com/office/drawing/2014/main" id="{69DC6886-5A51-4045-AC74-8466CCD0FEA4}"/>
              </a:ext>
            </a:extLst>
          </p:cNvPr>
          <p:cNvSpPr/>
          <p:nvPr/>
        </p:nvSpPr>
        <p:spPr>
          <a:xfrm flipH="1">
            <a:off x="4030823" y="5727061"/>
            <a:ext cx="1771226" cy="763169"/>
          </a:xfrm>
          <a:prstGeom prst="rtTriangle">
            <a:avLst/>
          </a:prstGeom>
          <a:solidFill>
            <a:srgbClr val="385D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TextBox 32">
            <a:extLst>
              <a:ext uri="{FF2B5EF4-FFF2-40B4-BE49-F238E27FC236}">
                <a16:creationId xmlns:a16="http://schemas.microsoft.com/office/drawing/2014/main" id="{10A6072F-D30A-40E8-9C9F-76353BCA2DC3}"/>
              </a:ext>
            </a:extLst>
          </p:cNvPr>
          <p:cNvSpPr txBox="1"/>
          <p:nvPr/>
        </p:nvSpPr>
        <p:spPr>
          <a:xfrm>
            <a:off x="5487838" y="5357103"/>
            <a:ext cx="4251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85D8A"/>
                </a:solidFill>
                <a:effectLst/>
                <a:uLnTx/>
                <a:uFillTx/>
                <a:latin typeface="Calibri"/>
                <a:ea typeface="+mn-ea"/>
                <a:cs typeface="+mn-cs"/>
              </a:rPr>
              <a:t>C2</a:t>
            </a:r>
          </a:p>
        </p:txBody>
      </p:sp>
      <p:sp>
        <p:nvSpPr>
          <p:cNvPr id="34" name="TextBox 33">
            <a:extLst>
              <a:ext uri="{FF2B5EF4-FFF2-40B4-BE49-F238E27FC236}">
                <a16:creationId xmlns:a16="http://schemas.microsoft.com/office/drawing/2014/main" id="{26E8F6AB-ECB4-4DC7-91AE-E010F1F53D37}"/>
              </a:ext>
            </a:extLst>
          </p:cNvPr>
          <p:cNvSpPr txBox="1"/>
          <p:nvPr/>
        </p:nvSpPr>
        <p:spPr>
          <a:xfrm>
            <a:off x="3577716" y="6204874"/>
            <a:ext cx="4251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85D8A"/>
                </a:solidFill>
                <a:effectLst/>
                <a:uLnTx/>
                <a:uFillTx/>
                <a:latin typeface="Calibri"/>
                <a:ea typeface="+mn-ea"/>
                <a:cs typeface="+mn-cs"/>
              </a:rPr>
              <a:t>C1</a:t>
            </a:r>
          </a:p>
        </p:txBody>
      </p:sp>
      <p:sp>
        <p:nvSpPr>
          <p:cNvPr id="38" name="Right Brace 37">
            <a:extLst>
              <a:ext uri="{FF2B5EF4-FFF2-40B4-BE49-F238E27FC236}">
                <a16:creationId xmlns:a16="http://schemas.microsoft.com/office/drawing/2014/main" id="{EB4B29D5-8945-4CC1-BDC6-B1D564C93E68}"/>
              </a:ext>
            </a:extLst>
          </p:cNvPr>
          <p:cNvSpPr/>
          <p:nvPr/>
        </p:nvSpPr>
        <p:spPr>
          <a:xfrm>
            <a:off x="6076201" y="5676128"/>
            <a:ext cx="550506" cy="8980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TextBox 38">
            <a:extLst>
              <a:ext uri="{FF2B5EF4-FFF2-40B4-BE49-F238E27FC236}">
                <a16:creationId xmlns:a16="http://schemas.microsoft.com/office/drawing/2014/main" id="{6E7874EA-155F-43C5-8D95-010E6207F7F9}"/>
              </a:ext>
            </a:extLst>
          </p:cNvPr>
          <p:cNvSpPr txBox="1"/>
          <p:nvPr/>
        </p:nvSpPr>
        <p:spPr>
          <a:xfrm>
            <a:off x="6539716" y="5676128"/>
            <a:ext cx="475649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85D8A"/>
                </a:solidFill>
                <a:effectLst/>
                <a:uLnTx/>
                <a:uFillTx/>
                <a:latin typeface="Calibri"/>
                <a:ea typeface="+mn-ea"/>
                <a:cs typeface="+mn-cs"/>
              </a:rPr>
              <a:t>The comparison group is there to capture the trend, which is then used to construct the counterfactual.</a:t>
            </a:r>
          </a:p>
        </p:txBody>
      </p:sp>
    </p:spTree>
    <p:extLst>
      <p:ext uri="{BB962C8B-B14F-4D97-AF65-F5344CB8AC3E}">
        <p14:creationId xmlns:p14="http://schemas.microsoft.com/office/powerpoint/2010/main" val="3356267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1717080" y="2001119"/>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564680" y="3601319"/>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2250480" y="3067919"/>
            <a:ext cx="152400" cy="152400"/>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Oval 6"/>
          <p:cNvSpPr/>
          <p:nvPr/>
        </p:nvSpPr>
        <p:spPr>
          <a:xfrm>
            <a:off x="3317280" y="2801219"/>
            <a:ext cx="152400" cy="152400"/>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250480" y="2498725"/>
            <a:ext cx="152400" cy="152400"/>
          </a:xfrm>
          <a:prstGeom prst="ellipse">
            <a:avLst/>
          </a:prstGeom>
          <a:solidFill>
            <a:schemeClr val="bg2">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3317280" y="1965325"/>
            <a:ext cx="152400" cy="152400"/>
          </a:xfrm>
          <a:prstGeom prst="ellipse">
            <a:avLst/>
          </a:prstGeom>
          <a:solidFill>
            <a:schemeClr val="bg2">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Connector 9"/>
          <p:cNvCxnSpPr/>
          <p:nvPr/>
        </p:nvCxnSpPr>
        <p:spPr>
          <a:xfrm>
            <a:off x="2326680" y="3525119"/>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981200" y="3735964"/>
            <a:ext cx="72648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time=1</a:t>
            </a:r>
          </a:p>
        </p:txBody>
      </p:sp>
      <p:cxnSp>
        <p:nvCxnSpPr>
          <p:cNvPr id="12" name="Straight Connector 11"/>
          <p:cNvCxnSpPr/>
          <p:nvPr/>
        </p:nvCxnSpPr>
        <p:spPr>
          <a:xfrm>
            <a:off x="3418640" y="3525119"/>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124200" y="3735964"/>
            <a:ext cx="72648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time=2</a:t>
            </a:r>
          </a:p>
        </p:txBody>
      </p:sp>
      <p:cxnSp>
        <p:nvCxnSpPr>
          <p:cNvPr id="14" name="Straight Arrow Connector 13"/>
          <p:cNvCxnSpPr/>
          <p:nvPr/>
        </p:nvCxnSpPr>
        <p:spPr>
          <a:xfrm flipV="1">
            <a:off x="2860080" y="3487389"/>
            <a:ext cx="0" cy="457200"/>
          </a:xfrm>
          <a:prstGeom prst="straightConnector1">
            <a:avLst/>
          </a:prstGeom>
          <a:ln w="25400">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496263" y="396783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2">
                    <a:lumMod val="25000"/>
                  </a:schemeClr>
                </a:solidFill>
                <a:effectLst/>
                <a:uLnTx/>
                <a:uFillTx/>
                <a:latin typeface="Calibri"/>
                <a:ea typeface="+mn-ea"/>
                <a:cs typeface="+mn-cs"/>
              </a:rPr>
              <a:t>Program</a:t>
            </a:r>
          </a:p>
        </p:txBody>
      </p:sp>
      <p:sp>
        <p:nvSpPr>
          <p:cNvPr id="16" name="TextBox 15"/>
          <p:cNvSpPr txBox="1"/>
          <p:nvPr/>
        </p:nvSpPr>
        <p:spPr>
          <a:xfrm>
            <a:off x="3774481" y="1812925"/>
            <a:ext cx="208525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Policy / program group</a:t>
            </a:r>
          </a:p>
        </p:txBody>
      </p:sp>
      <p:sp>
        <p:nvSpPr>
          <p:cNvPr id="17" name="TextBox 16"/>
          <p:cNvSpPr txBox="1"/>
          <p:nvPr/>
        </p:nvSpPr>
        <p:spPr>
          <a:xfrm>
            <a:off x="3774481" y="2720833"/>
            <a:ext cx="248587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Control / comparison group</a:t>
            </a:r>
          </a:p>
        </p:txBody>
      </p:sp>
      <p:sp>
        <p:nvSpPr>
          <p:cNvPr id="19" name="TextBox 3"/>
          <p:cNvSpPr txBox="1">
            <a:spLocks noChangeArrowheads="1"/>
          </p:cNvSpPr>
          <p:nvPr/>
        </p:nvSpPr>
        <p:spPr bwMode="auto">
          <a:xfrm>
            <a:off x="3124200" y="304801"/>
            <a:ext cx="7162800" cy="584775"/>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1">
                    <a:lumMod val="50000"/>
                  </a:schemeClr>
                </a:solidFill>
                <a:effectLst/>
                <a:uLnTx/>
                <a:uFillTx/>
                <a:latin typeface="Tahoma" pitchFamily="34" charset="0"/>
                <a:ea typeface="+mn-ea"/>
                <a:cs typeface="+mn-cs"/>
              </a:rPr>
              <a:t>“Control” Versus “Comparison” Groups</a:t>
            </a:r>
          </a:p>
        </p:txBody>
      </p:sp>
      <p:sp>
        <p:nvSpPr>
          <p:cNvPr id="20" name="TextBox 19"/>
          <p:cNvSpPr txBox="1"/>
          <p:nvPr/>
        </p:nvSpPr>
        <p:spPr>
          <a:xfrm>
            <a:off x="1259880" y="1660526"/>
            <a:ext cx="77175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n-ea"/>
                <a:cs typeface="+mn-cs"/>
              </a:rPr>
              <a:t>Outcome</a:t>
            </a:r>
          </a:p>
        </p:txBody>
      </p:sp>
      <p:sp>
        <p:nvSpPr>
          <p:cNvPr id="2" name="TextBox 1"/>
          <p:cNvSpPr txBox="1"/>
          <p:nvPr/>
        </p:nvSpPr>
        <p:spPr>
          <a:xfrm>
            <a:off x="1645755" y="4892617"/>
            <a:ext cx="4074513" cy="116955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alibri"/>
                <a:ea typeface="+mn-ea"/>
                <a:cs typeface="+mn-cs"/>
              </a:rPr>
              <a:t>Single Difference:	Difference in Difference: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Effect = T2 – T1	Effect = (T2 – T1) – (C2 – C1)</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400" b="0" i="0" u="none" strike="noStrike" kern="1200" cap="none" spc="0" normalizeH="0" baseline="0" noProof="0" dirty="0">
                <a:ln>
                  <a:noFill/>
                </a:ln>
                <a:solidFill>
                  <a:prstClr val="black"/>
                </a:solidFill>
                <a:effectLst/>
                <a:uLnTx/>
                <a:uFillTx/>
                <a:latin typeface="Calibri"/>
                <a:ea typeface="+mn-ea"/>
                <a:cs typeface="+mn-cs"/>
              </a:rPr>
            </a:br>
            <a:r>
              <a:rPr kumimoji="0" lang="en-US" sz="1400" b="0" i="0" u="none" strike="noStrike" kern="1200" cap="none" spc="0" normalizeH="0" baseline="0" noProof="0" dirty="0">
                <a:ln>
                  <a:noFill/>
                </a:ln>
                <a:solidFill>
                  <a:prstClr val="black"/>
                </a:solidFill>
                <a:effectLst/>
                <a:uLnTx/>
                <a:uFillTx/>
                <a:latin typeface="Calibri"/>
                <a:ea typeface="+mn-ea"/>
                <a:cs typeface="+mn-cs"/>
              </a:rPr>
              <a:t>Effect = T2 – C2</a:t>
            </a:r>
          </a:p>
        </p:txBody>
      </p:sp>
      <p:sp>
        <p:nvSpPr>
          <p:cNvPr id="3" name="Rectangle 2"/>
          <p:cNvSpPr/>
          <p:nvPr/>
        </p:nvSpPr>
        <p:spPr>
          <a:xfrm>
            <a:off x="3223897" y="1629748"/>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2">
                    <a:lumMod val="50000"/>
                  </a:schemeClr>
                </a:solidFill>
                <a:effectLst/>
                <a:uLnTx/>
                <a:uFillTx/>
                <a:latin typeface="Calibri"/>
                <a:ea typeface="+mn-ea"/>
                <a:cs typeface="+mn-cs"/>
              </a:rPr>
              <a:t>T2</a:t>
            </a:r>
          </a:p>
        </p:txBody>
      </p:sp>
      <p:sp>
        <p:nvSpPr>
          <p:cNvPr id="21" name="Rectangle 20"/>
          <p:cNvSpPr/>
          <p:nvPr/>
        </p:nvSpPr>
        <p:spPr>
          <a:xfrm>
            <a:off x="2132060" y="2190949"/>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2">
                    <a:lumMod val="50000"/>
                  </a:schemeClr>
                </a:solidFill>
                <a:effectLst/>
                <a:uLnTx/>
                <a:uFillTx/>
                <a:latin typeface="Calibri"/>
                <a:ea typeface="+mn-ea"/>
                <a:cs typeface="+mn-cs"/>
              </a:rPr>
              <a:t>T1</a:t>
            </a:r>
          </a:p>
        </p:txBody>
      </p:sp>
      <p:sp>
        <p:nvSpPr>
          <p:cNvPr id="22" name="Rectangle 21"/>
          <p:cNvSpPr/>
          <p:nvPr/>
        </p:nvSpPr>
        <p:spPr>
          <a:xfrm>
            <a:off x="2159132" y="2802037"/>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C1</a:t>
            </a:r>
          </a:p>
        </p:txBody>
      </p:sp>
      <p:sp>
        <p:nvSpPr>
          <p:cNvPr id="23" name="Rectangle 22"/>
          <p:cNvSpPr/>
          <p:nvPr/>
        </p:nvSpPr>
        <p:spPr>
          <a:xfrm>
            <a:off x="3208173" y="2498726"/>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C2</a:t>
            </a:r>
          </a:p>
        </p:txBody>
      </p:sp>
      <p:sp>
        <p:nvSpPr>
          <p:cNvPr id="24" name="Rectangle 23"/>
          <p:cNvSpPr/>
          <p:nvPr/>
        </p:nvSpPr>
        <p:spPr>
          <a:xfrm>
            <a:off x="4882577" y="5592387"/>
            <a:ext cx="76418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*trend*</a:t>
            </a:r>
          </a:p>
        </p:txBody>
      </p:sp>
      <p:sp>
        <p:nvSpPr>
          <p:cNvPr id="26" name="TextBox 25">
            <a:extLst>
              <a:ext uri="{FF2B5EF4-FFF2-40B4-BE49-F238E27FC236}">
                <a16:creationId xmlns:a16="http://schemas.microsoft.com/office/drawing/2014/main" id="{B36E2D4B-E9A5-41C1-B697-6B1169D72D5B}"/>
              </a:ext>
            </a:extLst>
          </p:cNvPr>
          <p:cNvSpPr txBox="1"/>
          <p:nvPr/>
        </p:nvSpPr>
        <p:spPr>
          <a:xfrm>
            <a:off x="6863267" y="1977051"/>
            <a:ext cx="4568830" cy="34778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385D8A"/>
                </a:solidFill>
                <a:latin typeface="Century Gothic" panose="020B0502020202020204" pitchFamily="34" charset="0"/>
              </a:rPr>
              <a:t>The term “control group” typically refers to a group created through randomization, so they are assumed to be identical. We sometimes use the terminology “comparison group” to differentiate the these cases. The control groups represents the counterfactual, the comparison group does not (it just captures trend in this case). </a:t>
            </a:r>
            <a:endParaRPr kumimoji="0" lang="en-US" sz="2000" i="0" u="none" strike="noStrike" kern="1200" cap="none" spc="0" normalizeH="0" baseline="0" noProof="0" dirty="0">
              <a:ln>
                <a:noFill/>
              </a:ln>
              <a:solidFill>
                <a:srgbClr val="385D8A"/>
              </a:solidFill>
              <a:effectLst/>
              <a:uLnTx/>
              <a:uFillTx/>
              <a:latin typeface="Century Gothic" panose="020B0502020202020204" pitchFamily="34" charset="0"/>
            </a:endParaRPr>
          </a:p>
        </p:txBody>
      </p:sp>
    </p:spTree>
    <p:extLst>
      <p:ext uri="{BB962C8B-B14F-4D97-AF65-F5344CB8AC3E}">
        <p14:creationId xmlns:p14="http://schemas.microsoft.com/office/powerpoint/2010/main" val="731656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EB3D5AAB-24A7-4678-BBA1-779137B1C604}"/>
              </a:ext>
            </a:extLst>
          </p:cNvPr>
          <p:cNvSpPr/>
          <p:nvPr/>
        </p:nvSpPr>
        <p:spPr>
          <a:xfrm>
            <a:off x="0" y="-180"/>
            <a:ext cx="3361653" cy="6858180"/>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75" name="TextBox 3"/>
          <p:cNvSpPr txBox="1">
            <a:spLocks noChangeArrowheads="1"/>
          </p:cNvSpPr>
          <p:nvPr/>
        </p:nvSpPr>
        <p:spPr bwMode="auto">
          <a:xfrm>
            <a:off x="-502285" y="178229"/>
            <a:ext cx="4366222" cy="1938992"/>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small" spc="0" normalizeH="0" baseline="0" noProof="0" dirty="0">
                <a:ln>
                  <a:noFill/>
                </a:ln>
                <a:solidFill>
                  <a:srgbClr val="1F497D">
                    <a:lumMod val="50000"/>
                  </a:srgbClr>
                </a:solidFill>
                <a:effectLst/>
                <a:uLnTx/>
                <a:uFillTx/>
                <a:latin typeface="Century Gothic" panose="020B0502020202020204" pitchFamily="34" charset="0"/>
                <a:ea typeface="+mn-ea"/>
                <a:cs typeface="+mn-cs"/>
              </a:rPr>
              <a:t>Difference-in-Difference Estimator</a:t>
            </a:r>
          </a:p>
        </p:txBody>
      </p:sp>
      <p:grpSp>
        <p:nvGrpSpPr>
          <p:cNvPr id="48" name="Group 47">
            <a:extLst>
              <a:ext uri="{FF2B5EF4-FFF2-40B4-BE49-F238E27FC236}">
                <a16:creationId xmlns:a16="http://schemas.microsoft.com/office/drawing/2014/main" id="{ED210AD1-3FFB-4F2A-897D-08BFE8B4FD89}"/>
              </a:ext>
            </a:extLst>
          </p:cNvPr>
          <p:cNvGrpSpPr/>
          <p:nvPr/>
        </p:nvGrpSpPr>
        <p:grpSpPr>
          <a:xfrm>
            <a:off x="267894" y="2907274"/>
            <a:ext cx="2504161" cy="3020680"/>
            <a:chOff x="8545917" y="2543624"/>
            <a:chExt cx="2504161" cy="3020680"/>
          </a:xfrm>
        </p:grpSpPr>
        <p:cxnSp>
          <p:nvCxnSpPr>
            <p:cNvPr id="49" name="Straight Connector 48">
              <a:extLst>
                <a:ext uri="{FF2B5EF4-FFF2-40B4-BE49-F238E27FC236}">
                  <a16:creationId xmlns:a16="http://schemas.microsoft.com/office/drawing/2014/main" id="{3A58337A-15DE-45B5-85F9-035C443330C2}"/>
                </a:ext>
              </a:extLst>
            </p:cNvPr>
            <p:cNvCxnSpPr/>
            <p:nvPr/>
          </p:nvCxnSpPr>
          <p:spPr>
            <a:xfrm>
              <a:off x="8748877"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A1B9437-F974-4B2B-8051-4EC69463D418}"/>
                </a:ext>
              </a:extLst>
            </p:cNvPr>
            <p:cNvCxnSpPr/>
            <p:nvPr/>
          </p:nvCxnSpPr>
          <p:spPr>
            <a:xfrm>
              <a:off x="8545917"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00924654-856A-485A-81DF-401A48F79F31}"/>
                </a:ext>
              </a:extLst>
            </p:cNvPr>
            <p:cNvSpPr/>
            <p:nvPr/>
          </p:nvSpPr>
          <p:spPr>
            <a:xfrm>
              <a:off x="9231717" y="42567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2" name="Oval 51">
              <a:extLst>
                <a:ext uri="{FF2B5EF4-FFF2-40B4-BE49-F238E27FC236}">
                  <a16:creationId xmlns:a16="http://schemas.microsoft.com/office/drawing/2014/main" id="{1278D3E6-6575-45CD-AC52-3ACAB89A27A5}"/>
                </a:ext>
              </a:extLst>
            </p:cNvPr>
            <p:cNvSpPr/>
            <p:nvPr/>
          </p:nvSpPr>
          <p:spPr>
            <a:xfrm>
              <a:off x="10298517"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Oval 55">
              <a:extLst>
                <a:ext uri="{FF2B5EF4-FFF2-40B4-BE49-F238E27FC236}">
                  <a16:creationId xmlns:a16="http://schemas.microsoft.com/office/drawing/2014/main" id="{5941ADCC-705F-4BEC-BFA1-104BD0FE05AD}"/>
                </a:ext>
              </a:extLst>
            </p:cNvPr>
            <p:cNvSpPr/>
            <p:nvPr/>
          </p:nvSpPr>
          <p:spPr>
            <a:xfrm>
              <a:off x="9231717"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Oval 56">
              <a:extLst>
                <a:ext uri="{FF2B5EF4-FFF2-40B4-BE49-F238E27FC236}">
                  <a16:creationId xmlns:a16="http://schemas.microsoft.com/office/drawing/2014/main" id="{6DDF9641-599E-4491-A321-371744ABEC9D}"/>
                </a:ext>
              </a:extLst>
            </p:cNvPr>
            <p:cNvSpPr/>
            <p:nvPr/>
          </p:nvSpPr>
          <p:spPr>
            <a:xfrm>
              <a:off x="10298517"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Straight Connector 57">
              <a:extLst>
                <a:ext uri="{FF2B5EF4-FFF2-40B4-BE49-F238E27FC236}">
                  <a16:creationId xmlns:a16="http://schemas.microsoft.com/office/drawing/2014/main" id="{9E72A377-A2C6-4CAA-9515-9008C346C563}"/>
                </a:ext>
              </a:extLst>
            </p:cNvPr>
            <p:cNvCxnSpPr/>
            <p:nvPr/>
          </p:nvCxnSpPr>
          <p:spPr>
            <a:xfrm>
              <a:off x="930791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A8057DA7-8661-4C7A-9596-6B94CF3C8521}"/>
                </a:ext>
              </a:extLst>
            </p:cNvPr>
            <p:cNvSpPr txBox="1"/>
            <p:nvPr/>
          </p:nvSpPr>
          <p:spPr>
            <a:xfrm>
              <a:off x="908966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60" name="Straight Connector 59">
              <a:extLst>
                <a:ext uri="{FF2B5EF4-FFF2-40B4-BE49-F238E27FC236}">
                  <a16:creationId xmlns:a16="http://schemas.microsoft.com/office/drawing/2014/main" id="{22C135BE-55ED-4AFA-8D35-3C8B4C69592B}"/>
                </a:ext>
              </a:extLst>
            </p:cNvPr>
            <p:cNvCxnSpPr/>
            <p:nvPr/>
          </p:nvCxnSpPr>
          <p:spPr>
            <a:xfrm>
              <a:off x="1039987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0EBBAE71-C630-47FB-8DEE-BF2C71E320C0}"/>
                </a:ext>
              </a:extLst>
            </p:cNvPr>
            <p:cNvSpPr txBox="1"/>
            <p:nvPr/>
          </p:nvSpPr>
          <p:spPr>
            <a:xfrm>
              <a:off x="1018162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62" name="Straight Arrow Connector 61">
              <a:extLst>
                <a:ext uri="{FF2B5EF4-FFF2-40B4-BE49-F238E27FC236}">
                  <a16:creationId xmlns:a16="http://schemas.microsoft.com/office/drawing/2014/main" id="{A043C329-3DA3-43F7-BB5C-290CF7735BFF}"/>
                </a:ext>
              </a:extLst>
            </p:cNvPr>
            <p:cNvCxnSpPr/>
            <p:nvPr/>
          </p:nvCxnSpPr>
          <p:spPr>
            <a:xfrm flipV="1">
              <a:off x="9850648"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1981FD07-BE94-429D-A9AD-C40EBFCE05C4}"/>
                </a:ext>
              </a:extLst>
            </p:cNvPr>
            <p:cNvSpPr txBox="1"/>
            <p:nvPr/>
          </p:nvSpPr>
          <p:spPr>
            <a:xfrm>
              <a:off x="9486831"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50000"/>
                    </a:prstClr>
                  </a:solidFill>
                  <a:effectLst/>
                  <a:uLnTx/>
                  <a:uFillTx/>
                  <a:latin typeface="Calibri"/>
                  <a:ea typeface="+mn-ea"/>
                  <a:cs typeface="+mn-cs"/>
                </a:rPr>
                <a:t>Program</a:t>
              </a:r>
            </a:p>
          </p:txBody>
        </p:sp>
        <p:cxnSp>
          <p:nvCxnSpPr>
            <p:cNvPr id="64" name="Straight Connector 63">
              <a:extLst>
                <a:ext uri="{FF2B5EF4-FFF2-40B4-BE49-F238E27FC236}">
                  <a16:creationId xmlns:a16="http://schemas.microsoft.com/office/drawing/2014/main" id="{D071BB80-D922-4F3F-A807-68693832BADE}"/>
                </a:ext>
              </a:extLst>
            </p:cNvPr>
            <p:cNvCxnSpPr/>
            <p:nvPr/>
          </p:nvCxnSpPr>
          <p:spPr>
            <a:xfrm>
              <a:off x="9424231"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5" name="Right Brace 64">
              <a:extLst>
                <a:ext uri="{FF2B5EF4-FFF2-40B4-BE49-F238E27FC236}">
                  <a16:creationId xmlns:a16="http://schemas.microsoft.com/office/drawing/2014/main" id="{E52CB06C-EE13-4361-B353-F3F78556F891}"/>
                </a:ext>
              </a:extLst>
            </p:cNvPr>
            <p:cNvSpPr/>
            <p:nvPr/>
          </p:nvSpPr>
          <p:spPr>
            <a:xfrm>
              <a:off x="10527117"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Calibri"/>
                <a:ea typeface="+mn-ea"/>
                <a:cs typeface="+mn-cs"/>
              </a:endParaRPr>
            </a:p>
          </p:txBody>
        </p:sp>
        <p:sp>
          <p:nvSpPr>
            <p:cNvPr id="66" name="TextBox 65">
              <a:extLst>
                <a:ext uri="{FF2B5EF4-FFF2-40B4-BE49-F238E27FC236}">
                  <a16:creationId xmlns:a16="http://schemas.microsoft.com/office/drawing/2014/main" id="{CAA4F250-07F4-44BC-88CC-2AD59CBBB956}"/>
                </a:ext>
              </a:extLst>
            </p:cNvPr>
            <p:cNvSpPr txBox="1"/>
            <p:nvPr/>
          </p:nvSpPr>
          <p:spPr>
            <a:xfrm>
              <a:off x="10733683" y="3441791"/>
              <a:ext cx="30970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EECE1">
                      <a:lumMod val="25000"/>
                    </a:srgbClr>
                  </a:solidFill>
                  <a:effectLst/>
                  <a:uLnTx/>
                  <a:uFillTx/>
                  <a:latin typeface="Calibri"/>
                  <a:ea typeface="+mn-ea"/>
                  <a:cs typeface="+mn-cs"/>
                </a:rPr>
                <a:t>A</a:t>
              </a:r>
            </a:p>
          </p:txBody>
        </p:sp>
        <p:cxnSp>
          <p:nvCxnSpPr>
            <p:cNvPr id="67" name="Straight Connector 66">
              <a:extLst>
                <a:ext uri="{FF2B5EF4-FFF2-40B4-BE49-F238E27FC236}">
                  <a16:creationId xmlns:a16="http://schemas.microsoft.com/office/drawing/2014/main" id="{C59F225C-8A68-43DE-B133-11CEF6CF7480}"/>
                </a:ext>
              </a:extLst>
            </p:cNvPr>
            <p:cNvCxnSpPr/>
            <p:nvPr/>
          </p:nvCxnSpPr>
          <p:spPr>
            <a:xfrm>
              <a:off x="9424736" y="43329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Right Brace 67">
              <a:extLst>
                <a:ext uri="{FF2B5EF4-FFF2-40B4-BE49-F238E27FC236}">
                  <a16:creationId xmlns:a16="http://schemas.microsoft.com/office/drawing/2014/main" id="{56228990-5855-49A9-B55E-7265D7344876}"/>
                </a:ext>
              </a:extLst>
            </p:cNvPr>
            <p:cNvSpPr/>
            <p:nvPr/>
          </p:nvSpPr>
          <p:spPr>
            <a:xfrm>
              <a:off x="10553682" y="4025197"/>
              <a:ext cx="228600" cy="307759"/>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Calibri"/>
                <a:ea typeface="+mn-ea"/>
                <a:cs typeface="+mn-cs"/>
              </a:endParaRPr>
            </a:p>
          </p:txBody>
        </p:sp>
        <p:sp>
          <p:nvSpPr>
            <p:cNvPr id="69" name="TextBox 68">
              <a:extLst>
                <a:ext uri="{FF2B5EF4-FFF2-40B4-BE49-F238E27FC236}">
                  <a16:creationId xmlns:a16="http://schemas.microsoft.com/office/drawing/2014/main" id="{DC875360-AF66-4AD7-B2E6-5A1DEC0F520D}"/>
                </a:ext>
              </a:extLst>
            </p:cNvPr>
            <p:cNvSpPr txBox="1"/>
            <p:nvPr/>
          </p:nvSpPr>
          <p:spPr>
            <a:xfrm>
              <a:off x="10749996" y="4004265"/>
              <a:ext cx="3000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EECE1">
                      <a:lumMod val="25000"/>
                    </a:srgbClr>
                  </a:solidFill>
                  <a:effectLst/>
                  <a:uLnTx/>
                  <a:uFillTx/>
                  <a:latin typeface="Calibri"/>
                  <a:ea typeface="+mn-ea"/>
                  <a:cs typeface="+mn-cs"/>
                </a:rPr>
                <a:t>B</a:t>
              </a:r>
            </a:p>
          </p:txBody>
        </p:sp>
        <p:sp>
          <p:nvSpPr>
            <p:cNvPr id="71" name="TextBox 70">
              <a:extLst>
                <a:ext uri="{FF2B5EF4-FFF2-40B4-BE49-F238E27FC236}">
                  <a16:creationId xmlns:a16="http://schemas.microsoft.com/office/drawing/2014/main" id="{A0C175CB-D2BB-488E-A65B-565FC98F54F0}"/>
                </a:ext>
              </a:extLst>
            </p:cNvPr>
            <p:cNvSpPr txBox="1"/>
            <p:nvPr/>
          </p:nvSpPr>
          <p:spPr>
            <a:xfrm>
              <a:off x="9438515" y="2543624"/>
              <a:ext cx="824265"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A-B</a:t>
              </a:r>
            </a:p>
          </p:txBody>
        </p:sp>
      </p:grpSp>
      <p:sp>
        <p:nvSpPr>
          <p:cNvPr id="30" name="Rectangle 29">
            <a:extLst>
              <a:ext uri="{FF2B5EF4-FFF2-40B4-BE49-F238E27FC236}">
                <a16:creationId xmlns:a16="http://schemas.microsoft.com/office/drawing/2014/main" id="{02BCA191-496C-4EF7-A530-CC1C0E39CE85}"/>
              </a:ext>
            </a:extLst>
          </p:cNvPr>
          <p:cNvSpPr/>
          <p:nvPr/>
        </p:nvSpPr>
        <p:spPr>
          <a:xfrm>
            <a:off x="6914285" y="1526187"/>
            <a:ext cx="2434984" cy="3511597"/>
          </a:xfrm>
          <a:prstGeom prst="rect">
            <a:avLst/>
          </a:prstGeom>
          <a:solidFill>
            <a:schemeClr val="bg1">
              <a:lumMod val="75000"/>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a:extLst>
              <a:ext uri="{FF2B5EF4-FFF2-40B4-BE49-F238E27FC236}">
                <a16:creationId xmlns:a16="http://schemas.microsoft.com/office/drawing/2014/main" id="{4B6A9A7F-6435-4D9A-81F5-13935F375C0E}"/>
              </a:ext>
            </a:extLst>
          </p:cNvPr>
          <p:cNvSpPr txBox="1"/>
          <p:nvPr/>
        </p:nvSpPr>
        <p:spPr>
          <a:xfrm>
            <a:off x="7255930" y="4504007"/>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C0</a:t>
            </a:r>
          </a:p>
        </p:txBody>
      </p:sp>
      <p:sp>
        <p:nvSpPr>
          <p:cNvPr id="33" name="TextBox 32">
            <a:extLst>
              <a:ext uri="{FF2B5EF4-FFF2-40B4-BE49-F238E27FC236}">
                <a16:creationId xmlns:a16="http://schemas.microsoft.com/office/drawing/2014/main" id="{2716CABA-AE53-442A-9EBC-CC963F2C88A7}"/>
              </a:ext>
            </a:extLst>
          </p:cNvPr>
          <p:cNvSpPr txBox="1"/>
          <p:nvPr/>
        </p:nvSpPr>
        <p:spPr>
          <a:xfrm>
            <a:off x="8724587" y="3796462"/>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C1</a:t>
            </a:r>
          </a:p>
        </p:txBody>
      </p:sp>
      <p:sp>
        <p:nvSpPr>
          <p:cNvPr id="34" name="TextBox 33">
            <a:extLst>
              <a:ext uri="{FF2B5EF4-FFF2-40B4-BE49-F238E27FC236}">
                <a16:creationId xmlns:a16="http://schemas.microsoft.com/office/drawing/2014/main" id="{FE108407-D586-4BAB-B4F9-B1367EB9A7FF}"/>
              </a:ext>
            </a:extLst>
          </p:cNvPr>
          <p:cNvSpPr txBox="1"/>
          <p:nvPr/>
        </p:nvSpPr>
        <p:spPr>
          <a:xfrm>
            <a:off x="7191438" y="2590476"/>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T0</a:t>
            </a:r>
          </a:p>
        </p:txBody>
      </p:sp>
      <p:sp>
        <p:nvSpPr>
          <p:cNvPr id="35" name="TextBox 34">
            <a:extLst>
              <a:ext uri="{FF2B5EF4-FFF2-40B4-BE49-F238E27FC236}">
                <a16:creationId xmlns:a16="http://schemas.microsoft.com/office/drawing/2014/main" id="{5A0784D4-48C5-42EB-94CF-06349F68957E}"/>
              </a:ext>
            </a:extLst>
          </p:cNvPr>
          <p:cNvSpPr txBox="1"/>
          <p:nvPr/>
        </p:nvSpPr>
        <p:spPr>
          <a:xfrm>
            <a:off x="8692244" y="1896926"/>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T1</a:t>
            </a:r>
          </a:p>
        </p:txBody>
      </p:sp>
      <p:sp>
        <p:nvSpPr>
          <p:cNvPr id="37" name="Oval 36">
            <a:extLst>
              <a:ext uri="{FF2B5EF4-FFF2-40B4-BE49-F238E27FC236}">
                <a16:creationId xmlns:a16="http://schemas.microsoft.com/office/drawing/2014/main" id="{AD84544D-59A6-4217-A7B1-42E1536CA93A}"/>
              </a:ext>
            </a:extLst>
          </p:cNvPr>
          <p:cNvSpPr/>
          <p:nvPr/>
        </p:nvSpPr>
        <p:spPr>
          <a:xfrm>
            <a:off x="7235363" y="3986838"/>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38" name="Oval 37">
            <a:extLst>
              <a:ext uri="{FF2B5EF4-FFF2-40B4-BE49-F238E27FC236}">
                <a16:creationId xmlns:a16="http://schemas.microsoft.com/office/drawing/2014/main" id="{4F149137-0D90-4A1C-B886-1D5A22C08179}"/>
              </a:ext>
            </a:extLst>
          </p:cNvPr>
          <p:cNvSpPr/>
          <p:nvPr/>
        </p:nvSpPr>
        <p:spPr>
          <a:xfrm>
            <a:off x="7226902" y="3032726"/>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sp>
        <p:nvSpPr>
          <p:cNvPr id="39" name="Oval 38">
            <a:extLst>
              <a:ext uri="{FF2B5EF4-FFF2-40B4-BE49-F238E27FC236}">
                <a16:creationId xmlns:a16="http://schemas.microsoft.com/office/drawing/2014/main" id="{A2227B6E-19F6-4A97-AE03-DBF6BF464130}"/>
              </a:ext>
            </a:extLst>
          </p:cNvPr>
          <p:cNvSpPr/>
          <p:nvPr/>
        </p:nvSpPr>
        <p:spPr>
          <a:xfrm>
            <a:off x="8722754" y="3299392"/>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40" name="Oval 39">
            <a:extLst>
              <a:ext uri="{FF2B5EF4-FFF2-40B4-BE49-F238E27FC236}">
                <a16:creationId xmlns:a16="http://schemas.microsoft.com/office/drawing/2014/main" id="{78504008-968A-4EEE-A45E-BC0487502A53}"/>
              </a:ext>
            </a:extLst>
          </p:cNvPr>
          <p:cNvSpPr/>
          <p:nvPr/>
        </p:nvSpPr>
        <p:spPr>
          <a:xfrm>
            <a:off x="8714294" y="2316867"/>
            <a:ext cx="468791" cy="46166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1" name="Oval 40">
            <a:extLst>
              <a:ext uri="{FF2B5EF4-FFF2-40B4-BE49-F238E27FC236}">
                <a16:creationId xmlns:a16="http://schemas.microsoft.com/office/drawing/2014/main" id="{596A0A38-2468-4E60-868F-A69A5E665077}"/>
              </a:ext>
            </a:extLst>
          </p:cNvPr>
          <p:cNvSpPr/>
          <p:nvPr/>
        </p:nvSpPr>
        <p:spPr>
          <a:xfrm>
            <a:off x="8714293" y="2312177"/>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cxnSp>
        <p:nvCxnSpPr>
          <p:cNvPr id="42" name="Straight Connector 41">
            <a:extLst>
              <a:ext uri="{FF2B5EF4-FFF2-40B4-BE49-F238E27FC236}">
                <a16:creationId xmlns:a16="http://schemas.microsoft.com/office/drawing/2014/main" id="{04786125-6E89-438E-B38C-A6863297CAE6}"/>
              </a:ext>
            </a:extLst>
          </p:cNvPr>
          <p:cNvCxnSpPr>
            <a:cxnSpLocks/>
          </p:cNvCxnSpPr>
          <p:nvPr/>
        </p:nvCxnSpPr>
        <p:spPr>
          <a:xfrm flipV="1">
            <a:off x="7507762" y="3606971"/>
            <a:ext cx="1214992" cy="610698"/>
          </a:xfrm>
          <a:prstGeom prst="line">
            <a:avLst/>
          </a:prstGeom>
          <a:ln w="22225">
            <a:solidFill>
              <a:srgbClr val="385D8A"/>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42396820-9D9D-4C24-9921-78A74DDD83FE}"/>
              </a:ext>
            </a:extLst>
          </p:cNvPr>
          <p:cNvCxnSpPr>
            <a:cxnSpLocks/>
          </p:cNvCxnSpPr>
          <p:nvPr/>
        </p:nvCxnSpPr>
        <p:spPr>
          <a:xfrm flipV="1">
            <a:off x="7477724" y="2540203"/>
            <a:ext cx="1490093" cy="719144"/>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CD075831-F08A-4D35-8597-6604A236BD05}"/>
              </a:ext>
            </a:extLst>
          </p:cNvPr>
          <p:cNvSpPr txBox="1"/>
          <p:nvPr/>
        </p:nvSpPr>
        <p:spPr>
          <a:xfrm>
            <a:off x="10233544" y="3088494"/>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C2</a:t>
            </a:r>
          </a:p>
        </p:txBody>
      </p:sp>
      <p:sp>
        <p:nvSpPr>
          <p:cNvPr id="77" name="TextBox 76">
            <a:extLst>
              <a:ext uri="{FF2B5EF4-FFF2-40B4-BE49-F238E27FC236}">
                <a16:creationId xmlns:a16="http://schemas.microsoft.com/office/drawing/2014/main" id="{2E2045CF-B773-463A-BA42-5741491B14AC}"/>
              </a:ext>
            </a:extLst>
          </p:cNvPr>
          <p:cNvSpPr txBox="1"/>
          <p:nvPr/>
        </p:nvSpPr>
        <p:spPr>
          <a:xfrm>
            <a:off x="10201201" y="222742"/>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T2</a:t>
            </a:r>
          </a:p>
        </p:txBody>
      </p:sp>
      <p:sp>
        <p:nvSpPr>
          <p:cNvPr id="78" name="Oval 77">
            <a:extLst>
              <a:ext uri="{FF2B5EF4-FFF2-40B4-BE49-F238E27FC236}">
                <a16:creationId xmlns:a16="http://schemas.microsoft.com/office/drawing/2014/main" id="{3C049A77-084C-4EF6-B8DD-E9A8BDC739ED}"/>
              </a:ext>
            </a:extLst>
          </p:cNvPr>
          <p:cNvSpPr/>
          <p:nvPr/>
        </p:nvSpPr>
        <p:spPr>
          <a:xfrm>
            <a:off x="10231711" y="2591424"/>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79" name="Oval 78">
            <a:extLst>
              <a:ext uri="{FF2B5EF4-FFF2-40B4-BE49-F238E27FC236}">
                <a16:creationId xmlns:a16="http://schemas.microsoft.com/office/drawing/2014/main" id="{78206D98-C7C8-44EF-AC08-97366C9F45F6}"/>
              </a:ext>
            </a:extLst>
          </p:cNvPr>
          <p:cNvSpPr/>
          <p:nvPr/>
        </p:nvSpPr>
        <p:spPr>
          <a:xfrm>
            <a:off x="10223251" y="1608899"/>
            <a:ext cx="468791" cy="461665"/>
          </a:xfrm>
          <a:prstGeom prst="ellips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0" name="Oval 79">
            <a:extLst>
              <a:ext uri="{FF2B5EF4-FFF2-40B4-BE49-F238E27FC236}">
                <a16:creationId xmlns:a16="http://schemas.microsoft.com/office/drawing/2014/main" id="{18F370F0-06E0-4869-A6F9-56AD6E4D8236}"/>
              </a:ext>
            </a:extLst>
          </p:cNvPr>
          <p:cNvSpPr/>
          <p:nvPr/>
        </p:nvSpPr>
        <p:spPr>
          <a:xfrm>
            <a:off x="10223250" y="671146"/>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cxnSp>
        <p:nvCxnSpPr>
          <p:cNvPr id="81" name="Straight Connector 80">
            <a:extLst>
              <a:ext uri="{FF2B5EF4-FFF2-40B4-BE49-F238E27FC236}">
                <a16:creationId xmlns:a16="http://schemas.microsoft.com/office/drawing/2014/main" id="{1F42503C-DFBF-4EAB-9DDD-E7148D395FE4}"/>
              </a:ext>
            </a:extLst>
          </p:cNvPr>
          <p:cNvCxnSpPr>
            <a:cxnSpLocks/>
          </p:cNvCxnSpPr>
          <p:nvPr/>
        </p:nvCxnSpPr>
        <p:spPr>
          <a:xfrm flipV="1">
            <a:off x="9156678" y="2824357"/>
            <a:ext cx="1214992" cy="610698"/>
          </a:xfrm>
          <a:prstGeom prst="line">
            <a:avLst/>
          </a:prstGeom>
          <a:ln w="22225">
            <a:solidFill>
              <a:srgbClr val="385D8A"/>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55FD5290-F2BF-4C0E-9E46-927234ECA263}"/>
              </a:ext>
            </a:extLst>
          </p:cNvPr>
          <p:cNvCxnSpPr>
            <a:cxnSpLocks/>
          </p:cNvCxnSpPr>
          <p:nvPr/>
        </p:nvCxnSpPr>
        <p:spPr>
          <a:xfrm flipV="1">
            <a:off x="8967817" y="892530"/>
            <a:ext cx="1517559" cy="1631266"/>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6FE6D995-B953-4632-968B-F4F29D58AC76}"/>
              </a:ext>
            </a:extLst>
          </p:cNvPr>
          <p:cNvCxnSpPr>
            <a:cxnSpLocks/>
          </p:cNvCxnSpPr>
          <p:nvPr/>
        </p:nvCxnSpPr>
        <p:spPr>
          <a:xfrm flipV="1">
            <a:off x="9164492" y="1903311"/>
            <a:ext cx="1050608" cy="55622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4590CFA3-9DE1-4F4F-9152-0D36CB8437EC}"/>
              </a:ext>
            </a:extLst>
          </p:cNvPr>
          <p:cNvSpPr txBox="1"/>
          <p:nvPr/>
        </p:nvSpPr>
        <p:spPr>
          <a:xfrm>
            <a:off x="4059165" y="5303292"/>
            <a:ext cx="724622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Light"/>
              </a:rPr>
              <a:t>Parallel lines assumption: for the diff-in-diff counterfactual to be valid C2-C1 has to accurately capture the secular trend (gains independent of the treatment). The test of this is comparing rates of change in treatment and comparisons groups prior to the intervention. They should b the same. </a:t>
            </a:r>
            <a:endParaRPr kumimoji="0" lang="en-US" b="0" i="0" u="none" strike="noStrike" kern="1200" cap="none" spc="0" normalizeH="0" baseline="0" noProof="0" dirty="0">
              <a:ln>
                <a:noFill/>
              </a:ln>
              <a:effectLst/>
              <a:uLnTx/>
              <a:uFillTx/>
              <a:latin typeface="Calibri Light"/>
              <a:ea typeface="+mn-ea"/>
              <a:cs typeface="+mn-cs"/>
            </a:endParaRPr>
          </a:p>
        </p:txBody>
      </p:sp>
      <p:sp>
        <p:nvSpPr>
          <p:cNvPr id="85" name="TextBox 84">
            <a:extLst>
              <a:ext uri="{FF2B5EF4-FFF2-40B4-BE49-F238E27FC236}">
                <a16:creationId xmlns:a16="http://schemas.microsoft.com/office/drawing/2014/main" id="{AC7EBB1B-A99B-4F90-ADCA-DDA2EBD3E3E0}"/>
              </a:ext>
            </a:extLst>
          </p:cNvPr>
          <p:cNvSpPr txBox="1"/>
          <p:nvPr/>
        </p:nvSpPr>
        <p:spPr>
          <a:xfrm>
            <a:off x="3426041" y="1695465"/>
            <a:ext cx="327617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lumMod val="50000"/>
                  </a:schemeClr>
                </a:solidFill>
                <a:latin typeface="Century Gothic" panose="020B0502020202020204" pitchFamily="34" charset="0"/>
              </a:rPr>
              <a:t>Parallel lines test: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accent1">
                  <a:lumMod val="50000"/>
                </a:schemeClr>
              </a:solidFill>
              <a:effectLst/>
              <a:uLnTx/>
              <a:uFillTx/>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lumMod val="50000"/>
                  </a:schemeClr>
                </a:solidFill>
                <a:latin typeface="Century Gothic" panose="020B0502020202020204" pitchFamily="34" charset="0"/>
              </a:rPr>
              <a:t>T1-T0  =  C1- C0</a:t>
            </a:r>
            <a:endParaRPr kumimoji="0" lang="en-US" sz="2400" b="0" i="0" u="none" strike="noStrike" kern="1200" cap="none" spc="0" normalizeH="0" baseline="0" noProof="0" dirty="0">
              <a:ln>
                <a:noFill/>
              </a:ln>
              <a:solidFill>
                <a:schemeClr val="accent1">
                  <a:lumMod val="50000"/>
                </a:schemeClr>
              </a:solidFill>
              <a:effectLst/>
              <a:uLnTx/>
              <a:uFillTx/>
              <a:latin typeface="Century Gothic" panose="020B0502020202020204" pitchFamily="34" charset="0"/>
            </a:endParaRPr>
          </a:p>
        </p:txBody>
      </p:sp>
      <p:sp>
        <p:nvSpPr>
          <p:cNvPr id="9" name="TextBox 8">
            <a:extLst>
              <a:ext uri="{FF2B5EF4-FFF2-40B4-BE49-F238E27FC236}">
                <a16:creationId xmlns:a16="http://schemas.microsoft.com/office/drawing/2014/main" id="{42714C54-B439-4201-894A-73B929F3C850}"/>
              </a:ext>
            </a:extLst>
          </p:cNvPr>
          <p:cNvSpPr txBox="1"/>
          <p:nvPr/>
        </p:nvSpPr>
        <p:spPr>
          <a:xfrm>
            <a:off x="6914285" y="1147725"/>
            <a:ext cx="2184572" cy="369332"/>
          </a:xfrm>
          <a:prstGeom prst="rect">
            <a:avLst/>
          </a:prstGeom>
          <a:noFill/>
        </p:spPr>
        <p:txBody>
          <a:bodyPr wrap="none" rtlCol="0">
            <a:spAutoFit/>
          </a:bodyPr>
          <a:lstStyle/>
          <a:p>
            <a:r>
              <a:rPr lang="en-US" dirty="0">
                <a:solidFill>
                  <a:schemeClr val="tx1">
                    <a:lumMod val="50000"/>
                    <a:lumOff val="50000"/>
                  </a:schemeClr>
                </a:solidFill>
              </a:rPr>
              <a:t>Pre-treatment period</a:t>
            </a:r>
          </a:p>
        </p:txBody>
      </p:sp>
      <p:sp>
        <p:nvSpPr>
          <p:cNvPr id="86" name="TextBox 85">
            <a:extLst>
              <a:ext uri="{FF2B5EF4-FFF2-40B4-BE49-F238E27FC236}">
                <a16:creationId xmlns:a16="http://schemas.microsoft.com/office/drawing/2014/main" id="{3E7D58E9-6762-497D-B007-386EFF33ACDE}"/>
              </a:ext>
            </a:extLst>
          </p:cNvPr>
          <p:cNvSpPr txBox="1"/>
          <p:nvPr/>
        </p:nvSpPr>
        <p:spPr>
          <a:xfrm>
            <a:off x="9335249" y="3934961"/>
            <a:ext cx="1214993" cy="646331"/>
          </a:xfrm>
          <a:prstGeom prst="rect">
            <a:avLst/>
          </a:prstGeom>
          <a:noFill/>
        </p:spPr>
        <p:txBody>
          <a:bodyPr wrap="square" rtlCol="0">
            <a:spAutoFit/>
          </a:bodyPr>
          <a:lstStyle/>
          <a:p>
            <a:pPr algn="ctr"/>
            <a:r>
              <a:rPr lang="en-US" dirty="0">
                <a:solidFill>
                  <a:schemeClr val="tx1">
                    <a:lumMod val="50000"/>
                    <a:lumOff val="50000"/>
                  </a:schemeClr>
                </a:solidFill>
              </a:rPr>
              <a:t>Treatment Occurs</a:t>
            </a:r>
          </a:p>
        </p:txBody>
      </p:sp>
      <p:cxnSp>
        <p:nvCxnSpPr>
          <p:cNvPr id="87" name="Straight Arrow Connector 86">
            <a:extLst>
              <a:ext uri="{FF2B5EF4-FFF2-40B4-BE49-F238E27FC236}">
                <a16:creationId xmlns:a16="http://schemas.microsoft.com/office/drawing/2014/main" id="{95468282-EBA6-4F33-87CD-44CCEE7C4325}"/>
              </a:ext>
            </a:extLst>
          </p:cNvPr>
          <p:cNvCxnSpPr>
            <a:cxnSpLocks/>
          </p:cNvCxnSpPr>
          <p:nvPr/>
        </p:nvCxnSpPr>
        <p:spPr>
          <a:xfrm flipV="1">
            <a:off x="9862599" y="3570802"/>
            <a:ext cx="0" cy="382424"/>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6816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09B79234-C588-4162-81C8-D84B3C5DE574}"/>
              </a:ext>
            </a:extLst>
          </p:cNvPr>
          <p:cNvSpPr/>
          <p:nvPr/>
        </p:nvSpPr>
        <p:spPr>
          <a:xfrm>
            <a:off x="0" y="-180"/>
            <a:ext cx="12191998" cy="1287573"/>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7" name="Rectangle 76">
            <a:extLst>
              <a:ext uri="{FF2B5EF4-FFF2-40B4-BE49-F238E27FC236}">
                <a16:creationId xmlns:a16="http://schemas.microsoft.com/office/drawing/2014/main" id="{D684360B-43F5-4D08-A696-BBD98F533D06}"/>
              </a:ext>
            </a:extLst>
          </p:cNvPr>
          <p:cNvSpPr/>
          <p:nvPr/>
        </p:nvSpPr>
        <p:spPr>
          <a:xfrm>
            <a:off x="7338" y="5873530"/>
            <a:ext cx="12191998" cy="996801"/>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316156" y="-121481"/>
            <a:ext cx="11479876" cy="1143000"/>
          </a:xfrm>
        </p:spPr>
        <p:txBody>
          <a:bodyPr>
            <a:normAutofit/>
          </a:bodyPr>
          <a:lstStyle/>
          <a:p>
            <a:r>
              <a:rPr lang="en-US" sz="3600" dirty="0"/>
              <a:t>2 remaining counterfactuals:</a:t>
            </a:r>
          </a:p>
        </p:txBody>
      </p:sp>
      <p:cxnSp>
        <p:nvCxnSpPr>
          <p:cNvPr id="4" name="Straight Connector 3"/>
          <p:cNvCxnSpPr/>
          <p:nvPr/>
        </p:nvCxnSpPr>
        <p:spPr>
          <a:xfrm>
            <a:off x="940840"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788440"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1474240" y="425675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541040" y="403444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1474240"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541040"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2" name="Straight Connector 11"/>
          <p:cNvCxnSpPr/>
          <p:nvPr/>
        </p:nvCxnSpPr>
        <p:spPr>
          <a:xfrm>
            <a:off x="1550440"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332192"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14" name="Straight Connector 13"/>
          <p:cNvCxnSpPr/>
          <p:nvPr/>
        </p:nvCxnSpPr>
        <p:spPr>
          <a:xfrm>
            <a:off x="2642400"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424152"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17" name="Straight Arrow Connector 16"/>
          <p:cNvCxnSpPr/>
          <p:nvPr/>
        </p:nvCxnSpPr>
        <p:spPr>
          <a:xfrm flipV="1">
            <a:off x="2083840"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720023"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50000"/>
                  </a:prstClr>
                </a:solidFill>
                <a:effectLst/>
                <a:uLnTx/>
                <a:uFillTx/>
                <a:latin typeface="Calibri"/>
                <a:ea typeface="+mn-ea"/>
                <a:cs typeface="+mn-cs"/>
              </a:rPr>
              <a:t>Program</a:t>
            </a:r>
          </a:p>
        </p:txBody>
      </p:sp>
      <p:cxnSp>
        <p:nvCxnSpPr>
          <p:cNvPr id="19" name="Straight Connector 18"/>
          <p:cNvCxnSpPr/>
          <p:nvPr/>
        </p:nvCxnSpPr>
        <p:spPr>
          <a:xfrm>
            <a:off x="4853475"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701075"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386875" y="425675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6453675"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5386875"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6453675"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5" name="Straight Connector 24"/>
          <p:cNvCxnSpPr/>
          <p:nvPr/>
        </p:nvCxnSpPr>
        <p:spPr>
          <a:xfrm>
            <a:off x="5463075"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5244827"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27" name="Straight Connector 26"/>
          <p:cNvCxnSpPr/>
          <p:nvPr/>
        </p:nvCxnSpPr>
        <p:spPr>
          <a:xfrm>
            <a:off x="6555035"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336787"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29" name="Straight Arrow Connector 28"/>
          <p:cNvCxnSpPr/>
          <p:nvPr/>
        </p:nvCxnSpPr>
        <p:spPr>
          <a:xfrm flipV="1">
            <a:off x="5996475"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632658"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50000"/>
                  </a:prstClr>
                </a:solidFill>
                <a:effectLst/>
                <a:uLnTx/>
                <a:uFillTx/>
                <a:latin typeface="Calibri"/>
                <a:ea typeface="+mn-ea"/>
                <a:cs typeface="+mn-cs"/>
              </a:rPr>
              <a:t>Program</a:t>
            </a:r>
          </a:p>
        </p:txBody>
      </p:sp>
      <p:sp>
        <p:nvSpPr>
          <p:cNvPr id="43" name="TextBox 42"/>
          <p:cNvSpPr txBox="1"/>
          <p:nvPr/>
        </p:nvSpPr>
        <p:spPr>
          <a:xfrm>
            <a:off x="1168073" y="1865120"/>
            <a:ext cx="1904304"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baseline="0" noProof="0" dirty="0">
                <a:ln>
                  <a:noFill/>
                </a:ln>
                <a:solidFill>
                  <a:srgbClr val="4F81BD">
                    <a:lumMod val="50000"/>
                  </a:srgbClr>
                </a:solidFill>
                <a:effectLst/>
                <a:uLnTx/>
                <a:uFillTx/>
                <a:latin typeface="Calibri"/>
                <a:ea typeface="+mn-ea"/>
                <a:cs typeface="+mn-cs"/>
              </a:rPr>
              <a:t>Pre-Post Reflexive</a:t>
            </a:r>
            <a:b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br>
            <a: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t>Estimator </a:t>
            </a:r>
            <a:br>
              <a:rPr kumimoji="0" lang="en-US" sz="1800" b="0" i="0" u="none" strike="noStrike" kern="1200" cap="none" spc="0" normalizeH="0" baseline="0" noProof="0" dirty="0">
                <a:ln>
                  <a:noFill/>
                </a:ln>
                <a:solidFill>
                  <a:prstClr val="black"/>
                </a:solidFill>
                <a:effectLst/>
                <a:uLnTx/>
                <a:uFillTx/>
                <a:latin typeface="Calibri"/>
                <a:ea typeface="+mn-ea"/>
                <a:cs typeface="+mn-cs"/>
              </a:rPr>
            </a:br>
            <a:r>
              <a:rPr kumimoji="0" lang="en-US" sz="20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Arial" panose="020B0604020202020204" pitchFamily="34" charset="0"/>
              </a:rPr>
              <a:t>effect</a:t>
            </a:r>
            <a:r>
              <a:rPr kumimoji="0" lang="en-US" sz="2000" b="0" i="0" u="none" strike="noStrike" kern="1200" cap="none" spc="0" normalizeH="0" baseline="0" noProof="0" dirty="0">
                <a:ln>
                  <a:noFill/>
                </a:ln>
                <a:solidFill>
                  <a:srgbClr val="C00000"/>
                </a:solidFill>
                <a:effectLst/>
                <a:uLnTx/>
                <a:uFillTx/>
                <a:latin typeface="Candara" panose="020E0502030303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EEECE1">
                    <a:lumMod val="25000"/>
                  </a:srgbClr>
                </a:solidFill>
                <a:effectLst/>
                <a:uLnTx/>
                <a:uFillTx/>
                <a:latin typeface="Candara" panose="020E0502030303020204" pitchFamily="34" charset="0"/>
                <a:ea typeface="+mn-ea"/>
                <a:cs typeface="Arial" panose="020B0604020202020204" pitchFamily="34" charset="0"/>
              </a:rPr>
              <a:t>= </a:t>
            </a:r>
            <a:r>
              <a:rPr kumimoji="0" lang="en-US" sz="2000" b="0" i="0" u="none" strike="noStrike" kern="1200" cap="none" spc="0" normalizeH="0" baseline="0" noProof="0" dirty="0">
                <a:ln>
                  <a:noFill/>
                </a:ln>
                <a:solidFill>
                  <a:srgbClr val="EEECE1">
                    <a:lumMod val="25000"/>
                  </a:srgbClr>
                </a:solidFill>
                <a:effectLst/>
                <a:uLnTx/>
                <a:uFillTx/>
                <a:latin typeface="Century Gothic" panose="020B0502020202020204" pitchFamily="34" charset="0"/>
                <a:ea typeface="+mn-ea"/>
                <a:cs typeface="Arial" panose="020B0604020202020204" pitchFamily="34" charset="0"/>
              </a:rPr>
              <a:t>T2-T1</a:t>
            </a:r>
            <a:endParaRPr kumimoji="0" lang="en-US" sz="1800" b="0" i="0" u="none" strike="noStrike" kern="1200" cap="none" spc="0" normalizeH="0" baseline="0" noProof="0" dirty="0">
              <a:ln>
                <a:noFill/>
              </a:ln>
              <a:solidFill>
                <a:srgbClr val="EEECE1">
                  <a:lumMod val="25000"/>
                </a:srgbClr>
              </a:solidFill>
              <a:effectLst/>
              <a:uLnTx/>
              <a:uFillTx/>
              <a:latin typeface="Century Gothic" panose="020B0502020202020204" pitchFamily="34" charset="0"/>
              <a:ea typeface="+mn-ea"/>
              <a:cs typeface="Arial" panose="020B0604020202020204" pitchFamily="34" charset="0"/>
            </a:endParaRPr>
          </a:p>
        </p:txBody>
      </p:sp>
      <p:cxnSp>
        <p:nvCxnSpPr>
          <p:cNvPr id="45" name="Straight Connector 44"/>
          <p:cNvCxnSpPr/>
          <p:nvPr/>
        </p:nvCxnSpPr>
        <p:spPr>
          <a:xfrm>
            <a:off x="1666754"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6" name="Right Brace 45"/>
          <p:cNvSpPr/>
          <p:nvPr/>
        </p:nvSpPr>
        <p:spPr>
          <a:xfrm>
            <a:off x="2769640"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TextBox 46"/>
          <p:cNvSpPr txBox="1"/>
          <p:nvPr/>
        </p:nvSpPr>
        <p:spPr>
          <a:xfrm>
            <a:off x="3028867" y="3415004"/>
            <a:ext cx="7665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p>
        </p:txBody>
      </p:sp>
      <p:sp>
        <p:nvSpPr>
          <p:cNvPr id="48" name="TextBox 47"/>
          <p:cNvSpPr txBox="1"/>
          <p:nvPr/>
        </p:nvSpPr>
        <p:spPr>
          <a:xfrm>
            <a:off x="5117869" y="1865120"/>
            <a:ext cx="1757211"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baseline="0" noProof="0" dirty="0">
                <a:ln>
                  <a:noFill/>
                </a:ln>
                <a:solidFill>
                  <a:srgbClr val="4F81BD">
                    <a:lumMod val="50000"/>
                  </a:srgbClr>
                </a:solidFill>
                <a:effectLst/>
                <a:uLnTx/>
                <a:uFillTx/>
                <a:latin typeface="Calibri"/>
                <a:ea typeface="+mn-ea"/>
                <a:cs typeface="+mn-cs"/>
              </a:rPr>
              <a:t>Post-Only</a:t>
            </a:r>
            <a:b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br>
            <a: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t>Estimator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Arial" panose="020B0604020202020204" pitchFamily="34" charset="0"/>
              </a:rPr>
              <a:t>effect</a:t>
            </a:r>
            <a:r>
              <a:rPr kumimoji="0" lang="en-US" sz="2000" b="1" i="0" u="none" strike="noStrike" kern="1200" cap="none" spc="0" normalizeH="0" baseline="0" noProof="0" dirty="0">
                <a:ln>
                  <a:noFill/>
                </a:ln>
                <a:solidFill>
                  <a:srgbClr val="4F81BD">
                    <a:lumMod val="75000"/>
                  </a:srgbClr>
                </a:solidFill>
                <a:effectLst/>
                <a:uLnTx/>
                <a:uFillTx/>
                <a:latin typeface="Candara" panose="020E0502030303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EEECE1">
                    <a:lumMod val="25000"/>
                  </a:srgbClr>
                </a:solidFill>
                <a:effectLst/>
                <a:uLnTx/>
                <a:uFillTx/>
                <a:latin typeface="Candara" panose="020E0502030303020204" pitchFamily="34" charset="0"/>
                <a:ea typeface="+mn-ea"/>
                <a:cs typeface="Arial" panose="020B0604020202020204" pitchFamily="34" charset="0"/>
              </a:rPr>
              <a:t>= </a:t>
            </a:r>
            <a:r>
              <a:rPr kumimoji="0" lang="en-US" sz="2000" b="0" i="0" u="none" strike="noStrike" kern="1200" cap="none" spc="0" normalizeH="0" baseline="0" noProof="0" dirty="0">
                <a:ln>
                  <a:noFill/>
                </a:ln>
                <a:solidFill>
                  <a:srgbClr val="EEECE1">
                    <a:lumMod val="25000"/>
                  </a:srgbClr>
                </a:solidFill>
                <a:effectLst/>
                <a:uLnTx/>
                <a:uFillTx/>
                <a:latin typeface="Century Gothic" panose="020B0502020202020204" pitchFamily="34" charset="0"/>
                <a:ea typeface="+mn-ea"/>
                <a:cs typeface="+mn-cs"/>
              </a:rPr>
              <a:t>T2-C2</a:t>
            </a:r>
          </a:p>
        </p:txBody>
      </p:sp>
      <p:sp>
        <p:nvSpPr>
          <p:cNvPr id="49" name="TextBox 48"/>
          <p:cNvSpPr txBox="1"/>
          <p:nvPr/>
        </p:nvSpPr>
        <p:spPr>
          <a:xfrm>
            <a:off x="8508266" y="1895897"/>
            <a:ext cx="286488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baseline="0" noProof="0" dirty="0">
                <a:ln>
                  <a:noFill/>
                </a:ln>
                <a:solidFill>
                  <a:srgbClr val="4F81BD">
                    <a:lumMod val="50000"/>
                  </a:srgbClr>
                </a:solidFill>
                <a:effectLst/>
                <a:uLnTx/>
                <a:uFillTx/>
                <a:latin typeface="Calibri"/>
                <a:ea typeface="+mn-ea"/>
                <a:cs typeface="+mn-cs"/>
              </a:rPr>
              <a:t>Pre-Post w Comparison </a:t>
            </a:r>
            <a:b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br>
            <a: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t>Estimator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r>
              <a:rPr kumimoji="0" lang="en-US" sz="1800" b="1" i="0" u="none" strike="noStrike" kern="1200" cap="none" spc="0" normalizeH="0" baseline="0" noProof="0" dirty="0">
                <a:ln>
                  <a:noFill/>
                </a:ln>
                <a:solidFill>
                  <a:srgbClr val="4F81BD">
                    <a:lumMod val="75000"/>
                  </a:srgbClr>
                </a:solidFill>
                <a:effectLst/>
                <a:uLnTx/>
                <a:uFillTx/>
                <a:latin typeface="Candara" panose="020E0502030303020204" pitchFamily="34" charset="0"/>
                <a:ea typeface="+mn-ea"/>
                <a:cs typeface="+mn-cs"/>
              </a:rPr>
              <a:t> </a:t>
            </a:r>
            <a:r>
              <a:rPr kumimoji="0" lang="en-US" sz="1800" b="1" i="0" u="none" strike="noStrike" kern="1200" cap="none" spc="0" normalizeH="0" baseline="0" noProof="0" dirty="0">
                <a:ln>
                  <a:noFill/>
                </a:ln>
                <a:solidFill>
                  <a:srgbClr val="EEECE1">
                    <a:lumMod val="25000"/>
                  </a:srgbClr>
                </a:solidFill>
                <a:effectLst/>
                <a:uLnTx/>
                <a:uFillTx/>
                <a:latin typeface="Candara" panose="020E0502030303020204" pitchFamily="34" charset="0"/>
                <a:ea typeface="+mn-ea"/>
                <a:cs typeface="+mn-cs"/>
              </a:rPr>
              <a:t>= </a:t>
            </a:r>
            <a:r>
              <a:rPr kumimoji="0" lang="en-US" sz="1800" b="0" i="0" u="none" strike="noStrike" kern="1200" cap="none" spc="0" normalizeH="0" baseline="0" noProof="0" dirty="0">
                <a:ln>
                  <a:noFill/>
                </a:ln>
                <a:solidFill>
                  <a:srgbClr val="EEECE1">
                    <a:lumMod val="25000"/>
                  </a:srgbClr>
                </a:solidFill>
                <a:effectLst/>
                <a:uLnTx/>
                <a:uFillTx/>
                <a:latin typeface="Century Gothic" panose="020B0502020202020204" pitchFamily="34" charset="0"/>
                <a:ea typeface="+mn-ea"/>
                <a:cs typeface="+mn-cs"/>
              </a:rPr>
              <a:t>(T2-T1) – (C2-C1)</a:t>
            </a:r>
          </a:p>
        </p:txBody>
      </p:sp>
      <p:sp>
        <p:nvSpPr>
          <p:cNvPr id="50" name="Right Brace 49"/>
          <p:cNvSpPr/>
          <p:nvPr/>
        </p:nvSpPr>
        <p:spPr>
          <a:xfrm>
            <a:off x="6755246" y="3320897"/>
            <a:ext cx="228600" cy="745358"/>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a:ea typeface="+mn-ea"/>
              <a:cs typeface="+mn-cs"/>
            </a:endParaRPr>
          </a:p>
        </p:txBody>
      </p:sp>
      <p:sp>
        <p:nvSpPr>
          <p:cNvPr id="3" name="Rectangle 2"/>
          <p:cNvSpPr/>
          <p:nvPr/>
        </p:nvSpPr>
        <p:spPr>
          <a:xfrm>
            <a:off x="1332193" y="4016689"/>
            <a:ext cx="1717367" cy="60960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8" name="TextBox 77">
            <a:extLst>
              <a:ext uri="{FF2B5EF4-FFF2-40B4-BE49-F238E27FC236}">
                <a16:creationId xmlns:a16="http://schemas.microsoft.com/office/drawing/2014/main" id="{1C9B8779-A6F7-47A5-9567-7A1A7FAC715A}"/>
              </a:ext>
            </a:extLst>
          </p:cNvPr>
          <p:cNvSpPr txBox="1"/>
          <p:nvPr/>
        </p:nvSpPr>
        <p:spPr>
          <a:xfrm>
            <a:off x="7007006" y="3493521"/>
            <a:ext cx="7665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p>
        </p:txBody>
      </p:sp>
      <p:grpSp>
        <p:nvGrpSpPr>
          <p:cNvPr id="33" name="Group 32">
            <a:extLst>
              <a:ext uri="{FF2B5EF4-FFF2-40B4-BE49-F238E27FC236}">
                <a16:creationId xmlns:a16="http://schemas.microsoft.com/office/drawing/2014/main" id="{C635AAA6-DDBE-48A5-8411-DDE3395FC9ED}"/>
              </a:ext>
            </a:extLst>
          </p:cNvPr>
          <p:cNvGrpSpPr/>
          <p:nvPr/>
        </p:nvGrpSpPr>
        <p:grpSpPr>
          <a:xfrm>
            <a:off x="8545917" y="3189955"/>
            <a:ext cx="3344901" cy="2374349"/>
            <a:chOff x="8545917" y="3189955"/>
            <a:chExt cx="3344901" cy="2374349"/>
          </a:xfrm>
        </p:grpSpPr>
        <p:cxnSp>
          <p:nvCxnSpPr>
            <p:cNvPr id="52" name="Straight Connector 51"/>
            <p:cNvCxnSpPr/>
            <p:nvPr/>
          </p:nvCxnSpPr>
          <p:spPr>
            <a:xfrm>
              <a:off x="8748877"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8545917"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54" name="Oval 53"/>
            <p:cNvSpPr/>
            <p:nvPr/>
          </p:nvSpPr>
          <p:spPr>
            <a:xfrm>
              <a:off x="9231717" y="42567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5" name="Oval 54"/>
            <p:cNvSpPr/>
            <p:nvPr/>
          </p:nvSpPr>
          <p:spPr>
            <a:xfrm>
              <a:off x="10298517"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Oval 55"/>
            <p:cNvSpPr/>
            <p:nvPr/>
          </p:nvSpPr>
          <p:spPr>
            <a:xfrm>
              <a:off x="9231717"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Oval 56"/>
            <p:cNvSpPr/>
            <p:nvPr/>
          </p:nvSpPr>
          <p:spPr>
            <a:xfrm>
              <a:off x="10298517"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Straight Connector 57"/>
            <p:cNvCxnSpPr/>
            <p:nvPr/>
          </p:nvCxnSpPr>
          <p:spPr>
            <a:xfrm>
              <a:off x="930791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908966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60" name="Straight Connector 59"/>
            <p:cNvCxnSpPr/>
            <p:nvPr/>
          </p:nvCxnSpPr>
          <p:spPr>
            <a:xfrm>
              <a:off x="1039987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1018162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62" name="Straight Arrow Connector 61"/>
            <p:cNvCxnSpPr/>
            <p:nvPr/>
          </p:nvCxnSpPr>
          <p:spPr>
            <a:xfrm flipV="1">
              <a:off x="9850648"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9486831"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50000"/>
                    </a:prstClr>
                  </a:solidFill>
                  <a:effectLst/>
                  <a:uLnTx/>
                  <a:uFillTx/>
                  <a:latin typeface="Calibri"/>
                  <a:ea typeface="+mn-ea"/>
                  <a:cs typeface="+mn-cs"/>
                </a:rPr>
                <a:t>Program</a:t>
              </a:r>
            </a:p>
          </p:txBody>
        </p:sp>
        <p:cxnSp>
          <p:nvCxnSpPr>
            <p:cNvPr id="64" name="Straight Connector 63"/>
            <p:cNvCxnSpPr/>
            <p:nvPr/>
          </p:nvCxnSpPr>
          <p:spPr>
            <a:xfrm>
              <a:off x="9424231"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5" name="Right Brace 64"/>
            <p:cNvSpPr/>
            <p:nvPr/>
          </p:nvSpPr>
          <p:spPr>
            <a:xfrm>
              <a:off x="10527117"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Calibri"/>
                <a:ea typeface="+mn-ea"/>
                <a:cs typeface="+mn-cs"/>
              </a:endParaRPr>
            </a:p>
          </p:txBody>
        </p:sp>
        <p:sp>
          <p:nvSpPr>
            <p:cNvPr id="66" name="TextBox 65"/>
            <p:cNvSpPr txBox="1"/>
            <p:nvPr/>
          </p:nvSpPr>
          <p:spPr>
            <a:xfrm>
              <a:off x="10733683" y="3441791"/>
              <a:ext cx="30970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EECE1">
                      <a:lumMod val="25000"/>
                    </a:srgbClr>
                  </a:solidFill>
                  <a:effectLst/>
                  <a:uLnTx/>
                  <a:uFillTx/>
                  <a:latin typeface="Calibri"/>
                  <a:ea typeface="+mn-ea"/>
                  <a:cs typeface="+mn-cs"/>
                </a:rPr>
                <a:t>A</a:t>
              </a:r>
            </a:p>
          </p:txBody>
        </p:sp>
        <p:cxnSp>
          <p:nvCxnSpPr>
            <p:cNvPr id="67" name="Straight Connector 66"/>
            <p:cNvCxnSpPr/>
            <p:nvPr/>
          </p:nvCxnSpPr>
          <p:spPr>
            <a:xfrm>
              <a:off x="9424736" y="43329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Right Brace 67"/>
            <p:cNvSpPr/>
            <p:nvPr/>
          </p:nvSpPr>
          <p:spPr>
            <a:xfrm>
              <a:off x="10553682" y="4025197"/>
              <a:ext cx="228600" cy="307759"/>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Calibri"/>
                <a:ea typeface="+mn-ea"/>
                <a:cs typeface="+mn-cs"/>
              </a:endParaRPr>
            </a:p>
          </p:txBody>
        </p:sp>
        <p:sp>
          <p:nvSpPr>
            <p:cNvPr id="69" name="TextBox 68"/>
            <p:cNvSpPr txBox="1"/>
            <p:nvPr/>
          </p:nvSpPr>
          <p:spPr>
            <a:xfrm>
              <a:off x="10749996" y="4004265"/>
              <a:ext cx="3000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EECE1">
                      <a:lumMod val="25000"/>
                    </a:srgbClr>
                  </a:solidFill>
                  <a:effectLst/>
                  <a:uLnTx/>
                  <a:uFillTx/>
                  <a:latin typeface="Calibri"/>
                  <a:ea typeface="+mn-ea"/>
                  <a:cs typeface="+mn-cs"/>
                </a:rPr>
                <a:t>B</a:t>
              </a:r>
            </a:p>
          </p:txBody>
        </p:sp>
        <p:sp>
          <p:nvSpPr>
            <p:cNvPr id="11" name="TextBox 10"/>
            <p:cNvSpPr txBox="1"/>
            <p:nvPr/>
          </p:nvSpPr>
          <p:spPr>
            <a:xfrm>
              <a:off x="8880035" y="3249151"/>
              <a:ext cx="106067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(Diff-in-Diff)</a:t>
              </a:r>
            </a:p>
          </p:txBody>
        </p:sp>
        <p:sp>
          <p:nvSpPr>
            <p:cNvPr id="79" name="TextBox 78">
              <a:extLst>
                <a:ext uri="{FF2B5EF4-FFF2-40B4-BE49-F238E27FC236}">
                  <a16:creationId xmlns:a16="http://schemas.microsoft.com/office/drawing/2014/main" id="{588BCB43-281E-4701-BF31-0ED15F63C5F1}"/>
                </a:ext>
              </a:extLst>
            </p:cNvPr>
            <p:cNvSpPr txBox="1"/>
            <p:nvPr/>
          </p:nvSpPr>
          <p:spPr>
            <a:xfrm>
              <a:off x="11066553" y="3415004"/>
              <a:ext cx="824265"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A-B</a:t>
              </a:r>
            </a:p>
          </p:txBody>
        </p:sp>
      </p:grpSp>
      <p:sp>
        <p:nvSpPr>
          <p:cNvPr id="75" name="Rectangle 74"/>
          <p:cNvSpPr/>
          <p:nvPr/>
        </p:nvSpPr>
        <p:spPr>
          <a:xfrm>
            <a:off x="5244827" y="3723355"/>
            <a:ext cx="453970" cy="79591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4" name="Rectangle 33">
            <a:extLst>
              <a:ext uri="{FF2B5EF4-FFF2-40B4-BE49-F238E27FC236}">
                <a16:creationId xmlns:a16="http://schemas.microsoft.com/office/drawing/2014/main" id="{042F27DB-AA5B-4F33-94AE-0066FCDD5585}"/>
              </a:ext>
            </a:extLst>
          </p:cNvPr>
          <p:cNvSpPr/>
          <p:nvPr/>
        </p:nvSpPr>
        <p:spPr>
          <a:xfrm>
            <a:off x="8024327" y="1455576"/>
            <a:ext cx="4167664" cy="425804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7490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691629" y="318801"/>
            <a:ext cx="8261047" cy="584775"/>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1">
                    <a:lumMod val="50000"/>
                  </a:schemeClr>
                </a:solidFill>
                <a:effectLst/>
                <a:uLnTx/>
                <a:uFillTx/>
                <a:latin typeface="Tahoma" pitchFamily="34" charset="0"/>
                <a:ea typeface="+mn-ea"/>
                <a:cs typeface="+mn-cs"/>
              </a:rPr>
              <a:t>Validity of the reflexive estimator: </a:t>
            </a:r>
          </a:p>
        </p:txBody>
      </p:sp>
      <p:sp>
        <p:nvSpPr>
          <p:cNvPr id="2" name="TextBox 1"/>
          <p:cNvSpPr txBox="1"/>
          <p:nvPr/>
        </p:nvSpPr>
        <p:spPr>
          <a:xfrm>
            <a:off x="1574869" y="2127083"/>
            <a:ext cx="2970685" cy="175432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(T2 – T1) – (C2 – C1) = T2 – T1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IFF</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C2 – C1 = 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(no trend)</a:t>
            </a:r>
          </a:p>
        </p:txBody>
      </p:sp>
      <p:sp>
        <p:nvSpPr>
          <p:cNvPr id="39" name="TextBox 38"/>
          <p:cNvSpPr txBox="1"/>
          <p:nvPr/>
        </p:nvSpPr>
        <p:spPr>
          <a:xfrm>
            <a:off x="1785853" y="1577390"/>
            <a:ext cx="267669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schemeClr val="accent1">
                    <a:lumMod val="50000"/>
                  </a:schemeClr>
                </a:solidFill>
                <a:effectLst/>
                <a:uLnTx/>
                <a:uFillTx/>
                <a:latin typeface="Calibri"/>
                <a:ea typeface="+mn-ea"/>
                <a:cs typeface="+mn-cs"/>
              </a:rPr>
              <a:t>Reflexive (Pre-Post)</a:t>
            </a:r>
          </a:p>
        </p:txBody>
      </p:sp>
      <p:cxnSp>
        <p:nvCxnSpPr>
          <p:cNvPr id="65" name="Straight Connector 64"/>
          <p:cNvCxnSpPr/>
          <p:nvPr/>
        </p:nvCxnSpPr>
        <p:spPr>
          <a:xfrm>
            <a:off x="2133600" y="4415894"/>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1981200" y="6016094"/>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67" name="Oval 66"/>
          <p:cNvSpPr/>
          <p:nvPr/>
        </p:nvSpPr>
        <p:spPr>
          <a:xfrm>
            <a:off x="2667000" y="5482694"/>
            <a:ext cx="152400" cy="152400"/>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8" name="Oval 67"/>
          <p:cNvSpPr/>
          <p:nvPr/>
        </p:nvSpPr>
        <p:spPr>
          <a:xfrm>
            <a:off x="3773943" y="5490294"/>
            <a:ext cx="152400" cy="152400"/>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9" name="Oval 68"/>
          <p:cNvSpPr/>
          <p:nvPr/>
        </p:nvSpPr>
        <p:spPr>
          <a:xfrm>
            <a:off x="2657127" y="5230426"/>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0" name="Oval 69"/>
          <p:cNvSpPr/>
          <p:nvPr/>
        </p:nvSpPr>
        <p:spPr>
          <a:xfrm>
            <a:off x="3785596" y="4941643"/>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71" name="Straight Connector 70"/>
          <p:cNvCxnSpPr/>
          <p:nvPr/>
        </p:nvCxnSpPr>
        <p:spPr>
          <a:xfrm>
            <a:off x="2743200" y="5939894"/>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2397720" y="6150739"/>
            <a:ext cx="72648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time=1</a:t>
            </a:r>
          </a:p>
        </p:txBody>
      </p:sp>
      <p:cxnSp>
        <p:nvCxnSpPr>
          <p:cNvPr id="73" name="Straight Connector 72"/>
          <p:cNvCxnSpPr/>
          <p:nvPr/>
        </p:nvCxnSpPr>
        <p:spPr>
          <a:xfrm>
            <a:off x="3835160" y="5939894"/>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3540720" y="6150739"/>
            <a:ext cx="72648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time=2</a:t>
            </a:r>
          </a:p>
        </p:txBody>
      </p:sp>
      <p:cxnSp>
        <p:nvCxnSpPr>
          <p:cNvPr id="75" name="Straight Arrow Connector 74"/>
          <p:cNvCxnSpPr/>
          <p:nvPr/>
        </p:nvCxnSpPr>
        <p:spPr>
          <a:xfrm flipV="1">
            <a:off x="3276600" y="5902164"/>
            <a:ext cx="0" cy="457200"/>
          </a:xfrm>
          <a:prstGeom prst="straightConnector1">
            <a:avLst/>
          </a:prstGeom>
          <a:ln w="254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2912783" y="6382610"/>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1">
                    <a:lumMod val="50000"/>
                    <a:lumOff val="50000"/>
                  </a:schemeClr>
                </a:solidFill>
                <a:effectLst/>
                <a:uLnTx/>
                <a:uFillTx/>
                <a:latin typeface="Calibri"/>
                <a:ea typeface="+mn-ea"/>
                <a:cs typeface="+mn-cs"/>
              </a:rPr>
              <a:t>Program</a:t>
            </a:r>
          </a:p>
        </p:txBody>
      </p:sp>
      <p:sp>
        <p:nvSpPr>
          <p:cNvPr id="77" name="TextBox 76"/>
          <p:cNvSpPr txBox="1"/>
          <p:nvPr/>
        </p:nvSpPr>
        <p:spPr>
          <a:xfrm>
            <a:off x="1237015" y="4467224"/>
            <a:ext cx="77175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n-ea"/>
                <a:cs typeface="+mn-cs"/>
              </a:rPr>
              <a:t>Outcome</a:t>
            </a:r>
          </a:p>
        </p:txBody>
      </p:sp>
      <p:sp>
        <p:nvSpPr>
          <p:cNvPr id="78" name="Rectangle 77"/>
          <p:cNvSpPr/>
          <p:nvPr/>
        </p:nvSpPr>
        <p:spPr>
          <a:xfrm>
            <a:off x="3692213" y="4634059"/>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2">
                    <a:lumMod val="50000"/>
                  </a:schemeClr>
                </a:solidFill>
                <a:effectLst/>
                <a:uLnTx/>
                <a:uFillTx/>
                <a:latin typeface="Calibri"/>
                <a:ea typeface="+mn-ea"/>
                <a:cs typeface="+mn-cs"/>
              </a:rPr>
              <a:t>T2</a:t>
            </a:r>
          </a:p>
        </p:txBody>
      </p:sp>
      <p:sp>
        <p:nvSpPr>
          <p:cNvPr id="79" name="Rectangle 78"/>
          <p:cNvSpPr/>
          <p:nvPr/>
        </p:nvSpPr>
        <p:spPr>
          <a:xfrm>
            <a:off x="2551226" y="4941644"/>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2">
                    <a:lumMod val="50000"/>
                  </a:schemeClr>
                </a:solidFill>
                <a:effectLst/>
                <a:uLnTx/>
                <a:uFillTx/>
                <a:latin typeface="Calibri"/>
                <a:ea typeface="+mn-ea"/>
                <a:cs typeface="+mn-cs"/>
              </a:rPr>
              <a:t>T1</a:t>
            </a:r>
          </a:p>
        </p:txBody>
      </p:sp>
      <p:sp>
        <p:nvSpPr>
          <p:cNvPr id="80" name="Rectangle 79"/>
          <p:cNvSpPr/>
          <p:nvPr/>
        </p:nvSpPr>
        <p:spPr>
          <a:xfrm>
            <a:off x="2563643" y="5600415"/>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85D8A"/>
                </a:solidFill>
                <a:effectLst/>
                <a:uLnTx/>
                <a:uFillTx/>
                <a:latin typeface="Calibri"/>
                <a:ea typeface="+mn-ea"/>
                <a:cs typeface="+mn-cs"/>
              </a:rPr>
              <a:t>C1</a:t>
            </a:r>
          </a:p>
        </p:txBody>
      </p:sp>
      <p:sp>
        <p:nvSpPr>
          <p:cNvPr id="81" name="Rectangle 80"/>
          <p:cNvSpPr/>
          <p:nvPr/>
        </p:nvSpPr>
        <p:spPr>
          <a:xfrm>
            <a:off x="3674167" y="5601374"/>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85D8A"/>
                </a:solidFill>
                <a:effectLst/>
                <a:uLnTx/>
                <a:uFillTx/>
                <a:latin typeface="Calibri"/>
                <a:ea typeface="+mn-ea"/>
                <a:cs typeface="+mn-cs"/>
              </a:rPr>
              <a:t>C2</a:t>
            </a:r>
          </a:p>
        </p:txBody>
      </p:sp>
      <p:sp>
        <p:nvSpPr>
          <p:cNvPr id="5" name="Rectangle 4"/>
          <p:cNvSpPr/>
          <p:nvPr/>
        </p:nvSpPr>
        <p:spPr>
          <a:xfrm>
            <a:off x="1422468" y="1402922"/>
            <a:ext cx="3403466" cy="256651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ight Triangle 22"/>
          <p:cNvSpPr/>
          <p:nvPr/>
        </p:nvSpPr>
        <p:spPr>
          <a:xfrm>
            <a:off x="8614818" y="4941643"/>
            <a:ext cx="1760823" cy="1306410"/>
          </a:xfrm>
          <a:prstGeom prst="rtTriangle">
            <a:avLst/>
          </a:prstGeom>
          <a:solidFill>
            <a:srgbClr val="948A54"/>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ight Triangle 23"/>
          <p:cNvSpPr/>
          <p:nvPr/>
        </p:nvSpPr>
        <p:spPr>
          <a:xfrm flipH="1">
            <a:off x="6694306" y="6167293"/>
            <a:ext cx="1817675" cy="80760"/>
          </a:xfrm>
          <a:prstGeom prst="rtTriangle">
            <a:avLst/>
          </a:prstGeom>
          <a:solidFill>
            <a:srgbClr val="385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ight Brace 24"/>
          <p:cNvSpPr/>
          <p:nvPr/>
        </p:nvSpPr>
        <p:spPr>
          <a:xfrm flipH="1">
            <a:off x="7885249" y="4941644"/>
            <a:ext cx="550506" cy="1290966"/>
          </a:xfrm>
          <a:prstGeom prst="rightBrace">
            <a:avLst/>
          </a:prstGeom>
          <a:ln w="15875">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TextBox 25"/>
          <p:cNvSpPr txBox="1"/>
          <p:nvPr/>
        </p:nvSpPr>
        <p:spPr>
          <a:xfrm>
            <a:off x="6840904" y="5359982"/>
            <a:ext cx="95731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2">
                    <a:lumMod val="50000"/>
                  </a:schemeClr>
                </a:solidFill>
                <a:effectLst/>
                <a:uLnTx/>
                <a:uFillTx/>
                <a:latin typeface="Century Gothic" panose="020B0502020202020204" pitchFamily="34" charset="0"/>
              </a:rPr>
              <a:t>T2 – T1</a:t>
            </a:r>
          </a:p>
        </p:txBody>
      </p:sp>
      <p:cxnSp>
        <p:nvCxnSpPr>
          <p:cNvPr id="27" name="Straight Connector 26">
            <a:extLst>
              <a:ext uri="{FF2B5EF4-FFF2-40B4-BE49-F238E27FC236}">
                <a16:creationId xmlns:a16="http://schemas.microsoft.com/office/drawing/2014/main" id="{3224CD0E-679B-4C0D-8518-F5AAD3872F83}"/>
              </a:ext>
            </a:extLst>
          </p:cNvPr>
          <p:cNvCxnSpPr>
            <a:cxnSpLocks/>
          </p:cNvCxnSpPr>
          <p:nvPr/>
        </p:nvCxnSpPr>
        <p:spPr>
          <a:xfrm>
            <a:off x="2786771" y="5569636"/>
            <a:ext cx="1077755" cy="0"/>
          </a:xfrm>
          <a:prstGeom prst="line">
            <a:avLst/>
          </a:prstGeom>
          <a:ln w="15875">
            <a:solidFill>
              <a:srgbClr val="385D8A"/>
            </a:solidFill>
            <a:prstDash val="sysDash"/>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FDC45022-E773-4937-B7C4-A60FA2497DF0}"/>
              </a:ext>
            </a:extLst>
          </p:cNvPr>
          <p:cNvSpPr txBox="1"/>
          <p:nvPr/>
        </p:nvSpPr>
        <p:spPr>
          <a:xfrm>
            <a:off x="5562693" y="6023007"/>
            <a:ext cx="116089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385D8A"/>
                </a:solidFill>
                <a:effectLst/>
                <a:uLnTx/>
                <a:uFillTx/>
                <a:latin typeface="Century Gothic" panose="020B0502020202020204" pitchFamily="34" charset="0"/>
              </a:rPr>
              <a:t>C2-C1=0</a:t>
            </a:r>
          </a:p>
        </p:txBody>
      </p:sp>
      <p:sp>
        <p:nvSpPr>
          <p:cNvPr id="30" name="TextBox 29">
            <a:extLst>
              <a:ext uri="{FF2B5EF4-FFF2-40B4-BE49-F238E27FC236}">
                <a16:creationId xmlns:a16="http://schemas.microsoft.com/office/drawing/2014/main" id="{188E6964-44A4-4087-915D-673C3DE79D60}"/>
              </a:ext>
            </a:extLst>
          </p:cNvPr>
          <p:cNvSpPr txBox="1"/>
          <p:nvPr/>
        </p:nvSpPr>
        <p:spPr>
          <a:xfrm>
            <a:off x="6433049" y="1759933"/>
            <a:ext cx="4801008"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385D8A"/>
                </a:solidFill>
                <a:latin typeface="Century Gothic" panose="020B0502020202020204" pitchFamily="34" charset="0"/>
              </a:rPr>
              <a:t>In some special cases we expect there to be no change independent of the treatment. When this is true the reflexive estimator T2-T1 is appropriate and unbiased. </a:t>
            </a:r>
            <a:endParaRPr kumimoji="0" lang="en-US" sz="2000" i="0" u="none" strike="noStrike" kern="1200" cap="none" spc="0" normalizeH="0" baseline="0" noProof="0" dirty="0">
              <a:ln>
                <a:noFill/>
              </a:ln>
              <a:solidFill>
                <a:srgbClr val="385D8A"/>
              </a:solidFill>
              <a:effectLst/>
              <a:uLnTx/>
              <a:uFillTx/>
              <a:latin typeface="Century Gothic" panose="020B0502020202020204" pitchFamily="34" charset="0"/>
            </a:endParaRPr>
          </a:p>
        </p:txBody>
      </p:sp>
    </p:spTree>
    <p:extLst>
      <p:ext uri="{BB962C8B-B14F-4D97-AF65-F5344CB8AC3E}">
        <p14:creationId xmlns:p14="http://schemas.microsoft.com/office/powerpoint/2010/main" val="2197897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737600" y="6356351"/>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4" name="Straight Connector 3"/>
          <p:cNvCxnSpPr/>
          <p:nvPr/>
        </p:nvCxnSpPr>
        <p:spPr>
          <a:xfrm>
            <a:off x="899301" y="6356351"/>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304767" y="4984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419067" y="4984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410600" y="50778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338633" y="51540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2495267" y="52345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342867" y="53107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469867" y="53869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2495267" y="47942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372500" y="471381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3864041" y="43221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3864041" y="4169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3995274" y="4271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4024908" y="44364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897907" y="45126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3974107" y="45168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3927541" y="4652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3936007" y="4017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2342867" y="4832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2457167" y="51371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3952941" y="4169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3897907" y="441528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899301" y="3689351"/>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14067" y="3384552"/>
            <a:ext cx="85747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Outcome</a:t>
            </a:r>
          </a:p>
        </p:txBody>
      </p:sp>
      <p:sp>
        <p:nvSpPr>
          <p:cNvPr id="31" name="TextBox 30"/>
          <p:cNvSpPr txBox="1"/>
          <p:nvPr/>
        </p:nvSpPr>
        <p:spPr>
          <a:xfrm>
            <a:off x="3645060" y="3602081"/>
            <a:ext cx="56496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POST</a:t>
            </a:r>
            <a:br>
              <a:rPr kumimoji="0" lang="en-US" sz="1400" b="0" i="0" u="none" strike="noStrike" kern="1200" cap="none" spc="0" normalizeH="0" baseline="0" noProof="0" dirty="0">
                <a:ln>
                  <a:noFill/>
                </a:ln>
                <a:solidFill>
                  <a:prstClr val="black"/>
                </a:solidFill>
                <a:effectLst/>
                <a:uLnTx/>
                <a:uFillTx/>
                <a:latin typeface="Calibri"/>
                <a:ea typeface="+mn-ea"/>
                <a:cs typeface="+mn-cs"/>
              </a:rPr>
            </a:b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TextBox 31"/>
          <p:cNvSpPr txBox="1"/>
          <p:nvPr/>
        </p:nvSpPr>
        <p:spPr>
          <a:xfrm>
            <a:off x="2178805" y="4246093"/>
            <a:ext cx="46358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PRE</a:t>
            </a:r>
            <a:br>
              <a:rPr kumimoji="0" lang="en-US" sz="1400" b="0" i="0" u="none" strike="noStrike" kern="1200" cap="none" spc="0" normalizeH="0" baseline="0" noProof="0" dirty="0">
                <a:ln>
                  <a:noFill/>
                </a:ln>
                <a:solidFill>
                  <a:prstClr val="black"/>
                </a:solidFill>
                <a:effectLst/>
                <a:uLnTx/>
                <a:uFillTx/>
                <a:latin typeface="Calibri"/>
                <a:ea typeface="+mn-ea"/>
                <a:cs typeface="+mn-cs"/>
              </a:rPr>
            </a:b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6880556" y="4228053"/>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470136" y="5542885"/>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b</a:t>
            </a:r>
            <a:r>
              <a:rPr kumimoji="0" lang="en-US" sz="2000" b="0" i="0" u="none" strike="noStrike" kern="1200" cap="none" spc="0" normalizeH="0" baseline="-25000" noProof="0" dirty="0">
                <a:ln>
                  <a:noFill/>
                </a:ln>
                <a:solidFill>
                  <a:prstClr val="black"/>
                </a:solidFill>
                <a:effectLst/>
                <a:uLnTx/>
                <a:uFillTx/>
                <a:latin typeface="Calibri"/>
                <a:ea typeface="+mn-ea"/>
                <a:cs typeface="+mn-cs"/>
              </a:rPr>
              <a:t>1</a:t>
            </a:r>
            <a:r>
              <a:rPr kumimoji="0" lang="en-US" sz="2000" b="0" i="0" u="none" strike="noStrike" kern="1200" cap="none" spc="0" normalizeH="0" baseline="0" noProof="0" dirty="0">
                <a:ln>
                  <a:noFill/>
                </a:ln>
                <a:solidFill>
                  <a:prstClr val="black"/>
                </a:solidFill>
                <a:effectLst/>
                <a:uLnTx/>
                <a:uFillTx/>
                <a:latin typeface="Calibri"/>
                <a:ea typeface="+mn-ea"/>
                <a:cs typeface="+mn-cs"/>
              </a:rPr>
              <a:t> = 0</a:t>
            </a:r>
          </a:p>
        </p:txBody>
      </p:sp>
      <p:cxnSp>
        <p:nvCxnSpPr>
          <p:cNvPr id="36" name="Straight Connector 35"/>
          <p:cNvCxnSpPr/>
          <p:nvPr/>
        </p:nvCxnSpPr>
        <p:spPr>
          <a:xfrm>
            <a:off x="7366771" y="4782251"/>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7943261" y="4279374"/>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6C0A"/>
                </a:solidFill>
                <a:effectLst/>
                <a:uLnTx/>
                <a:uFillTx/>
                <a:latin typeface="Calibri"/>
                <a:ea typeface="+mn-ea"/>
                <a:cs typeface="+mn-cs"/>
              </a:rPr>
              <a:t>b</a:t>
            </a:r>
            <a:r>
              <a:rPr kumimoji="0" lang="en-US" sz="1600" b="0" i="0" u="none" strike="noStrike" kern="1200" cap="none" spc="0" normalizeH="0" baseline="-25000" noProof="0" dirty="0">
                <a:ln>
                  <a:noFill/>
                </a:ln>
                <a:solidFill>
                  <a:srgbClr val="E46C0A"/>
                </a:solidFill>
                <a:effectLst/>
                <a:uLnTx/>
                <a:uFillTx/>
                <a:latin typeface="Calibri"/>
                <a:ea typeface="+mn-ea"/>
                <a:cs typeface="+mn-cs"/>
              </a:rPr>
              <a:t>1</a:t>
            </a:r>
          </a:p>
        </p:txBody>
      </p:sp>
      <p:sp>
        <p:nvSpPr>
          <p:cNvPr id="38" name="Oval 37"/>
          <p:cNvSpPr/>
          <p:nvPr/>
        </p:nvSpPr>
        <p:spPr>
          <a:xfrm>
            <a:off x="8061381" y="470208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33801396-E7B1-41C4-BD76-EC6403470889}"/>
              </a:ext>
            </a:extLst>
          </p:cNvPr>
          <p:cNvSpPr txBox="1"/>
          <p:nvPr/>
        </p:nvSpPr>
        <p:spPr>
          <a:xfrm>
            <a:off x="7145762" y="522468"/>
            <a:ext cx="4691104" cy="22467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ea typeface="+mn-ea"/>
                <a:cs typeface="+mn-cs"/>
              </a:rPr>
              <a:t>In reflexive models T1 is the counterfactual or control group, otherwise the regression set-up is the same</a:t>
            </a:r>
            <a:endParaRPr kumimoji="0" lang="en-US" sz="2000" b="0" i="0" u="none" strike="noStrike" kern="1200" cap="none" spc="0" normalizeH="0" baseline="-25000" noProof="0" dirty="0">
              <a:ln>
                <a:noFill/>
              </a:ln>
              <a:solidFill>
                <a:schemeClr val="accent1">
                  <a:lumMod val="75000"/>
                </a:schemeClr>
              </a:solidFill>
              <a:effectLst/>
              <a:uLnTx/>
              <a:uFillTx/>
              <a:latin typeface="Century Gothic" panose="020B0502020202020204" pitchFamily="34" charset="0"/>
              <a:ea typeface="+mn-ea"/>
              <a:cs typeface="+mn-cs"/>
            </a:endParaRPr>
          </a:p>
        </p:txBody>
      </p:sp>
      <p:sp>
        <p:nvSpPr>
          <p:cNvPr id="42" name="Oval 41">
            <a:extLst>
              <a:ext uri="{FF2B5EF4-FFF2-40B4-BE49-F238E27FC236}">
                <a16:creationId xmlns:a16="http://schemas.microsoft.com/office/drawing/2014/main" id="{73B10187-BD1F-4017-AE67-A59CB69BE43A}"/>
              </a:ext>
            </a:extLst>
          </p:cNvPr>
          <p:cNvSpPr/>
          <p:nvPr/>
        </p:nvSpPr>
        <p:spPr>
          <a:xfrm>
            <a:off x="4219247" y="4169751"/>
            <a:ext cx="274320" cy="274320"/>
          </a:xfrm>
          <a:prstGeom prst="ellipse">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3" name="TextBox 42">
            <a:extLst>
              <a:ext uri="{FF2B5EF4-FFF2-40B4-BE49-F238E27FC236}">
                <a16:creationId xmlns:a16="http://schemas.microsoft.com/office/drawing/2014/main" id="{CB2DBFE1-2661-4D84-A1EB-A3EE14251C57}"/>
              </a:ext>
            </a:extLst>
          </p:cNvPr>
          <p:cNvSpPr txBox="1"/>
          <p:nvPr/>
        </p:nvSpPr>
        <p:spPr>
          <a:xfrm>
            <a:off x="4487614" y="4014523"/>
            <a:ext cx="59343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EECE1">
                    <a:lumMod val="25000"/>
                  </a:srgbClr>
                </a:solidFill>
                <a:effectLst/>
                <a:uLnTx/>
                <a:uFillTx/>
                <a:latin typeface="Calibri"/>
                <a:ea typeface="+mn-ea"/>
                <a:cs typeface="+mn-cs"/>
              </a:rPr>
              <a:t>T2</a:t>
            </a:r>
            <a:endParaRPr kumimoji="0" lang="en-US" sz="1800" b="0" i="0" u="none" strike="noStrike" kern="1200" cap="none" spc="0" normalizeH="0" baseline="0" noProof="0" dirty="0">
              <a:ln>
                <a:noFill/>
              </a:ln>
              <a:solidFill>
                <a:srgbClr val="EEECE1">
                  <a:lumMod val="25000"/>
                </a:srgbClr>
              </a:solidFill>
              <a:effectLst/>
              <a:uLnTx/>
              <a:uFillTx/>
              <a:latin typeface="Calibri"/>
              <a:ea typeface="+mn-ea"/>
              <a:cs typeface="+mn-cs"/>
            </a:endParaRPr>
          </a:p>
        </p:txBody>
      </p:sp>
      <p:sp>
        <p:nvSpPr>
          <p:cNvPr id="45" name="TextBox 44">
            <a:extLst>
              <a:ext uri="{FF2B5EF4-FFF2-40B4-BE49-F238E27FC236}">
                <a16:creationId xmlns:a16="http://schemas.microsoft.com/office/drawing/2014/main" id="{41B3A6A0-4E53-4A79-A4FF-FD6403E882DF}"/>
              </a:ext>
            </a:extLst>
          </p:cNvPr>
          <p:cNvSpPr txBox="1"/>
          <p:nvPr/>
        </p:nvSpPr>
        <p:spPr>
          <a:xfrm>
            <a:off x="1249688" y="1405344"/>
            <a:ext cx="3796552" cy="193899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79646">
                    <a:lumMod val="75000"/>
                  </a:srgbClr>
                </a:solidFill>
                <a:effectLst/>
                <a:uLnTx/>
                <a:uFillTx/>
                <a:latin typeface="Calibri"/>
                <a:ea typeface="+mn-ea"/>
                <a:cs typeface="+mn-cs"/>
              </a:rPr>
              <a:t>Y = b</a:t>
            </a:r>
            <a:r>
              <a:rPr kumimoji="0" lang="en-US" sz="2400" b="0" i="0" u="none" strike="noStrike" kern="1200" cap="none" spc="0" normalizeH="0" baseline="-25000" noProof="0" dirty="0">
                <a:ln>
                  <a:noFill/>
                </a:ln>
                <a:solidFill>
                  <a:srgbClr val="F79646">
                    <a:lumMod val="75000"/>
                  </a:srgbClr>
                </a:solidFill>
                <a:effectLst/>
                <a:uLnTx/>
                <a:uFillTx/>
                <a:latin typeface="Calibri"/>
                <a:ea typeface="+mn-ea"/>
                <a:cs typeface="+mn-cs"/>
              </a:rPr>
              <a:t>0</a:t>
            </a:r>
            <a:r>
              <a:rPr kumimoji="0" lang="en-US" sz="2400" b="0" i="0" u="none" strike="noStrike" kern="1200" cap="none" spc="0" normalizeH="0" baseline="0" noProof="0" dirty="0">
                <a:ln>
                  <a:noFill/>
                </a:ln>
                <a:solidFill>
                  <a:srgbClr val="F79646">
                    <a:lumMod val="75000"/>
                  </a:srgbClr>
                </a:solidFill>
                <a:effectLst/>
                <a:uLnTx/>
                <a:uFillTx/>
                <a:latin typeface="Calibri"/>
                <a:ea typeface="+mn-ea"/>
                <a:cs typeface="+mn-cs"/>
              </a:rPr>
              <a:t> + b</a:t>
            </a:r>
            <a:r>
              <a:rPr kumimoji="0" lang="en-US" sz="2400" b="0" i="0" u="none" strike="noStrike" kern="1200" cap="none" spc="0" normalizeH="0" baseline="-25000" noProof="0" dirty="0">
                <a:ln>
                  <a:noFill/>
                </a:ln>
                <a:solidFill>
                  <a:srgbClr val="F79646">
                    <a:lumMod val="75000"/>
                  </a:srgbClr>
                </a:solidFill>
                <a:effectLst/>
                <a:uLnTx/>
                <a:uFillTx/>
                <a:latin typeface="Calibri"/>
                <a:ea typeface="+mn-ea"/>
                <a:cs typeface="+mn-cs"/>
              </a:rPr>
              <a:t>1</a:t>
            </a:r>
            <a:r>
              <a:rPr kumimoji="0" lang="en-US" sz="24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a:t>
            </a:r>
            <a:r>
              <a:rPr kumimoji="0" lang="en-US" sz="24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TreatDummy</a:t>
            </a:r>
            <a:r>
              <a:rPr kumimoji="0" lang="en-US" sz="24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2400" b="0" i="0" u="none" strike="noStrike" kern="1200" cap="none" spc="0" normalizeH="0" baseline="0" noProof="0" dirty="0">
                <a:ln>
                  <a:noFill/>
                </a:ln>
                <a:solidFill>
                  <a:srgbClr val="F79646">
                    <a:lumMod val="75000"/>
                  </a:srgbClr>
                </a:solidFill>
                <a:effectLst/>
                <a:uLnTx/>
                <a:uFillTx/>
                <a:latin typeface="Calibri"/>
                <a:ea typeface="+mn-ea"/>
                <a:cs typeface="+mn-cs"/>
              </a:rPr>
              <a:t>+ 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E46C0A"/>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treat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control</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T2 – T1</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90767D18-EA8B-48D2-B361-A4D84866819C}"/>
              </a:ext>
            </a:extLst>
          </p:cNvPr>
          <p:cNvSpPr txBox="1"/>
          <p:nvPr/>
        </p:nvSpPr>
        <p:spPr>
          <a:xfrm>
            <a:off x="791506" y="279277"/>
            <a:ext cx="22776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srgbClr val="F79646">
                    <a:lumMod val="75000"/>
                  </a:srgbClr>
                </a:solidFill>
                <a:effectLst/>
                <a:uLnTx/>
                <a:uFillTx/>
                <a:latin typeface="Century Gothic" panose="020B0502020202020204" pitchFamily="34" charset="0"/>
                <a:ea typeface="+mn-ea"/>
                <a:cs typeface="+mn-cs"/>
              </a:rPr>
              <a:t>0</a:t>
            </a:r>
            <a:r>
              <a:rPr kumimoji="0" lang="en-US" sz="1400" b="0"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will measure Y-bar of the omitted group </a:t>
            </a:r>
            <a:r>
              <a:rPr kumimoji="0" lang="en-US" sz="14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T1</a:t>
            </a:r>
          </a:p>
        </p:txBody>
      </p:sp>
      <p:cxnSp>
        <p:nvCxnSpPr>
          <p:cNvPr id="6" name="Straight Arrow Connector 5">
            <a:extLst>
              <a:ext uri="{FF2B5EF4-FFF2-40B4-BE49-F238E27FC236}">
                <a16:creationId xmlns:a16="http://schemas.microsoft.com/office/drawing/2014/main" id="{52C1F12F-5001-403B-B837-8C6A9BC1A5AE}"/>
              </a:ext>
            </a:extLst>
          </p:cNvPr>
          <p:cNvCxnSpPr>
            <a:cxnSpLocks/>
          </p:cNvCxnSpPr>
          <p:nvPr/>
        </p:nvCxnSpPr>
        <p:spPr>
          <a:xfrm>
            <a:off x="1791478" y="940140"/>
            <a:ext cx="65314" cy="465204"/>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E1379984-D515-4CC4-A63B-DEB15EF0240B}"/>
              </a:ext>
            </a:extLst>
          </p:cNvPr>
          <p:cNvSpPr txBox="1"/>
          <p:nvPr/>
        </p:nvSpPr>
        <p:spPr>
          <a:xfrm>
            <a:off x="3610921" y="275123"/>
            <a:ext cx="314961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srgbClr val="F79646">
                    <a:lumMod val="75000"/>
                  </a:srgbClr>
                </a:solidFill>
                <a:effectLst/>
                <a:uLnTx/>
                <a:uFillTx/>
                <a:latin typeface="Century Gothic" panose="020B0502020202020204" pitchFamily="34" charset="0"/>
                <a:ea typeface="+mn-ea"/>
                <a:cs typeface="+mn-cs"/>
              </a:rPr>
              <a:t>0</a:t>
            </a:r>
            <a:r>
              <a:rPr kumimoji="0" lang="en-US" sz="1400" b="0"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srgbClr val="F79646">
                    <a:lumMod val="75000"/>
                  </a:srgbClr>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represents the Y-bar of </a:t>
            </a:r>
            <a:r>
              <a:rPr kumimoji="0" lang="en-US" sz="14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endParaRPr>
          </a:p>
        </p:txBody>
      </p:sp>
      <p:cxnSp>
        <p:nvCxnSpPr>
          <p:cNvPr id="48" name="Straight Arrow Connector 47">
            <a:extLst>
              <a:ext uri="{FF2B5EF4-FFF2-40B4-BE49-F238E27FC236}">
                <a16:creationId xmlns:a16="http://schemas.microsoft.com/office/drawing/2014/main" id="{9357DEC3-5D03-4067-8853-0CEC61A1A9DD}"/>
              </a:ext>
            </a:extLst>
          </p:cNvPr>
          <p:cNvCxnSpPr>
            <a:cxnSpLocks/>
          </p:cNvCxnSpPr>
          <p:nvPr/>
        </p:nvCxnSpPr>
        <p:spPr>
          <a:xfrm flipH="1">
            <a:off x="2773167" y="628990"/>
            <a:ext cx="837754" cy="700154"/>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AD821EA9-D97E-4E37-8423-93077392557C}"/>
              </a:ext>
            </a:extLst>
          </p:cNvPr>
          <p:cNvSpPr txBox="1"/>
          <p:nvPr/>
        </p:nvSpPr>
        <p:spPr>
          <a:xfrm>
            <a:off x="5609831" y="2907498"/>
            <a:ext cx="289762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The default hypothesis test in the regression then uses </a:t>
            </a:r>
            <a:r>
              <a:rPr kumimoji="0" lang="en-US" sz="1400" b="1"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b</a:t>
            </a:r>
            <a:r>
              <a:rPr kumimoji="0" lang="en-US" sz="1400" b="1" i="0" u="none" strike="noStrike" kern="1200" cap="none" spc="0" normalizeH="0" baseline="-25000" noProof="0" dirty="0">
                <a:ln>
                  <a:noFill/>
                </a:ln>
                <a:solidFill>
                  <a:srgbClr val="F79646">
                    <a:lumMod val="75000"/>
                  </a:srgbClr>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to test for a meaningful difference between T2 and T1</a:t>
            </a:r>
          </a:p>
        </p:txBody>
      </p:sp>
      <p:cxnSp>
        <p:nvCxnSpPr>
          <p:cNvPr id="51" name="Straight Arrow Connector 50">
            <a:extLst>
              <a:ext uri="{FF2B5EF4-FFF2-40B4-BE49-F238E27FC236}">
                <a16:creationId xmlns:a16="http://schemas.microsoft.com/office/drawing/2014/main" id="{6FB66579-0A92-450E-9E1C-9FC6A359C0BE}"/>
              </a:ext>
            </a:extLst>
          </p:cNvPr>
          <p:cNvCxnSpPr>
            <a:cxnSpLocks/>
          </p:cNvCxnSpPr>
          <p:nvPr/>
        </p:nvCxnSpPr>
        <p:spPr>
          <a:xfrm flipH="1" flipV="1">
            <a:off x="4784330" y="2843294"/>
            <a:ext cx="672331" cy="145109"/>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D6CF4F05-1385-4B2B-8412-FE9A73EB755C}"/>
              </a:ext>
            </a:extLst>
          </p:cNvPr>
          <p:cNvSpPr txBox="1"/>
          <p:nvPr/>
        </p:nvSpPr>
        <p:spPr>
          <a:xfrm>
            <a:off x="2922163" y="5276443"/>
            <a:ext cx="289762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Reflexive Design: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prstClr val="black">
                    <a:lumMod val="65000"/>
                    <a:lumOff val="35000"/>
                  </a:prstClr>
                </a:solidFill>
                <a:latin typeface="Century Gothic" panose="020B0502020202020204" pitchFamily="34" charset="0"/>
              </a:rPr>
              <a:t>T1 is the control</a:t>
            </a:r>
            <a:endParaRPr kumimoji="0" lang="en-US" sz="2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
        <p:nvSpPr>
          <p:cNvPr id="47" name="Oval 46">
            <a:extLst>
              <a:ext uri="{FF2B5EF4-FFF2-40B4-BE49-F238E27FC236}">
                <a16:creationId xmlns:a16="http://schemas.microsoft.com/office/drawing/2014/main" id="{B20DF3B4-7EE7-48EA-A8E1-CD38CCD00DF7}"/>
              </a:ext>
            </a:extLst>
          </p:cNvPr>
          <p:cNvSpPr/>
          <p:nvPr/>
        </p:nvSpPr>
        <p:spPr>
          <a:xfrm>
            <a:off x="1840477" y="4899139"/>
            <a:ext cx="274320" cy="274320"/>
          </a:xfrm>
          <a:prstGeom prst="ellipse">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0" name="TextBox 49">
            <a:extLst>
              <a:ext uri="{FF2B5EF4-FFF2-40B4-BE49-F238E27FC236}">
                <a16:creationId xmlns:a16="http://schemas.microsoft.com/office/drawing/2014/main" id="{22A66838-C9F4-425B-A9C2-ABD004073861}"/>
              </a:ext>
            </a:extLst>
          </p:cNvPr>
          <p:cNvSpPr txBox="1"/>
          <p:nvPr/>
        </p:nvSpPr>
        <p:spPr>
          <a:xfrm>
            <a:off x="1225878" y="4743911"/>
            <a:ext cx="59343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EECE1">
                    <a:lumMod val="25000"/>
                  </a:srgbClr>
                </a:solidFill>
                <a:effectLst/>
                <a:uLnTx/>
                <a:uFillTx/>
                <a:latin typeface="Calibri"/>
                <a:ea typeface="+mn-ea"/>
                <a:cs typeface="+mn-cs"/>
              </a:rPr>
              <a:t>T1</a:t>
            </a:r>
            <a:endParaRPr kumimoji="0" lang="en-US" sz="1800" b="0" i="0" u="none" strike="noStrike" kern="1200" cap="none" spc="0" normalizeH="0" baseline="0" noProof="0" dirty="0">
              <a:ln>
                <a:noFill/>
              </a:ln>
              <a:solidFill>
                <a:srgbClr val="EEECE1">
                  <a:lumMod val="25000"/>
                </a:srgbClr>
              </a:solidFill>
              <a:effectLst/>
              <a:uLnTx/>
              <a:uFillTx/>
              <a:latin typeface="Calibri"/>
              <a:ea typeface="+mn-ea"/>
              <a:cs typeface="+mn-cs"/>
            </a:endParaRPr>
          </a:p>
        </p:txBody>
      </p:sp>
    </p:spTree>
    <p:extLst>
      <p:ext uri="{BB962C8B-B14F-4D97-AF65-F5344CB8AC3E}">
        <p14:creationId xmlns:p14="http://schemas.microsoft.com/office/powerpoint/2010/main" val="1492322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Right Triangle 2"/>
          <p:cNvSpPr/>
          <p:nvPr/>
        </p:nvSpPr>
        <p:spPr>
          <a:xfrm>
            <a:off x="6988630" y="3984173"/>
            <a:ext cx="2789853" cy="1782147"/>
          </a:xfrm>
          <a:prstGeom prst="rtTriangl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ight Triangle 3"/>
          <p:cNvSpPr/>
          <p:nvPr/>
        </p:nvSpPr>
        <p:spPr>
          <a:xfrm>
            <a:off x="6988629" y="4970108"/>
            <a:ext cx="2789853" cy="796212"/>
          </a:xfrm>
          <a:prstGeom prst="rtTriangle">
            <a:avLst/>
          </a:prstGeom>
          <a:solidFill>
            <a:srgbClr val="385D8A">
              <a:alpha val="50000"/>
            </a:srgbClr>
          </a:solidFill>
          <a:ln>
            <a:solidFill>
              <a:srgbClr val="385D8A"/>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ight Triangle 7"/>
          <p:cNvSpPr/>
          <p:nvPr/>
        </p:nvSpPr>
        <p:spPr>
          <a:xfrm flipH="1">
            <a:off x="6494226" y="1804501"/>
            <a:ext cx="2789853" cy="796212"/>
          </a:xfrm>
          <a:prstGeom prst="rtTriangle">
            <a:avLst/>
          </a:prstGeom>
          <a:solidFill>
            <a:srgbClr val="385D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9077131" y="1435169"/>
            <a:ext cx="4251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C2</a:t>
            </a:r>
          </a:p>
        </p:txBody>
      </p:sp>
      <p:sp>
        <p:nvSpPr>
          <p:cNvPr id="10" name="TextBox 9"/>
          <p:cNvSpPr txBox="1"/>
          <p:nvPr/>
        </p:nvSpPr>
        <p:spPr>
          <a:xfrm>
            <a:off x="6220075" y="2202607"/>
            <a:ext cx="4251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C1</a:t>
            </a:r>
          </a:p>
        </p:txBody>
      </p:sp>
      <p:sp>
        <p:nvSpPr>
          <p:cNvPr id="12" name="Right Brace 11"/>
          <p:cNvSpPr/>
          <p:nvPr/>
        </p:nvSpPr>
        <p:spPr>
          <a:xfrm>
            <a:off x="9558230" y="1753568"/>
            <a:ext cx="550506" cy="8980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p:cNvSpPr txBox="1"/>
          <p:nvPr/>
        </p:nvSpPr>
        <p:spPr>
          <a:xfrm>
            <a:off x="10271983" y="1515343"/>
            <a:ext cx="1518429"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85D8A"/>
                </a:solidFill>
                <a:effectLst/>
                <a:uLnTx/>
                <a:uFillTx/>
                <a:latin typeface="Calibri"/>
                <a:ea typeface="+mn-ea"/>
                <a:cs typeface="+mn-cs"/>
              </a:rPr>
              <a:t>C2 – C1 = </a:t>
            </a:r>
            <a:br>
              <a:rPr kumimoji="0" lang="en-US" sz="1800" b="0" i="0" u="none" strike="noStrike" kern="1200" cap="none" spc="0" normalizeH="0" baseline="0" noProof="0" dirty="0">
                <a:ln>
                  <a:noFill/>
                </a:ln>
                <a:solidFill>
                  <a:srgbClr val="385D8A"/>
                </a:solidFill>
                <a:effectLst/>
                <a:uLnTx/>
                <a:uFillTx/>
                <a:latin typeface="Calibri"/>
                <a:ea typeface="+mn-ea"/>
                <a:cs typeface="+mn-cs"/>
              </a:rPr>
            </a:br>
            <a:r>
              <a:rPr kumimoji="0" lang="en-US" sz="1800" b="0" i="0" u="none" strike="noStrike" kern="1200" cap="none" spc="0" normalizeH="0" baseline="0" noProof="0" dirty="0">
                <a:ln>
                  <a:noFill/>
                </a:ln>
                <a:solidFill>
                  <a:srgbClr val="385D8A"/>
                </a:solidFill>
                <a:effectLst/>
                <a:uLnTx/>
                <a:uFillTx/>
                <a:latin typeface="Calibri"/>
                <a:ea typeface="+mn-ea"/>
                <a:cs typeface="+mn-cs"/>
              </a:rPr>
              <a:t>Total Gains in </a:t>
            </a:r>
            <a:br>
              <a:rPr kumimoji="0" lang="en-US" sz="1800" b="0" i="0" u="none" strike="noStrike" kern="1200" cap="none" spc="0" normalizeH="0" baseline="0" noProof="0" dirty="0">
                <a:ln>
                  <a:noFill/>
                </a:ln>
                <a:solidFill>
                  <a:srgbClr val="385D8A"/>
                </a:solidFill>
                <a:effectLst/>
                <a:uLnTx/>
                <a:uFillTx/>
                <a:latin typeface="Calibri"/>
                <a:ea typeface="+mn-ea"/>
                <a:cs typeface="+mn-cs"/>
              </a:rPr>
            </a:br>
            <a:r>
              <a:rPr kumimoji="0" lang="en-US" sz="1800" b="0" i="0" u="none" strike="noStrike" kern="1200" cap="none" spc="0" normalizeH="0" baseline="0" noProof="0" dirty="0">
                <a:ln>
                  <a:noFill/>
                </a:ln>
                <a:solidFill>
                  <a:srgbClr val="385D8A"/>
                </a:solidFill>
                <a:effectLst/>
                <a:uLnTx/>
                <a:uFillTx/>
                <a:latin typeface="Calibri"/>
                <a:ea typeface="+mn-ea"/>
                <a:cs typeface="+mn-cs"/>
              </a:rPr>
              <a:t>Control Group</a:t>
            </a:r>
            <a:br>
              <a:rPr kumimoji="0" lang="en-US" sz="1800" b="0" i="0" u="none" strike="noStrike" kern="1200" cap="none" spc="0" normalizeH="0" baseline="0" noProof="0" dirty="0">
                <a:ln>
                  <a:noFill/>
                </a:ln>
                <a:solidFill>
                  <a:srgbClr val="385D8A"/>
                </a:solidFill>
                <a:effectLst/>
                <a:uLnTx/>
                <a:uFillTx/>
                <a:latin typeface="Calibri"/>
                <a:ea typeface="+mn-ea"/>
                <a:cs typeface="+mn-cs"/>
              </a:rPr>
            </a:br>
            <a:r>
              <a:rPr kumimoji="0" lang="en-US" sz="1800" b="0" i="0" u="none" strike="noStrike" kern="1200" cap="none" spc="0" normalizeH="0" baseline="0" noProof="0" dirty="0">
                <a:ln>
                  <a:noFill/>
                </a:ln>
                <a:solidFill>
                  <a:srgbClr val="385D8A"/>
                </a:solidFill>
                <a:effectLst/>
                <a:uLnTx/>
                <a:uFillTx/>
                <a:latin typeface="Calibri"/>
                <a:ea typeface="+mn-ea"/>
                <a:cs typeface="+mn-cs"/>
              </a:rPr>
              <a:t>(trend)</a:t>
            </a:r>
          </a:p>
        </p:txBody>
      </p:sp>
      <p:sp>
        <p:nvSpPr>
          <p:cNvPr id="15" name="Right Brace 14"/>
          <p:cNvSpPr/>
          <p:nvPr/>
        </p:nvSpPr>
        <p:spPr>
          <a:xfrm flipH="1">
            <a:off x="4877706" y="3995282"/>
            <a:ext cx="550506" cy="1771038"/>
          </a:xfrm>
          <a:prstGeom prst="rightBrace">
            <a:avLst/>
          </a:prstGeom>
          <a:ln w="2222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5"/>
          <p:cNvSpPr txBox="1"/>
          <p:nvPr/>
        </p:nvSpPr>
        <p:spPr>
          <a:xfrm>
            <a:off x="2010475" y="4644413"/>
            <a:ext cx="2778325"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2">
                    <a:lumMod val="75000"/>
                  </a:schemeClr>
                </a:solidFill>
                <a:effectLst/>
                <a:uLnTx/>
                <a:uFillTx/>
                <a:latin typeface="Century Gothic" panose="020B0502020202020204" pitchFamily="34" charset="0"/>
              </a:rPr>
              <a:t>Program Impact?</a:t>
            </a:r>
          </a:p>
        </p:txBody>
      </p:sp>
      <p:sp>
        <p:nvSpPr>
          <p:cNvPr id="17" name="TextBox 16">
            <a:extLst>
              <a:ext uri="{FF2B5EF4-FFF2-40B4-BE49-F238E27FC236}">
                <a16:creationId xmlns:a16="http://schemas.microsoft.com/office/drawing/2014/main" id="{ABB00F49-316E-40FF-AD7C-C2BA5FFA49FD}"/>
              </a:ext>
            </a:extLst>
          </p:cNvPr>
          <p:cNvSpPr txBox="1"/>
          <p:nvPr/>
        </p:nvSpPr>
        <p:spPr>
          <a:xfrm>
            <a:off x="675926" y="527228"/>
            <a:ext cx="4651854"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385D8A"/>
                </a:solidFill>
                <a:latin typeface="Century Gothic" panose="020B0502020202020204" pitchFamily="34" charset="0"/>
              </a:rPr>
              <a:t>The comparison group is necessary to capture any changes that we expect during the study period independent of the treatment group. If we fail to  account for those changes we will incorrectly attribute all change to the program and over-state program impact.</a:t>
            </a:r>
            <a:endParaRPr kumimoji="0" lang="en-US" sz="2000" i="0" u="none" strike="noStrike" kern="1200" cap="none" spc="0" normalizeH="0" baseline="0" noProof="0" dirty="0">
              <a:ln>
                <a:noFill/>
              </a:ln>
              <a:solidFill>
                <a:srgbClr val="385D8A"/>
              </a:solidFill>
              <a:effectLst/>
              <a:uLnTx/>
              <a:uFillTx/>
              <a:latin typeface="Century Gothic" panose="020B0502020202020204" pitchFamily="34" charset="0"/>
            </a:endParaRPr>
          </a:p>
        </p:txBody>
      </p:sp>
      <p:sp>
        <p:nvSpPr>
          <p:cNvPr id="18" name="TextBox 17">
            <a:extLst>
              <a:ext uri="{FF2B5EF4-FFF2-40B4-BE49-F238E27FC236}">
                <a16:creationId xmlns:a16="http://schemas.microsoft.com/office/drawing/2014/main" id="{B0B9F32C-F99E-4951-93FC-33C30B748CA5}"/>
              </a:ext>
            </a:extLst>
          </p:cNvPr>
          <p:cNvSpPr txBox="1"/>
          <p:nvPr/>
        </p:nvSpPr>
        <p:spPr>
          <a:xfrm>
            <a:off x="6860595" y="3625950"/>
            <a:ext cx="4138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T2</a:t>
            </a:r>
          </a:p>
        </p:txBody>
      </p:sp>
      <p:sp>
        <p:nvSpPr>
          <p:cNvPr id="19" name="TextBox 18">
            <a:extLst>
              <a:ext uri="{FF2B5EF4-FFF2-40B4-BE49-F238E27FC236}">
                <a16:creationId xmlns:a16="http://schemas.microsoft.com/office/drawing/2014/main" id="{42AFFFC0-9F83-4E01-95F8-DA8789BA7C07}"/>
              </a:ext>
            </a:extLst>
          </p:cNvPr>
          <p:cNvSpPr txBox="1"/>
          <p:nvPr/>
        </p:nvSpPr>
        <p:spPr>
          <a:xfrm>
            <a:off x="9830890" y="5507338"/>
            <a:ext cx="4138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T1</a:t>
            </a:r>
          </a:p>
        </p:txBody>
      </p:sp>
      <p:sp>
        <p:nvSpPr>
          <p:cNvPr id="20" name="TextBox 19">
            <a:extLst>
              <a:ext uri="{FF2B5EF4-FFF2-40B4-BE49-F238E27FC236}">
                <a16:creationId xmlns:a16="http://schemas.microsoft.com/office/drawing/2014/main" id="{E8FF12EA-BD50-44A0-8C69-FEE03DF8B329}"/>
              </a:ext>
            </a:extLst>
          </p:cNvPr>
          <p:cNvSpPr txBox="1"/>
          <p:nvPr/>
        </p:nvSpPr>
        <p:spPr>
          <a:xfrm>
            <a:off x="6043306" y="5183548"/>
            <a:ext cx="88678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85D8A"/>
                </a:solidFill>
                <a:effectLst/>
                <a:uLnTx/>
                <a:uFillTx/>
                <a:latin typeface="Calibri"/>
                <a:ea typeface="+mn-ea"/>
                <a:cs typeface="+mn-cs"/>
              </a:rPr>
              <a:t>C2 – C1</a:t>
            </a:r>
          </a:p>
        </p:txBody>
      </p:sp>
    </p:spTree>
    <p:extLst>
      <p:ext uri="{BB962C8B-B14F-4D97-AF65-F5344CB8AC3E}">
        <p14:creationId xmlns:p14="http://schemas.microsoft.com/office/powerpoint/2010/main" val="382915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id="{89086CC4-7598-4DBB-94BD-2094CA99BD8E}"/>
              </a:ext>
            </a:extLst>
          </p:cNvPr>
          <p:cNvCxnSpPr>
            <a:cxnSpLocks/>
            <a:stCxn id="28" idx="7"/>
            <a:endCxn id="29" idx="3"/>
          </p:cNvCxnSpPr>
          <p:nvPr/>
        </p:nvCxnSpPr>
        <p:spPr>
          <a:xfrm flipV="1">
            <a:off x="3414064" y="4482912"/>
            <a:ext cx="1179326" cy="712871"/>
          </a:xfrm>
          <a:prstGeom prst="line">
            <a:avLst/>
          </a:prstGeom>
          <a:ln w="15875">
            <a:solidFill>
              <a:schemeClr val="bg2">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075" name="TextBox 3"/>
          <p:cNvSpPr txBox="1">
            <a:spLocks noChangeArrowheads="1"/>
          </p:cNvSpPr>
          <p:nvPr/>
        </p:nvSpPr>
        <p:spPr bwMode="auto">
          <a:xfrm>
            <a:off x="403688" y="302544"/>
            <a:ext cx="8261047" cy="584775"/>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1">
                    <a:lumMod val="50000"/>
                  </a:schemeClr>
                </a:solidFill>
                <a:effectLst/>
                <a:uLnTx/>
                <a:uFillTx/>
                <a:latin typeface="Tahoma" pitchFamily="34" charset="0"/>
                <a:ea typeface="+mn-ea"/>
                <a:cs typeface="+mn-cs"/>
              </a:rPr>
              <a:t>Validity of the post-test only estimator:</a:t>
            </a:r>
          </a:p>
        </p:txBody>
      </p:sp>
      <p:sp>
        <p:nvSpPr>
          <p:cNvPr id="40" name="TextBox 39"/>
          <p:cNvSpPr txBox="1"/>
          <p:nvPr/>
        </p:nvSpPr>
        <p:spPr>
          <a:xfrm>
            <a:off x="3128474" y="1356663"/>
            <a:ext cx="142500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schemeClr val="accent1">
                    <a:lumMod val="50000"/>
                  </a:schemeClr>
                </a:solidFill>
                <a:effectLst/>
                <a:uLnTx/>
                <a:uFillTx/>
                <a:latin typeface="Calibri"/>
                <a:ea typeface="+mn-ea"/>
                <a:cs typeface="+mn-cs"/>
              </a:rPr>
              <a:t>Post-Only</a:t>
            </a:r>
          </a:p>
        </p:txBody>
      </p:sp>
      <p:sp>
        <p:nvSpPr>
          <p:cNvPr id="41" name="TextBox 40"/>
          <p:cNvSpPr txBox="1"/>
          <p:nvPr/>
        </p:nvSpPr>
        <p:spPr>
          <a:xfrm>
            <a:off x="2268840" y="1925432"/>
            <a:ext cx="2981906" cy="175432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(T2 – T1) – (C2 – C1) = T2 – C2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IFF</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C1 – T1 = 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(equivalent at time 1)</a:t>
            </a:r>
          </a:p>
        </p:txBody>
      </p:sp>
      <p:sp>
        <p:nvSpPr>
          <p:cNvPr id="83" name="Rectangle 82"/>
          <p:cNvSpPr/>
          <p:nvPr/>
        </p:nvSpPr>
        <p:spPr>
          <a:xfrm>
            <a:off x="2070270" y="1204262"/>
            <a:ext cx="3403466" cy="25665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4" name="Straight Connector 23">
            <a:extLst>
              <a:ext uri="{FF2B5EF4-FFF2-40B4-BE49-F238E27FC236}">
                <a16:creationId xmlns:a16="http://schemas.microsoft.com/office/drawing/2014/main" id="{54C38063-EF9C-42AC-A45D-0BA6C3F1B1BB}"/>
              </a:ext>
            </a:extLst>
          </p:cNvPr>
          <p:cNvCxnSpPr/>
          <p:nvPr/>
        </p:nvCxnSpPr>
        <p:spPr>
          <a:xfrm>
            <a:off x="2919076" y="4349598"/>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379C79B-E949-477D-A0A2-BB9983207955}"/>
              </a:ext>
            </a:extLst>
          </p:cNvPr>
          <p:cNvCxnSpPr/>
          <p:nvPr/>
        </p:nvCxnSpPr>
        <p:spPr>
          <a:xfrm>
            <a:off x="2766676" y="5949798"/>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B77CAACE-2E56-4C57-9842-BE3F74D3A9F8}"/>
              </a:ext>
            </a:extLst>
          </p:cNvPr>
          <p:cNvSpPr/>
          <p:nvPr/>
        </p:nvSpPr>
        <p:spPr>
          <a:xfrm>
            <a:off x="3452476" y="5173801"/>
            <a:ext cx="152400" cy="152400"/>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a:extLst>
              <a:ext uri="{FF2B5EF4-FFF2-40B4-BE49-F238E27FC236}">
                <a16:creationId xmlns:a16="http://schemas.microsoft.com/office/drawing/2014/main" id="{5ABF9353-1FBA-4084-AE48-104935CE0BF1}"/>
              </a:ext>
            </a:extLst>
          </p:cNvPr>
          <p:cNvSpPr/>
          <p:nvPr/>
        </p:nvSpPr>
        <p:spPr>
          <a:xfrm>
            <a:off x="4559419" y="4882814"/>
            <a:ext cx="152400" cy="152400"/>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Oval 27">
            <a:extLst>
              <a:ext uri="{FF2B5EF4-FFF2-40B4-BE49-F238E27FC236}">
                <a16:creationId xmlns:a16="http://schemas.microsoft.com/office/drawing/2014/main" id="{91586F2E-A771-49F8-AA35-35222AE3F906}"/>
              </a:ext>
            </a:extLst>
          </p:cNvPr>
          <p:cNvSpPr/>
          <p:nvPr/>
        </p:nvSpPr>
        <p:spPr>
          <a:xfrm>
            <a:off x="3283982" y="517346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Oval 28">
            <a:extLst>
              <a:ext uri="{FF2B5EF4-FFF2-40B4-BE49-F238E27FC236}">
                <a16:creationId xmlns:a16="http://schemas.microsoft.com/office/drawing/2014/main" id="{5C126918-0DEA-42CF-94B6-D6D05A14950F}"/>
              </a:ext>
            </a:extLst>
          </p:cNvPr>
          <p:cNvSpPr/>
          <p:nvPr/>
        </p:nvSpPr>
        <p:spPr>
          <a:xfrm>
            <a:off x="4571072" y="4352830"/>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0" name="Straight Connector 29">
            <a:extLst>
              <a:ext uri="{FF2B5EF4-FFF2-40B4-BE49-F238E27FC236}">
                <a16:creationId xmlns:a16="http://schemas.microsoft.com/office/drawing/2014/main" id="{61A2138F-732B-419F-82F5-55D14D9D1DD2}"/>
              </a:ext>
            </a:extLst>
          </p:cNvPr>
          <p:cNvCxnSpPr/>
          <p:nvPr/>
        </p:nvCxnSpPr>
        <p:spPr>
          <a:xfrm>
            <a:off x="3528676" y="5966907"/>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23B9F884-9E2C-4324-BE2E-8AEE1DF85798}"/>
              </a:ext>
            </a:extLst>
          </p:cNvPr>
          <p:cNvSpPr txBox="1"/>
          <p:nvPr/>
        </p:nvSpPr>
        <p:spPr>
          <a:xfrm>
            <a:off x="3183196" y="6084443"/>
            <a:ext cx="72648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time=1</a:t>
            </a:r>
          </a:p>
        </p:txBody>
      </p:sp>
      <p:cxnSp>
        <p:nvCxnSpPr>
          <p:cNvPr id="32" name="Straight Connector 31">
            <a:extLst>
              <a:ext uri="{FF2B5EF4-FFF2-40B4-BE49-F238E27FC236}">
                <a16:creationId xmlns:a16="http://schemas.microsoft.com/office/drawing/2014/main" id="{1B11E62B-1ACB-4EDA-B37B-1A44F7C3F8ED}"/>
              </a:ext>
            </a:extLst>
          </p:cNvPr>
          <p:cNvCxnSpPr/>
          <p:nvPr/>
        </p:nvCxnSpPr>
        <p:spPr>
          <a:xfrm>
            <a:off x="4620636" y="5966907"/>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F0F08B4A-3532-4396-A92F-CA7FB3B80865}"/>
              </a:ext>
            </a:extLst>
          </p:cNvPr>
          <p:cNvSpPr txBox="1"/>
          <p:nvPr/>
        </p:nvSpPr>
        <p:spPr>
          <a:xfrm>
            <a:off x="4326196" y="6084443"/>
            <a:ext cx="72648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time=2</a:t>
            </a:r>
          </a:p>
        </p:txBody>
      </p:sp>
      <p:cxnSp>
        <p:nvCxnSpPr>
          <p:cNvPr id="34" name="Straight Arrow Connector 33">
            <a:extLst>
              <a:ext uri="{FF2B5EF4-FFF2-40B4-BE49-F238E27FC236}">
                <a16:creationId xmlns:a16="http://schemas.microsoft.com/office/drawing/2014/main" id="{8C0EA8E1-E6DA-4403-B083-E149D9B28E19}"/>
              </a:ext>
            </a:extLst>
          </p:cNvPr>
          <p:cNvCxnSpPr/>
          <p:nvPr/>
        </p:nvCxnSpPr>
        <p:spPr>
          <a:xfrm flipV="1">
            <a:off x="4062076" y="5835868"/>
            <a:ext cx="0" cy="457200"/>
          </a:xfrm>
          <a:prstGeom prst="straightConnector1">
            <a:avLst/>
          </a:prstGeom>
          <a:ln w="254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92E6A0C1-4135-4EFA-8156-4478F8FED6F1}"/>
              </a:ext>
            </a:extLst>
          </p:cNvPr>
          <p:cNvSpPr txBox="1"/>
          <p:nvPr/>
        </p:nvSpPr>
        <p:spPr>
          <a:xfrm>
            <a:off x="3698259" y="6316314"/>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1">
                    <a:lumMod val="50000"/>
                    <a:lumOff val="50000"/>
                  </a:schemeClr>
                </a:solidFill>
                <a:effectLst/>
                <a:uLnTx/>
                <a:uFillTx/>
                <a:latin typeface="Calibri"/>
                <a:ea typeface="+mn-ea"/>
                <a:cs typeface="+mn-cs"/>
              </a:rPr>
              <a:t>Program</a:t>
            </a:r>
          </a:p>
        </p:txBody>
      </p:sp>
      <p:sp>
        <p:nvSpPr>
          <p:cNvPr id="36" name="TextBox 35">
            <a:extLst>
              <a:ext uri="{FF2B5EF4-FFF2-40B4-BE49-F238E27FC236}">
                <a16:creationId xmlns:a16="http://schemas.microsoft.com/office/drawing/2014/main" id="{DF4DBB87-7930-4FCA-96EC-2F00D5213305}"/>
              </a:ext>
            </a:extLst>
          </p:cNvPr>
          <p:cNvSpPr txBox="1"/>
          <p:nvPr/>
        </p:nvSpPr>
        <p:spPr>
          <a:xfrm>
            <a:off x="2022491" y="4400928"/>
            <a:ext cx="77175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n-ea"/>
                <a:cs typeface="+mn-cs"/>
              </a:rPr>
              <a:t>Outcome</a:t>
            </a:r>
          </a:p>
        </p:txBody>
      </p:sp>
      <p:sp>
        <p:nvSpPr>
          <p:cNvPr id="37" name="Rectangle 36">
            <a:extLst>
              <a:ext uri="{FF2B5EF4-FFF2-40B4-BE49-F238E27FC236}">
                <a16:creationId xmlns:a16="http://schemas.microsoft.com/office/drawing/2014/main" id="{56779C6D-B0A4-4014-80E5-6D6FB7B8E6DA}"/>
              </a:ext>
            </a:extLst>
          </p:cNvPr>
          <p:cNvSpPr/>
          <p:nvPr/>
        </p:nvSpPr>
        <p:spPr>
          <a:xfrm>
            <a:off x="4477689" y="4045246"/>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2">
                    <a:lumMod val="50000"/>
                  </a:schemeClr>
                </a:solidFill>
                <a:effectLst/>
                <a:uLnTx/>
                <a:uFillTx/>
                <a:latin typeface="Calibri"/>
                <a:ea typeface="+mn-ea"/>
                <a:cs typeface="+mn-cs"/>
              </a:rPr>
              <a:t>T2</a:t>
            </a:r>
          </a:p>
        </p:txBody>
      </p:sp>
      <p:sp>
        <p:nvSpPr>
          <p:cNvPr id="38" name="Rectangle 37">
            <a:extLst>
              <a:ext uri="{FF2B5EF4-FFF2-40B4-BE49-F238E27FC236}">
                <a16:creationId xmlns:a16="http://schemas.microsoft.com/office/drawing/2014/main" id="{74DEFD07-37E7-4ACB-8305-9BB449B3B143}"/>
              </a:ext>
            </a:extLst>
          </p:cNvPr>
          <p:cNvSpPr/>
          <p:nvPr/>
        </p:nvSpPr>
        <p:spPr>
          <a:xfrm>
            <a:off x="3160784" y="5318565"/>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2">
                    <a:lumMod val="50000"/>
                  </a:schemeClr>
                </a:solidFill>
                <a:effectLst/>
                <a:uLnTx/>
                <a:uFillTx/>
                <a:latin typeface="Calibri"/>
                <a:ea typeface="+mn-ea"/>
                <a:cs typeface="+mn-cs"/>
              </a:rPr>
              <a:t>T1</a:t>
            </a:r>
          </a:p>
        </p:txBody>
      </p:sp>
      <p:sp>
        <p:nvSpPr>
          <p:cNvPr id="39" name="Rectangle 38">
            <a:extLst>
              <a:ext uri="{FF2B5EF4-FFF2-40B4-BE49-F238E27FC236}">
                <a16:creationId xmlns:a16="http://schemas.microsoft.com/office/drawing/2014/main" id="{86D389C6-9384-4210-B3AD-F32F23E826B3}"/>
              </a:ext>
            </a:extLst>
          </p:cNvPr>
          <p:cNvSpPr/>
          <p:nvPr/>
        </p:nvSpPr>
        <p:spPr>
          <a:xfrm>
            <a:off x="3361129" y="5311601"/>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85D8A"/>
                </a:solidFill>
                <a:effectLst/>
                <a:uLnTx/>
                <a:uFillTx/>
                <a:latin typeface="Calibri"/>
                <a:ea typeface="+mn-ea"/>
                <a:cs typeface="+mn-cs"/>
              </a:rPr>
              <a:t>C1</a:t>
            </a:r>
          </a:p>
        </p:txBody>
      </p:sp>
      <p:sp>
        <p:nvSpPr>
          <p:cNvPr id="42" name="Rectangle 41">
            <a:extLst>
              <a:ext uri="{FF2B5EF4-FFF2-40B4-BE49-F238E27FC236}">
                <a16:creationId xmlns:a16="http://schemas.microsoft.com/office/drawing/2014/main" id="{AC5CFEA1-1DE3-423B-8C64-6328DF1A6756}"/>
              </a:ext>
            </a:extLst>
          </p:cNvPr>
          <p:cNvSpPr/>
          <p:nvPr/>
        </p:nvSpPr>
        <p:spPr>
          <a:xfrm>
            <a:off x="4470541" y="5058040"/>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85D8A"/>
                </a:solidFill>
                <a:effectLst/>
                <a:uLnTx/>
                <a:uFillTx/>
                <a:latin typeface="Calibri"/>
                <a:ea typeface="+mn-ea"/>
                <a:cs typeface="+mn-cs"/>
              </a:rPr>
              <a:t>C2</a:t>
            </a:r>
          </a:p>
        </p:txBody>
      </p:sp>
      <p:cxnSp>
        <p:nvCxnSpPr>
          <p:cNvPr id="44" name="Straight Connector 43">
            <a:extLst>
              <a:ext uri="{FF2B5EF4-FFF2-40B4-BE49-F238E27FC236}">
                <a16:creationId xmlns:a16="http://schemas.microsoft.com/office/drawing/2014/main" id="{80B23233-EA1D-40D7-8311-F82DEDD19F98}"/>
              </a:ext>
            </a:extLst>
          </p:cNvPr>
          <p:cNvCxnSpPr>
            <a:cxnSpLocks/>
            <a:stCxn id="26" idx="6"/>
            <a:endCxn id="27" idx="3"/>
          </p:cNvCxnSpPr>
          <p:nvPr/>
        </p:nvCxnSpPr>
        <p:spPr>
          <a:xfrm flipV="1">
            <a:off x="3604876" y="5012896"/>
            <a:ext cx="976861" cy="237105"/>
          </a:xfrm>
          <a:prstGeom prst="line">
            <a:avLst/>
          </a:prstGeom>
          <a:ln w="15875">
            <a:solidFill>
              <a:srgbClr val="385D8A"/>
            </a:solidFill>
            <a:prstDash val="sysDash"/>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D4512507-CD46-44B8-AD2F-E285B04924C7}"/>
              </a:ext>
            </a:extLst>
          </p:cNvPr>
          <p:cNvSpPr txBox="1"/>
          <p:nvPr/>
        </p:nvSpPr>
        <p:spPr>
          <a:xfrm>
            <a:off x="6435744" y="1235751"/>
            <a:ext cx="4688699" cy="47089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385D8A"/>
                </a:solidFill>
                <a:latin typeface="Century Gothic" panose="020B0502020202020204" pitchFamily="34" charset="0"/>
              </a:rPr>
              <a:t>If we have confidence that the two groups are identical prior to the treatment, then mathematically T2-C2 will still account for gains independent of the treatment. This condition is necessary for the post-test only estimator to be unbiased.</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solidFill>
                <a:srgbClr val="385D8A"/>
              </a:solidFill>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385D8A"/>
                </a:solidFill>
                <a:latin typeface="Century Gothic" panose="020B0502020202020204" pitchFamily="34" charset="0"/>
              </a:rPr>
              <a:t>In experimental design, this is usually accomplished through randomization or lottery. </a:t>
            </a:r>
            <a:br>
              <a:rPr lang="en-US" sz="2000" dirty="0">
                <a:solidFill>
                  <a:srgbClr val="385D8A"/>
                </a:solidFill>
                <a:latin typeface="Century Gothic" panose="020B0502020202020204" pitchFamily="34" charset="0"/>
              </a:rPr>
            </a:br>
            <a:br>
              <a:rPr lang="en-US" sz="2000" dirty="0">
                <a:solidFill>
                  <a:srgbClr val="385D8A"/>
                </a:solidFill>
                <a:latin typeface="Century Gothic" panose="020B0502020202020204" pitchFamily="34" charset="0"/>
              </a:rPr>
            </a:br>
            <a:r>
              <a:rPr lang="en-US" sz="2000" dirty="0">
                <a:solidFill>
                  <a:srgbClr val="385D8A"/>
                </a:solidFill>
                <a:latin typeface="Century Gothic" panose="020B0502020202020204" pitchFamily="34" charset="0"/>
              </a:rPr>
              <a:t>Observational students typically use matching models to create equivalent groups. </a:t>
            </a:r>
            <a:endParaRPr kumimoji="0" lang="en-US" sz="2000" i="0" u="none" strike="noStrike" kern="1200" cap="none" spc="0" normalizeH="0" baseline="0" noProof="0" dirty="0">
              <a:ln>
                <a:noFill/>
              </a:ln>
              <a:solidFill>
                <a:srgbClr val="385D8A"/>
              </a:solidFill>
              <a:effectLst/>
              <a:uLnTx/>
              <a:uFillTx/>
              <a:latin typeface="Century Gothic" panose="020B0502020202020204" pitchFamily="34" charset="0"/>
            </a:endParaRPr>
          </a:p>
        </p:txBody>
      </p:sp>
    </p:spTree>
    <p:extLst>
      <p:ext uri="{BB962C8B-B14F-4D97-AF65-F5344CB8AC3E}">
        <p14:creationId xmlns:p14="http://schemas.microsoft.com/office/powerpoint/2010/main" val="486844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737600" y="6356351"/>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4" name="Straight Connector 3"/>
          <p:cNvCxnSpPr/>
          <p:nvPr/>
        </p:nvCxnSpPr>
        <p:spPr>
          <a:xfrm>
            <a:off x="899301" y="6356351"/>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304767" y="4984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419067" y="4984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410600" y="50778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338633" y="51540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2495267" y="52345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342867" y="53107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469867" y="53869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2495267" y="47942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372500" y="471381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3864041" y="43221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3864041" y="4169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3995274" y="4271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4024908" y="44364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897907" y="45126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3974107" y="45168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3927541" y="4652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3936007" y="4017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2342867" y="4832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2457167" y="51371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3952941" y="4169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3897907" y="441528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899301" y="3689351"/>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14067" y="3384552"/>
            <a:ext cx="85747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Outcome</a:t>
            </a:r>
          </a:p>
        </p:txBody>
      </p:sp>
      <p:sp>
        <p:nvSpPr>
          <p:cNvPr id="31" name="TextBox 30"/>
          <p:cNvSpPr txBox="1"/>
          <p:nvPr/>
        </p:nvSpPr>
        <p:spPr>
          <a:xfrm>
            <a:off x="3455713" y="3602081"/>
            <a:ext cx="943656"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Treatment</a:t>
            </a:r>
            <a:br>
              <a:rPr kumimoji="0" lang="en-US" sz="1400" b="0" i="0" u="none" strike="noStrike" kern="1200" cap="none" spc="0" normalizeH="0" baseline="0" noProof="0" dirty="0">
                <a:ln>
                  <a:noFill/>
                </a:ln>
                <a:solidFill>
                  <a:prstClr val="black"/>
                </a:solidFill>
                <a:effectLst/>
                <a:uLnTx/>
                <a:uFillTx/>
                <a:latin typeface="Calibri"/>
                <a:ea typeface="+mn-ea"/>
                <a:cs typeface="+mn-cs"/>
              </a:rPr>
            </a:b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TextBox 31"/>
          <p:cNvSpPr txBox="1"/>
          <p:nvPr/>
        </p:nvSpPr>
        <p:spPr>
          <a:xfrm>
            <a:off x="2048032" y="4246093"/>
            <a:ext cx="725135"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Control</a:t>
            </a:r>
            <a:br>
              <a:rPr kumimoji="0" lang="en-US" sz="1400" b="0" i="0" u="none" strike="noStrike" kern="1200" cap="none" spc="0" normalizeH="0" baseline="0" noProof="0" dirty="0">
                <a:ln>
                  <a:noFill/>
                </a:ln>
                <a:solidFill>
                  <a:prstClr val="black"/>
                </a:solidFill>
                <a:effectLst/>
                <a:uLnTx/>
                <a:uFillTx/>
                <a:latin typeface="Calibri"/>
                <a:ea typeface="+mn-ea"/>
                <a:cs typeface="+mn-cs"/>
              </a:rPr>
            </a:b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6423223" y="3668893"/>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012803" y="4983725"/>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b</a:t>
            </a:r>
            <a:r>
              <a:rPr kumimoji="0" lang="en-US" sz="2000" b="0" i="0" u="none" strike="noStrike" kern="1200" cap="none" spc="0" normalizeH="0" baseline="-25000" noProof="0" dirty="0">
                <a:ln>
                  <a:noFill/>
                </a:ln>
                <a:solidFill>
                  <a:prstClr val="black">
                    <a:lumMod val="50000"/>
                    <a:lumOff val="50000"/>
                  </a:prstClr>
                </a:solidFill>
                <a:effectLst/>
                <a:uLnTx/>
                <a:uFillTx/>
                <a:latin typeface="Calibri"/>
                <a:ea typeface="+mn-ea"/>
                <a:cs typeface="+mn-cs"/>
              </a:rPr>
              <a:t>1</a:t>
            </a:r>
            <a:r>
              <a:rPr kumimoji="0" lang="en-US" sz="20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0</a:t>
            </a:r>
          </a:p>
        </p:txBody>
      </p:sp>
      <p:cxnSp>
        <p:nvCxnSpPr>
          <p:cNvPr id="36" name="Straight Connector 35"/>
          <p:cNvCxnSpPr/>
          <p:nvPr/>
        </p:nvCxnSpPr>
        <p:spPr>
          <a:xfrm>
            <a:off x="6909438" y="4223091"/>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7485928" y="3720214"/>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6C0A"/>
                </a:solidFill>
                <a:effectLst/>
                <a:uLnTx/>
                <a:uFillTx/>
                <a:latin typeface="Calibri"/>
                <a:ea typeface="+mn-ea"/>
                <a:cs typeface="+mn-cs"/>
              </a:rPr>
              <a:t>b</a:t>
            </a:r>
            <a:r>
              <a:rPr kumimoji="0" lang="en-US" sz="1600" b="0" i="0" u="none" strike="noStrike" kern="1200" cap="none" spc="0" normalizeH="0" baseline="-25000" noProof="0" dirty="0">
                <a:ln>
                  <a:noFill/>
                </a:ln>
                <a:solidFill>
                  <a:srgbClr val="E46C0A"/>
                </a:solidFill>
                <a:effectLst/>
                <a:uLnTx/>
                <a:uFillTx/>
                <a:latin typeface="Calibri"/>
                <a:ea typeface="+mn-ea"/>
                <a:cs typeface="+mn-cs"/>
              </a:rPr>
              <a:t>1</a:t>
            </a:r>
          </a:p>
        </p:txBody>
      </p:sp>
      <p:sp>
        <p:nvSpPr>
          <p:cNvPr id="38" name="Oval 37"/>
          <p:cNvSpPr/>
          <p:nvPr/>
        </p:nvSpPr>
        <p:spPr>
          <a:xfrm>
            <a:off x="7604048" y="414292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33801396-E7B1-41C4-BD76-EC6403470889}"/>
              </a:ext>
            </a:extLst>
          </p:cNvPr>
          <p:cNvSpPr txBox="1"/>
          <p:nvPr/>
        </p:nvSpPr>
        <p:spPr>
          <a:xfrm>
            <a:off x="7520557" y="353387"/>
            <a:ext cx="3796552"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4F81BD">
                    <a:lumMod val="75000"/>
                  </a:srgbClr>
                </a:solidFill>
                <a:effectLst/>
                <a:uLnTx/>
                <a:uFillTx/>
                <a:latin typeface="Century Gothic" panose="020B0502020202020204" pitchFamily="34" charset="0"/>
                <a:ea typeface="+mn-ea"/>
                <a:cs typeface="+mn-cs"/>
              </a:rPr>
              <a:t>Recall from Unit on Dummy Variable Models</a:t>
            </a:r>
            <a:endParaRPr kumimoji="0" lang="en-US" sz="2800" b="0" i="0" u="none" strike="noStrike" kern="1200" cap="none" spc="0" normalizeH="0" baseline="-25000" noProof="0" dirty="0">
              <a:ln>
                <a:noFill/>
              </a:ln>
              <a:solidFill>
                <a:srgbClr val="4F81BD">
                  <a:lumMod val="75000"/>
                </a:srgbClr>
              </a:solidFill>
              <a:effectLst/>
              <a:uLnTx/>
              <a:uFillTx/>
              <a:latin typeface="Century Gothic" panose="020B0502020202020204" pitchFamily="34" charset="0"/>
              <a:ea typeface="+mn-ea"/>
              <a:cs typeface="+mn-cs"/>
            </a:endParaRPr>
          </a:p>
        </p:txBody>
      </p:sp>
      <p:sp>
        <p:nvSpPr>
          <p:cNvPr id="39" name="Oval 38">
            <a:extLst>
              <a:ext uri="{FF2B5EF4-FFF2-40B4-BE49-F238E27FC236}">
                <a16:creationId xmlns:a16="http://schemas.microsoft.com/office/drawing/2014/main" id="{C46A3CFF-64A6-4516-8FE5-30BDD127570F}"/>
              </a:ext>
            </a:extLst>
          </p:cNvPr>
          <p:cNvSpPr/>
          <p:nvPr/>
        </p:nvSpPr>
        <p:spPr>
          <a:xfrm>
            <a:off x="1945264" y="4939031"/>
            <a:ext cx="274320" cy="274320"/>
          </a:xfrm>
          <a:prstGeom prst="ellipse">
            <a:avLst/>
          </a:prstGeom>
          <a:solidFill>
            <a:srgbClr val="00B0F0"/>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2" name="Oval 41">
            <a:extLst>
              <a:ext uri="{FF2B5EF4-FFF2-40B4-BE49-F238E27FC236}">
                <a16:creationId xmlns:a16="http://schemas.microsoft.com/office/drawing/2014/main" id="{73B10187-BD1F-4017-AE67-A59CB69BE43A}"/>
              </a:ext>
            </a:extLst>
          </p:cNvPr>
          <p:cNvSpPr/>
          <p:nvPr/>
        </p:nvSpPr>
        <p:spPr>
          <a:xfrm>
            <a:off x="4219247" y="4169751"/>
            <a:ext cx="274320" cy="274320"/>
          </a:xfrm>
          <a:prstGeom prst="ellipse">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3" name="TextBox 42">
            <a:extLst>
              <a:ext uri="{FF2B5EF4-FFF2-40B4-BE49-F238E27FC236}">
                <a16:creationId xmlns:a16="http://schemas.microsoft.com/office/drawing/2014/main" id="{CB2DBFE1-2661-4D84-A1EB-A3EE14251C57}"/>
              </a:ext>
            </a:extLst>
          </p:cNvPr>
          <p:cNvSpPr txBox="1"/>
          <p:nvPr/>
        </p:nvSpPr>
        <p:spPr>
          <a:xfrm>
            <a:off x="4487614" y="4014523"/>
            <a:ext cx="59343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EECE1">
                    <a:lumMod val="25000"/>
                  </a:srgbClr>
                </a:solidFill>
                <a:effectLst/>
                <a:uLnTx/>
                <a:uFillTx/>
                <a:latin typeface="Calibri"/>
                <a:ea typeface="+mn-ea"/>
                <a:cs typeface="+mn-cs"/>
              </a:rPr>
              <a:t>T2</a:t>
            </a:r>
            <a:endParaRPr kumimoji="0" lang="en-US" sz="1800" b="0" i="0" u="none" strike="noStrike" kern="1200" cap="none" spc="0" normalizeH="0" baseline="0" noProof="0" dirty="0">
              <a:ln>
                <a:noFill/>
              </a:ln>
              <a:solidFill>
                <a:srgbClr val="EEECE1">
                  <a:lumMod val="25000"/>
                </a:srgbClr>
              </a:solidFill>
              <a:effectLst/>
              <a:uLnTx/>
              <a:uFillTx/>
              <a:latin typeface="Calibri"/>
              <a:ea typeface="+mn-ea"/>
              <a:cs typeface="+mn-cs"/>
            </a:endParaRPr>
          </a:p>
        </p:txBody>
      </p:sp>
      <p:sp>
        <p:nvSpPr>
          <p:cNvPr id="44" name="TextBox 43">
            <a:extLst>
              <a:ext uri="{FF2B5EF4-FFF2-40B4-BE49-F238E27FC236}">
                <a16:creationId xmlns:a16="http://schemas.microsoft.com/office/drawing/2014/main" id="{0E4CAE8F-A194-4F6B-A0A9-528E20120B69}"/>
              </a:ext>
            </a:extLst>
          </p:cNvPr>
          <p:cNvSpPr txBox="1"/>
          <p:nvPr/>
        </p:nvSpPr>
        <p:spPr>
          <a:xfrm>
            <a:off x="1317651" y="4792576"/>
            <a:ext cx="61266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F81BD">
                    <a:lumMod val="75000"/>
                  </a:srgbClr>
                </a:solidFill>
                <a:effectLst/>
                <a:uLnTx/>
                <a:uFillTx/>
                <a:latin typeface="Calibri"/>
                <a:ea typeface="+mn-ea"/>
                <a:cs typeface="+mn-cs"/>
              </a:rPr>
              <a:t>C2</a:t>
            </a:r>
            <a:endParaRPr kumimoji="0" lang="en-US" sz="1800" b="0" i="0" u="none" strike="noStrike" kern="1200" cap="none" spc="0" normalizeH="0" baseline="0" noProof="0" dirty="0">
              <a:ln>
                <a:noFill/>
              </a:ln>
              <a:solidFill>
                <a:srgbClr val="4F81BD">
                  <a:lumMod val="75000"/>
                </a:srgbClr>
              </a:solidFill>
              <a:effectLst/>
              <a:uLnTx/>
              <a:uFillTx/>
              <a:latin typeface="Calibri"/>
              <a:ea typeface="+mn-ea"/>
              <a:cs typeface="+mn-cs"/>
            </a:endParaRPr>
          </a:p>
        </p:txBody>
      </p:sp>
      <p:sp>
        <p:nvSpPr>
          <p:cNvPr id="45" name="TextBox 44">
            <a:extLst>
              <a:ext uri="{FF2B5EF4-FFF2-40B4-BE49-F238E27FC236}">
                <a16:creationId xmlns:a16="http://schemas.microsoft.com/office/drawing/2014/main" id="{41B3A6A0-4E53-4A79-A4FF-FD6403E882DF}"/>
              </a:ext>
            </a:extLst>
          </p:cNvPr>
          <p:cNvSpPr txBox="1"/>
          <p:nvPr/>
        </p:nvSpPr>
        <p:spPr>
          <a:xfrm>
            <a:off x="1249688" y="1405344"/>
            <a:ext cx="3796552" cy="193899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79646">
                    <a:lumMod val="75000"/>
                  </a:srgbClr>
                </a:solidFill>
                <a:effectLst/>
                <a:uLnTx/>
                <a:uFillTx/>
                <a:latin typeface="Calibri"/>
                <a:ea typeface="+mn-ea"/>
                <a:cs typeface="+mn-cs"/>
              </a:rPr>
              <a:t>Y = b</a:t>
            </a:r>
            <a:r>
              <a:rPr kumimoji="0" lang="en-US" sz="2400" b="0" i="0" u="none" strike="noStrike" kern="1200" cap="none" spc="0" normalizeH="0" baseline="-25000" noProof="0" dirty="0">
                <a:ln>
                  <a:noFill/>
                </a:ln>
                <a:solidFill>
                  <a:srgbClr val="F79646">
                    <a:lumMod val="75000"/>
                  </a:srgbClr>
                </a:solidFill>
                <a:effectLst/>
                <a:uLnTx/>
                <a:uFillTx/>
                <a:latin typeface="Calibri"/>
                <a:ea typeface="+mn-ea"/>
                <a:cs typeface="+mn-cs"/>
              </a:rPr>
              <a:t>0</a:t>
            </a:r>
            <a:r>
              <a:rPr kumimoji="0" lang="en-US" sz="2400" b="0" i="0" u="none" strike="noStrike" kern="1200" cap="none" spc="0" normalizeH="0" baseline="0" noProof="0" dirty="0">
                <a:ln>
                  <a:noFill/>
                </a:ln>
                <a:solidFill>
                  <a:srgbClr val="F79646">
                    <a:lumMod val="75000"/>
                  </a:srgbClr>
                </a:solidFill>
                <a:effectLst/>
                <a:uLnTx/>
                <a:uFillTx/>
                <a:latin typeface="Calibri"/>
                <a:ea typeface="+mn-ea"/>
                <a:cs typeface="+mn-cs"/>
              </a:rPr>
              <a:t> + b</a:t>
            </a:r>
            <a:r>
              <a:rPr kumimoji="0" lang="en-US" sz="2400" b="0" i="0" u="none" strike="noStrike" kern="1200" cap="none" spc="0" normalizeH="0" baseline="-25000" noProof="0" dirty="0">
                <a:ln>
                  <a:noFill/>
                </a:ln>
                <a:solidFill>
                  <a:srgbClr val="F79646">
                    <a:lumMod val="75000"/>
                  </a:srgbClr>
                </a:solidFill>
                <a:effectLst/>
                <a:uLnTx/>
                <a:uFillTx/>
                <a:latin typeface="Calibri"/>
                <a:ea typeface="+mn-ea"/>
                <a:cs typeface="+mn-cs"/>
              </a:rPr>
              <a:t>1</a:t>
            </a:r>
            <a:r>
              <a:rPr kumimoji="0" lang="en-US" sz="24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a:t>
            </a:r>
            <a:r>
              <a:rPr kumimoji="0" lang="en-US" sz="24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TreatDummy</a:t>
            </a:r>
            <a:r>
              <a:rPr kumimoji="0" lang="en-US" sz="24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2400" b="0" i="0" u="none" strike="noStrike" kern="1200" cap="none" spc="0" normalizeH="0" baseline="0" noProof="0" dirty="0">
                <a:ln>
                  <a:noFill/>
                </a:ln>
                <a:solidFill>
                  <a:srgbClr val="F79646">
                    <a:lumMod val="75000"/>
                  </a:srgbClr>
                </a:solidFill>
                <a:effectLst/>
                <a:uLnTx/>
                <a:uFillTx/>
                <a:latin typeface="Calibri"/>
                <a:ea typeface="+mn-ea"/>
                <a:cs typeface="+mn-cs"/>
              </a:rPr>
              <a:t>+ 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E46C0A"/>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treat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control</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T2 – C2</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90767D18-EA8B-48D2-B361-A4D84866819C}"/>
              </a:ext>
            </a:extLst>
          </p:cNvPr>
          <p:cNvSpPr txBox="1"/>
          <p:nvPr/>
        </p:nvSpPr>
        <p:spPr>
          <a:xfrm>
            <a:off x="791506" y="279277"/>
            <a:ext cx="22776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b</a:t>
            </a:r>
            <a:r>
              <a:rPr kumimoji="0" lang="en-US" sz="1400" b="1" i="0" u="none" strike="noStrike" kern="1200" cap="none" spc="0" normalizeH="0" baseline="-25000" noProof="0" dirty="0">
                <a:ln>
                  <a:noFill/>
                </a:ln>
                <a:solidFill>
                  <a:srgbClr val="F79646">
                    <a:lumMod val="75000"/>
                  </a:srgbClr>
                </a:solidFill>
                <a:effectLst/>
                <a:uLnTx/>
                <a:uFillTx/>
                <a:latin typeface="Century Gothic" panose="020B0502020202020204" pitchFamily="34" charset="0"/>
                <a:ea typeface="+mn-ea"/>
                <a:cs typeface="+mn-cs"/>
              </a:rPr>
              <a:t>0</a:t>
            </a:r>
            <a:r>
              <a:rPr kumimoji="0" lang="en-US" sz="1400" b="1"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will measure Y-bar of the omitted group C2</a:t>
            </a:r>
          </a:p>
        </p:txBody>
      </p:sp>
      <p:cxnSp>
        <p:nvCxnSpPr>
          <p:cNvPr id="6" name="Straight Arrow Connector 5">
            <a:extLst>
              <a:ext uri="{FF2B5EF4-FFF2-40B4-BE49-F238E27FC236}">
                <a16:creationId xmlns:a16="http://schemas.microsoft.com/office/drawing/2014/main" id="{52C1F12F-5001-403B-B837-8C6A9BC1A5AE}"/>
              </a:ext>
            </a:extLst>
          </p:cNvPr>
          <p:cNvCxnSpPr>
            <a:cxnSpLocks/>
          </p:cNvCxnSpPr>
          <p:nvPr/>
        </p:nvCxnSpPr>
        <p:spPr>
          <a:xfrm>
            <a:off x="1791478" y="940140"/>
            <a:ext cx="65314" cy="465204"/>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E1379984-D515-4CC4-A63B-DEB15EF0240B}"/>
              </a:ext>
            </a:extLst>
          </p:cNvPr>
          <p:cNvSpPr txBox="1"/>
          <p:nvPr/>
        </p:nvSpPr>
        <p:spPr>
          <a:xfrm>
            <a:off x="3610921" y="275123"/>
            <a:ext cx="314961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b</a:t>
            </a:r>
            <a:r>
              <a:rPr kumimoji="0" lang="en-US" sz="1400" b="1" i="0" u="none" strike="noStrike" kern="1200" cap="none" spc="0" normalizeH="0" baseline="-25000" noProof="0" dirty="0">
                <a:ln>
                  <a:noFill/>
                </a:ln>
                <a:solidFill>
                  <a:srgbClr val="F79646">
                    <a:lumMod val="75000"/>
                  </a:srgbClr>
                </a:solidFill>
                <a:effectLst/>
                <a:uLnTx/>
                <a:uFillTx/>
                <a:latin typeface="Century Gothic" panose="020B0502020202020204" pitchFamily="34" charset="0"/>
                <a:ea typeface="+mn-ea"/>
                <a:cs typeface="+mn-cs"/>
              </a:rPr>
              <a:t>0</a:t>
            </a:r>
            <a:r>
              <a:rPr kumimoji="0" lang="en-US" sz="1400" b="1"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rPr>
              <a:t> </a:t>
            </a:r>
            <a:r>
              <a:rPr kumimoji="0" lang="en-US" sz="1400" b="1"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+b</a:t>
            </a:r>
            <a:r>
              <a:rPr kumimoji="0" lang="en-US" sz="1400" b="1" i="0" u="none" strike="noStrike" kern="1200" cap="none" spc="0" normalizeH="0" baseline="-25000" noProof="0" dirty="0">
                <a:ln>
                  <a:noFill/>
                </a:ln>
                <a:solidFill>
                  <a:srgbClr val="F79646">
                    <a:lumMod val="75000"/>
                  </a:srgbClr>
                </a:solidFill>
                <a:effectLst/>
                <a:uLnTx/>
                <a:uFillTx/>
                <a:latin typeface="Century Gothic" panose="020B0502020202020204" pitchFamily="34" charset="0"/>
                <a:ea typeface="+mn-ea"/>
                <a:cs typeface="+mn-cs"/>
              </a:rPr>
              <a:t>1</a:t>
            </a:r>
            <a:r>
              <a:rPr kumimoji="0" lang="en-US" sz="1400" b="1"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represents the Y-bar of 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endParaRPr>
          </a:p>
        </p:txBody>
      </p:sp>
      <p:cxnSp>
        <p:nvCxnSpPr>
          <p:cNvPr id="48" name="Straight Arrow Connector 47">
            <a:extLst>
              <a:ext uri="{FF2B5EF4-FFF2-40B4-BE49-F238E27FC236}">
                <a16:creationId xmlns:a16="http://schemas.microsoft.com/office/drawing/2014/main" id="{9357DEC3-5D03-4067-8853-0CEC61A1A9DD}"/>
              </a:ext>
            </a:extLst>
          </p:cNvPr>
          <p:cNvCxnSpPr>
            <a:cxnSpLocks/>
          </p:cNvCxnSpPr>
          <p:nvPr/>
        </p:nvCxnSpPr>
        <p:spPr>
          <a:xfrm flipH="1">
            <a:off x="2773167" y="628990"/>
            <a:ext cx="837754" cy="700154"/>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AD821EA9-D97E-4E37-8423-93077392557C}"/>
              </a:ext>
            </a:extLst>
          </p:cNvPr>
          <p:cNvSpPr txBox="1"/>
          <p:nvPr/>
        </p:nvSpPr>
        <p:spPr>
          <a:xfrm>
            <a:off x="5932735" y="5505010"/>
            <a:ext cx="289762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The default hypothesis test in the regression then uses </a:t>
            </a:r>
            <a:r>
              <a:rPr kumimoji="0" lang="en-US" sz="1400" b="1"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b</a:t>
            </a:r>
            <a:r>
              <a:rPr kumimoji="0" lang="en-US" sz="1400" b="1" i="0" u="none" strike="noStrike" kern="1200" cap="none" spc="0" normalizeH="0" baseline="-25000" noProof="0" dirty="0">
                <a:ln>
                  <a:noFill/>
                </a:ln>
                <a:solidFill>
                  <a:srgbClr val="F79646">
                    <a:lumMod val="75000"/>
                  </a:srgbClr>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to </a:t>
            </a:r>
            <a:r>
              <a:rPr kumimoji="0" lang="en-US" sz="14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test for a meaningful difference between T2 and C2</a:t>
            </a:r>
          </a:p>
        </p:txBody>
      </p:sp>
      <p:cxnSp>
        <p:nvCxnSpPr>
          <p:cNvPr id="51" name="Straight Arrow Connector 50">
            <a:extLst>
              <a:ext uri="{FF2B5EF4-FFF2-40B4-BE49-F238E27FC236}">
                <a16:creationId xmlns:a16="http://schemas.microsoft.com/office/drawing/2014/main" id="{6FB66579-0A92-450E-9E1C-9FC6A359C0BE}"/>
              </a:ext>
            </a:extLst>
          </p:cNvPr>
          <p:cNvCxnSpPr>
            <a:cxnSpLocks/>
          </p:cNvCxnSpPr>
          <p:nvPr/>
        </p:nvCxnSpPr>
        <p:spPr>
          <a:xfrm flipH="1" flipV="1">
            <a:off x="4784330" y="2843294"/>
            <a:ext cx="672331" cy="145109"/>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D6CF4F05-1385-4B2B-8412-FE9A73EB755C}"/>
              </a:ext>
            </a:extLst>
          </p:cNvPr>
          <p:cNvSpPr txBox="1"/>
          <p:nvPr/>
        </p:nvSpPr>
        <p:spPr>
          <a:xfrm>
            <a:off x="2413818" y="5238637"/>
            <a:ext cx="289762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(group means)</a:t>
            </a:r>
          </a:p>
        </p:txBody>
      </p:sp>
      <p:sp>
        <p:nvSpPr>
          <p:cNvPr id="55" name="TextBox 54">
            <a:extLst>
              <a:ext uri="{FF2B5EF4-FFF2-40B4-BE49-F238E27FC236}">
                <a16:creationId xmlns:a16="http://schemas.microsoft.com/office/drawing/2014/main" id="{A493F135-0A3D-46AA-BD7B-A1D0F498E85C}"/>
              </a:ext>
            </a:extLst>
          </p:cNvPr>
          <p:cNvSpPr txBox="1"/>
          <p:nvPr/>
        </p:nvSpPr>
        <p:spPr>
          <a:xfrm>
            <a:off x="7759724" y="2119302"/>
            <a:ext cx="340645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entury Gothic" panose="020B0502020202020204" pitchFamily="34" charset="0"/>
                <a:ea typeface="+mn-ea"/>
                <a:cs typeface="+mn-cs"/>
              </a:rPr>
              <a:t>(basic set-up for a comparison of group means in regression)</a:t>
            </a:r>
          </a:p>
        </p:txBody>
      </p:sp>
    </p:spTree>
    <p:extLst>
      <p:ext uri="{BB962C8B-B14F-4D97-AF65-F5344CB8AC3E}">
        <p14:creationId xmlns:p14="http://schemas.microsoft.com/office/powerpoint/2010/main" val="2020776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p:cNvSpPr/>
          <p:nvPr/>
        </p:nvSpPr>
        <p:spPr>
          <a:xfrm>
            <a:off x="0" y="0"/>
            <a:ext cx="3116201"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Right Triangle 2"/>
          <p:cNvSpPr/>
          <p:nvPr/>
        </p:nvSpPr>
        <p:spPr>
          <a:xfrm>
            <a:off x="6459448" y="770859"/>
            <a:ext cx="1760823" cy="130641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ight Triangle 3"/>
          <p:cNvSpPr/>
          <p:nvPr/>
        </p:nvSpPr>
        <p:spPr>
          <a:xfrm flipH="1">
            <a:off x="4538935" y="1605185"/>
            <a:ext cx="1817675" cy="472084"/>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ight Brace 4"/>
          <p:cNvSpPr/>
          <p:nvPr/>
        </p:nvSpPr>
        <p:spPr>
          <a:xfrm flipH="1">
            <a:off x="5711217" y="809636"/>
            <a:ext cx="550506" cy="79555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5"/>
          <p:cNvSpPr txBox="1"/>
          <p:nvPr/>
        </p:nvSpPr>
        <p:spPr>
          <a:xfrm>
            <a:off x="8742519" y="1513511"/>
            <a:ext cx="283988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Measured effect accurately represents program impact</a:t>
            </a:r>
          </a:p>
        </p:txBody>
      </p:sp>
      <p:sp>
        <p:nvSpPr>
          <p:cNvPr id="7" name="Right Triangle 6"/>
          <p:cNvSpPr/>
          <p:nvPr/>
        </p:nvSpPr>
        <p:spPr>
          <a:xfrm>
            <a:off x="6459447" y="2556116"/>
            <a:ext cx="1760823" cy="130641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ight Triangle 7"/>
          <p:cNvSpPr/>
          <p:nvPr/>
        </p:nvSpPr>
        <p:spPr>
          <a:xfrm flipH="1">
            <a:off x="4538934" y="3672025"/>
            <a:ext cx="1817675" cy="472084"/>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ight Brace 8"/>
          <p:cNvSpPr/>
          <p:nvPr/>
        </p:nvSpPr>
        <p:spPr>
          <a:xfrm flipH="1">
            <a:off x="5711216" y="2594893"/>
            <a:ext cx="550506" cy="107713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9"/>
          <p:cNvSpPr txBox="1"/>
          <p:nvPr/>
        </p:nvSpPr>
        <p:spPr>
          <a:xfrm>
            <a:off x="3865104" y="2922750"/>
            <a:ext cx="177534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T2 – C2  Too big</a:t>
            </a:r>
          </a:p>
        </p:txBody>
      </p:sp>
      <p:sp>
        <p:nvSpPr>
          <p:cNvPr id="11" name="Right Triangle 10"/>
          <p:cNvSpPr/>
          <p:nvPr/>
        </p:nvSpPr>
        <p:spPr>
          <a:xfrm>
            <a:off x="6459447" y="4707278"/>
            <a:ext cx="1760823" cy="130641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ight Triangle 11"/>
          <p:cNvSpPr/>
          <p:nvPr/>
        </p:nvSpPr>
        <p:spPr>
          <a:xfrm flipH="1">
            <a:off x="4506763" y="5214677"/>
            <a:ext cx="1817675" cy="472084"/>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ight Brace 12"/>
          <p:cNvSpPr/>
          <p:nvPr/>
        </p:nvSpPr>
        <p:spPr>
          <a:xfrm flipH="1">
            <a:off x="5711216" y="4746055"/>
            <a:ext cx="550506" cy="38578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p:cNvSpPr txBox="1"/>
          <p:nvPr/>
        </p:nvSpPr>
        <p:spPr>
          <a:xfrm>
            <a:off x="3739989" y="4754280"/>
            <a:ext cx="191302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T2 – C2   Too small</a:t>
            </a:r>
          </a:p>
        </p:txBody>
      </p:sp>
      <p:sp>
        <p:nvSpPr>
          <p:cNvPr id="15" name="TextBox 14"/>
          <p:cNvSpPr txBox="1"/>
          <p:nvPr/>
        </p:nvSpPr>
        <p:spPr>
          <a:xfrm>
            <a:off x="8842899" y="1156856"/>
            <a:ext cx="105670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If C1 = T1</a:t>
            </a:r>
          </a:p>
        </p:txBody>
      </p:sp>
      <p:sp>
        <p:nvSpPr>
          <p:cNvPr id="16" name="TextBox 15"/>
          <p:cNvSpPr txBox="1"/>
          <p:nvPr/>
        </p:nvSpPr>
        <p:spPr>
          <a:xfrm>
            <a:off x="8986368" y="3024655"/>
            <a:ext cx="8755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C1 &lt; T1</a:t>
            </a:r>
          </a:p>
        </p:txBody>
      </p:sp>
      <p:sp>
        <p:nvSpPr>
          <p:cNvPr id="17" name="TextBox 16"/>
          <p:cNvSpPr txBox="1"/>
          <p:nvPr/>
        </p:nvSpPr>
        <p:spPr>
          <a:xfrm>
            <a:off x="9039267" y="5123612"/>
            <a:ext cx="769763"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C1&gt;T1</a:t>
            </a:r>
          </a:p>
        </p:txBody>
      </p:sp>
      <p:sp>
        <p:nvSpPr>
          <p:cNvPr id="19" name="Oval 18"/>
          <p:cNvSpPr/>
          <p:nvPr/>
        </p:nvSpPr>
        <p:spPr>
          <a:xfrm>
            <a:off x="6261722" y="1549385"/>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6387985" y="69597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p:cNvSpPr/>
          <p:nvPr/>
        </p:nvSpPr>
        <p:spPr>
          <a:xfrm>
            <a:off x="6294602" y="360395"/>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T2</a:t>
            </a:r>
          </a:p>
        </p:txBody>
      </p:sp>
      <p:sp>
        <p:nvSpPr>
          <p:cNvPr id="22" name="Rectangle 21"/>
          <p:cNvSpPr/>
          <p:nvPr/>
        </p:nvSpPr>
        <p:spPr>
          <a:xfrm>
            <a:off x="6139547" y="1256460"/>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C2</a:t>
            </a:r>
          </a:p>
        </p:txBody>
      </p:sp>
      <p:sp>
        <p:nvSpPr>
          <p:cNvPr id="23" name="Rectangle 22"/>
          <p:cNvSpPr/>
          <p:nvPr/>
        </p:nvSpPr>
        <p:spPr>
          <a:xfrm>
            <a:off x="-251050" y="756033"/>
            <a:ext cx="3764716" cy="126188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Post-Test </a:t>
            </a:r>
            <a:br>
              <a:rPr kumimoji="0" lang="en-US" sz="2800" b="1" i="0" u="none" strike="noStrike" kern="1200" cap="none" spc="0" normalizeH="0" baseline="0" noProof="0" dirty="0">
                <a:ln>
                  <a:noFill/>
                </a:ln>
                <a:solidFill>
                  <a:prstClr val="white"/>
                </a:solidFill>
                <a:effectLst/>
                <a:uLnTx/>
                <a:uFillTx/>
                <a:latin typeface="Calibri"/>
                <a:ea typeface="+mn-ea"/>
                <a:cs typeface="+mn-cs"/>
              </a:rPr>
            </a:br>
            <a:r>
              <a:rPr kumimoji="0" lang="en-US" sz="2800" b="1" i="0" u="none" strike="noStrike" kern="1200" cap="none" spc="0" normalizeH="0" baseline="0" noProof="0" dirty="0">
                <a:ln>
                  <a:noFill/>
                </a:ln>
                <a:solidFill>
                  <a:prstClr val="white"/>
                </a:solidFill>
                <a:effectLst/>
                <a:uLnTx/>
                <a:uFillTx/>
                <a:latin typeface="Calibri"/>
                <a:ea typeface="+mn-ea"/>
                <a:cs typeface="+mn-cs"/>
              </a:rPr>
              <a:t>Only Measure</a:t>
            </a:r>
            <a:br>
              <a:rPr kumimoji="0" lang="en-US" sz="2000" b="0" i="0" u="none" strike="noStrike" kern="1200" cap="none" spc="0" normalizeH="0" baseline="0" noProof="0" dirty="0">
                <a:ln>
                  <a:noFill/>
                </a:ln>
                <a:solidFill>
                  <a:prstClr val="black"/>
                </a:solidFill>
                <a:effectLst/>
                <a:uLnTx/>
                <a:uFillTx/>
                <a:latin typeface="Calibri"/>
                <a:ea typeface="+mn-ea"/>
                <a:cs typeface="+mn-cs"/>
              </a:rPr>
            </a:b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Rectangle 23"/>
          <p:cNvSpPr/>
          <p:nvPr/>
        </p:nvSpPr>
        <p:spPr>
          <a:xfrm>
            <a:off x="3593431" y="1013577"/>
            <a:ext cx="2830285"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True Effect = T2 – C2</a:t>
            </a:r>
          </a:p>
        </p:txBody>
      </p:sp>
      <p:sp>
        <p:nvSpPr>
          <p:cNvPr id="25" name="TextBox 24"/>
          <p:cNvSpPr txBox="1"/>
          <p:nvPr/>
        </p:nvSpPr>
        <p:spPr>
          <a:xfrm>
            <a:off x="8842899" y="3396015"/>
            <a:ext cx="283988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Measured effect overstates program impact</a:t>
            </a:r>
          </a:p>
        </p:txBody>
      </p:sp>
      <p:sp>
        <p:nvSpPr>
          <p:cNvPr id="26" name="TextBox 25"/>
          <p:cNvSpPr txBox="1"/>
          <p:nvPr/>
        </p:nvSpPr>
        <p:spPr>
          <a:xfrm>
            <a:off x="8842899" y="5492944"/>
            <a:ext cx="283988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Measured effect understates program impact</a:t>
            </a:r>
          </a:p>
        </p:txBody>
      </p:sp>
      <p:cxnSp>
        <p:nvCxnSpPr>
          <p:cNvPr id="27" name="Straight Connector 26"/>
          <p:cNvCxnSpPr/>
          <p:nvPr/>
        </p:nvCxnSpPr>
        <p:spPr>
          <a:xfrm>
            <a:off x="631617" y="2305633"/>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479217" y="3905833"/>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1165017" y="3372433"/>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Oval 29"/>
          <p:cNvSpPr/>
          <p:nvPr/>
        </p:nvSpPr>
        <p:spPr>
          <a:xfrm>
            <a:off x="2273382" y="3105733"/>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Oval 30"/>
          <p:cNvSpPr/>
          <p:nvPr/>
        </p:nvSpPr>
        <p:spPr>
          <a:xfrm>
            <a:off x="1216813" y="336478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Oval 31"/>
          <p:cNvSpPr/>
          <p:nvPr/>
        </p:nvSpPr>
        <p:spPr>
          <a:xfrm>
            <a:off x="2283613" y="283138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3" name="Straight Connector 32"/>
          <p:cNvCxnSpPr/>
          <p:nvPr/>
        </p:nvCxnSpPr>
        <p:spPr>
          <a:xfrm>
            <a:off x="1241217" y="3829633"/>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895737" y="4040478"/>
            <a:ext cx="72648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time=1</a:t>
            </a:r>
          </a:p>
        </p:txBody>
      </p:sp>
      <p:cxnSp>
        <p:nvCxnSpPr>
          <p:cNvPr id="35" name="Straight Connector 34"/>
          <p:cNvCxnSpPr/>
          <p:nvPr/>
        </p:nvCxnSpPr>
        <p:spPr>
          <a:xfrm>
            <a:off x="2333177" y="3829633"/>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2038737" y="4040478"/>
            <a:ext cx="72648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time=2</a:t>
            </a:r>
          </a:p>
        </p:txBody>
      </p:sp>
      <p:cxnSp>
        <p:nvCxnSpPr>
          <p:cNvPr id="37" name="Straight Arrow Connector 36"/>
          <p:cNvCxnSpPr/>
          <p:nvPr/>
        </p:nvCxnSpPr>
        <p:spPr>
          <a:xfrm flipV="1">
            <a:off x="1774617" y="3791903"/>
            <a:ext cx="0" cy="4572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410800" y="4272349"/>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Calibri"/>
                <a:ea typeface="+mn-ea"/>
                <a:cs typeface="+mn-cs"/>
              </a:rPr>
              <a:t>Program</a:t>
            </a:r>
          </a:p>
        </p:txBody>
      </p:sp>
      <p:sp>
        <p:nvSpPr>
          <p:cNvPr id="39" name="TextBox 38"/>
          <p:cNvSpPr txBox="1"/>
          <p:nvPr/>
        </p:nvSpPr>
        <p:spPr>
          <a:xfrm>
            <a:off x="294679" y="2012876"/>
            <a:ext cx="77175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mn-ea"/>
                <a:cs typeface="+mn-cs"/>
              </a:rPr>
              <a:t>Outcome</a:t>
            </a:r>
          </a:p>
        </p:txBody>
      </p:sp>
      <p:sp>
        <p:nvSpPr>
          <p:cNvPr id="40" name="Rectangle 39"/>
          <p:cNvSpPr/>
          <p:nvPr/>
        </p:nvSpPr>
        <p:spPr>
          <a:xfrm>
            <a:off x="2190230" y="2495805"/>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T2</a:t>
            </a:r>
          </a:p>
        </p:txBody>
      </p:sp>
      <p:sp>
        <p:nvSpPr>
          <p:cNvPr id="41" name="Rectangle 40"/>
          <p:cNvSpPr/>
          <p:nvPr/>
        </p:nvSpPr>
        <p:spPr>
          <a:xfrm>
            <a:off x="1060431" y="3096648"/>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T1</a:t>
            </a:r>
          </a:p>
        </p:txBody>
      </p:sp>
      <p:sp>
        <p:nvSpPr>
          <p:cNvPr id="42" name="Rectangle 41"/>
          <p:cNvSpPr/>
          <p:nvPr/>
        </p:nvSpPr>
        <p:spPr>
          <a:xfrm>
            <a:off x="1073669" y="3431081"/>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C1</a:t>
            </a:r>
          </a:p>
        </p:txBody>
      </p:sp>
      <p:sp>
        <p:nvSpPr>
          <p:cNvPr id="43" name="Rectangle 42"/>
          <p:cNvSpPr/>
          <p:nvPr/>
        </p:nvSpPr>
        <p:spPr>
          <a:xfrm>
            <a:off x="2164275" y="3207482"/>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C2</a:t>
            </a:r>
          </a:p>
        </p:txBody>
      </p:sp>
      <p:sp>
        <p:nvSpPr>
          <p:cNvPr id="45" name="Oval 44"/>
          <p:cNvSpPr/>
          <p:nvPr/>
        </p:nvSpPr>
        <p:spPr>
          <a:xfrm>
            <a:off x="6387985" y="2507873"/>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7" name="Oval 46"/>
          <p:cNvSpPr/>
          <p:nvPr/>
        </p:nvSpPr>
        <p:spPr>
          <a:xfrm>
            <a:off x="6387985" y="4631078"/>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9" name="Oval 48"/>
          <p:cNvSpPr/>
          <p:nvPr/>
        </p:nvSpPr>
        <p:spPr>
          <a:xfrm>
            <a:off x="6255628" y="3603909"/>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0" name="Oval 49"/>
          <p:cNvSpPr/>
          <p:nvPr/>
        </p:nvSpPr>
        <p:spPr>
          <a:xfrm>
            <a:off x="6218402" y="5155878"/>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1" name="Oval 50"/>
          <p:cNvSpPr/>
          <p:nvPr/>
        </p:nvSpPr>
        <p:spPr>
          <a:xfrm>
            <a:off x="4475802" y="1984094"/>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2" name="Rectangle 51"/>
          <p:cNvSpPr/>
          <p:nvPr/>
        </p:nvSpPr>
        <p:spPr>
          <a:xfrm>
            <a:off x="4353627" y="1691169"/>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C1</a:t>
            </a:r>
          </a:p>
        </p:txBody>
      </p:sp>
      <p:sp>
        <p:nvSpPr>
          <p:cNvPr id="53" name="Oval 52"/>
          <p:cNvSpPr/>
          <p:nvPr/>
        </p:nvSpPr>
        <p:spPr>
          <a:xfrm>
            <a:off x="8131552" y="196925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4" name="Rectangle 53"/>
          <p:cNvSpPr/>
          <p:nvPr/>
        </p:nvSpPr>
        <p:spPr>
          <a:xfrm>
            <a:off x="8038169" y="1633675"/>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T1</a:t>
            </a:r>
          </a:p>
        </p:txBody>
      </p:sp>
      <p:sp>
        <p:nvSpPr>
          <p:cNvPr id="55" name="Oval 54"/>
          <p:cNvSpPr/>
          <p:nvPr/>
        </p:nvSpPr>
        <p:spPr>
          <a:xfrm>
            <a:off x="4481786" y="4041210"/>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Rectangle 55"/>
          <p:cNvSpPr/>
          <p:nvPr/>
        </p:nvSpPr>
        <p:spPr>
          <a:xfrm>
            <a:off x="4359611" y="3748285"/>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C1</a:t>
            </a:r>
          </a:p>
        </p:txBody>
      </p:sp>
      <p:sp>
        <p:nvSpPr>
          <p:cNvPr id="57" name="Oval 56"/>
          <p:cNvSpPr/>
          <p:nvPr/>
        </p:nvSpPr>
        <p:spPr>
          <a:xfrm>
            <a:off x="4430563" y="5608082"/>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8" name="Rectangle 57"/>
          <p:cNvSpPr/>
          <p:nvPr/>
        </p:nvSpPr>
        <p:spPr>
          <a:xfrm>
            <a:off x="4308388" y="5315157"/>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C1</a:t>
            </a:r>
          </a:p>
        </p:txBody>
      </p:sp>
      <p:sp>
        <p:nvSpPr>
          <p:cNvPr id="59" name="Oval 58"/>
          <p:cNvSpPr/>
          <p:nvPr/>
        </p:nvSpPr>
        <p:spPr>
          <a:xfrm>
            <a:off x="8131552" y="3786326"/>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0" name="Rectangle 59"/>
          <p:cNvSpPr/>
          <p:nvPr/>
        </p:nvSpPr>
        <p:spPr>
          <a:xfrm>
            <a:off x="8038169" y="3450749"/>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T1</a:t>
            </a:r>
          </a:p>
        </p:txBody>
      </p:sp>
      <p:sp>
        <p:nvSpPr>
          <p:cNvPr id="61" name="Oval 60"/>
          <p:cNvSpPr/>
          <p:nvPr/>
        </p:nvSpPr>
        <p:spPr>
          <a:xfrm>
            <a:off x="8124722" y="5937488"/>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2" name="Rectangle 61"/>
          <p:cNvSpPr/>
          <p:nvPr/>
        </p:nvSpPr>
        <p:spPr>
          <a:xfrm>
            <a:off x="8031339" y="5601911"/>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T1</a:t>
            </a:r>
          </a:p>
        </p:txBody>
      </p:sp>
      <p:sp>
        <p:nvSpPr>
          <p:cNvPr id="63" name="Rectangle 62">
            <a:extLst>
              <a:ext uri="{FF2B5EF4-FFF2-40B4-BE49-F238E27FC236}">
                <a16:creationId xmlns:a16="http://schemas.microsoft.com/office/drawing/2014/main" id="{FCEBBA18-A503-46C2-9C9A-3737DACC8272}"/>
              </a:ext>
            </a:extLst>
          </p:cNvPr>
          <p:cNvSpPr/>
          <p:nvPr/>
        </p:nvSpPr>
        <p:spPr>
          <a:xfrm>
            <a:off x="10089314" y="2857113"/>
            <a:ext cx="136608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FF0000"/>
                </a:solidFill>
                <a:effectLst/>
                <a:uLnTx/>
                <a:uFillTx/>
                <a:latin typeface="Century Gothic" panose="020B0502020202020204" pitchFamily="34" charset="0"/>
              </a:rPr>
              <a:t>biased</a:t>
            </a:r>
          </a:p>
        </p:txBody>
      </p:sp>
      <p:sp>
        <p:nvSpPr>
          <p:cNvPr id="64" name="Rectangle 63">
            <a:extLst>
              <a:ext uri="{FF2B5EF4-FFF2-40B4-BE49-F238E27FC236}">
                <a16:creationId xmlns:a16="http://schemas.microsoft.com/office/drawing/2014/main" id="{2012C495-9AEC-476D-BEEC-D48A68840158}"/>
              </a:ext>
            </a:extLst>
          </p:cNvPr>
          <p:cNvSpPr/>
          <p:nvPr/>
        </p:nvSpPr>
        <p:spPr>
          <a:xfrm>
            <a:off x="10160000" y="5014258"/>
            <a:ext cx="136608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FF0000"/>
                </a:solidFill>
                <a:effectLst/>
                <a:uLnTx/>
                <a:uFillTx/>
                <a:latin typeface="Century Gothic" panose="020B0502020202020204" pitchFamily="34" charset="0"/>
              </a:rPr>
              <a:t>biased</a:t>
            </a:r>
          </a:p>
        </p:txBody>
      </p:sp>
    </p:spTree>
    <p:extLst>
      <p:ext uri="{BB962C8B-B14F-4D97-AF65-F5344CB8AC3E}">
        <p14:creationId xmlns:p14="http://schemas.microsoft.com/office/powerpoint/2010/main" val="219556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09B79234-C588-4162-81C8-D84B3C5DE574}"/>
              </a:ext>
            </a:extLst>
          </p:cNvPr>
          <p:cNvSpPr/>
          <p:nvPr/>
        </p:nvSpPr>
        <p:spPr>
          <a:xfrm>
            <a:off x="0" y="-180"/>
            <a:ext cx="12191998" cy="1287573"/>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D684360B-43F5-4D08-A696-BBD98F533D06}"/>
              </a:ext>
            </a:extLst>
          </p:cNvPr>
          <p:cNvSpPr/>
          <p:nvPr/>
        </p:nvSpPr>
        <p:spPr>
          <a:xfrm>
            <a:off x="7338" y="5873530"/>
            <a:ext cx="12191998" cy="996801"/>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16156" y="-121481"/>
            <a:ext cx="11479876" cy="1143000"/>
          </a:xfrm>
        </p:spPr>
        <p:txBody>
          <a:bodyPr>
            <a:normAutofit/>
          </a:bodyPr>
          <a:lstStyle/>
          <a:p>
            <a:r>
              <a:rPr lang="en-US" sz="3600" dirty="0"/>
              <a:t>3 valid counterfactuals:</a:t>
            </a:r>
          </a:p>
        </p:txBody>
      </p:sp>
      <p:cxnSp>
        <p:nvCxnSpPr>
          <p:cNvPr id="4" name="Straight Connector 3"/>
          <p:cNvCxnSpPr/>
          <p:nvPr/>
        </p:nvCxnSpPr>
        <p:spPr>
          <a:xfrm>
            <a:off x="940840"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788440"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1474240" y="425675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541040" y="403444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1474240"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541040"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2" name="Straight Connector 11"/>
          <p:cNvCxnSpPr/>
          <p:nvPr/>
        </p:nvCxnSpPr>
        <p:spPr>
          <a:xfrm>
            <a:off x="1550440"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332192"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14" name="Straight Connector 13"/>
          <p:cNvCxnSpPr/>
          <p:nvPr/>
        </p:nvCxnSpPr>
        <p:spPr>
          <a:xfrm>
            <a:off x="2642400"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424152"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17" name="Straight Arrow Connector 16"/>
          <p:cNvCxnSpPr/>
          <p:nvPr/>
        </p:nvCxnSpPr>
        <p:spPr>
          <a:xfrm flipV="1">
            <a:off x="2083840"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720023"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50000"/>
                  </a:schemeClr>
                </a:solidFill>
                <a:effectLst/>
                <a:uLnTx/>
                <a:uFillTx/>
                <a:latin typeface="Calibri"/>
                <a:ea typeface="+mn-ea"/>
                <a:cs typeface="+mn-cs"/>
              </a:rPr>
              <a:t>Program</a:t>
            </a:r>
          </a:p>
        </p:txBody>
      </p:sp>
      <p:cxnSp>
        <p:nvCxnSpPr>
          <p:cNvPr id="19" name="Straight Connector 18"/>
          <p:cNvCxnSpPr/>
          <p:nvPr/>
        </p:nvCxnSpPr>
        <p:spPr>
          <a:xfrm>
            <a:off x="4853475"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701075"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386875" y="425675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6453675"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5386875"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6453675"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5" name="Straight Connector 24"/>
          <p:cNvCxnSpPr/>
          <p:nvPr/>
        </p:nvCxnSpPr>
        <p:spPr>
          <a:xfrm>
            <a:off x="5463075"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5244827"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27" name="Straight Connector 26"/>
          <p:cNvCxnSpPr/>
          <p:nvPr/>
        </p:nvCxnSpPr>
        <p:spPr>
          <a:xfrm>
            <a:off x="6555035"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336787"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29" name="Straight Arrow Connector 28"/>
          <p:cNvCxnSpPr/>
          <p:nvPr/>
        </p:nvCxnSpPr>
        <p:spPr>
          <a:xfrm flipV="1">
            <a:off x="5996475"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632658"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50000"/>
                  </a:schemeClr>
                </a:solidFill>
                <a:effectLst/>
                <a:uLnTx/>
                <a:uFillTx/>
                <a:latin typeface="Calibri"/>
                <a:ea typeface="+mn-ea"/>
                <a:cs typeface="+mn-cs"/>
              </a:rPr>
              <a:t>Program</a:t>
            </a:r>
          </a:p>
        </p:txBody>
      </p:sp>
      <p:sp>
        <p:nvSpPr>
          <p:cNvPr id="43" name="TextBox 42"/>
          <p:cNvSpPr txBox="1"/>
          <p:nvPr/>
        </p:nvSpPr>
        <p:spPr>
          <a:xfrm>
            <a:off x="1168073" y="1865120"/>
            <a:ext cx="1904304"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noProof="0" dirty="0">
                <a:ln>
                  <a:noFill/>
                </a:ln>
                <a:solidFill>
                  <a:schemeClr val="accent1">
                    <a:lumMod val="50000"/>
                  </a:schemeClr>
                </a:solidFill>
                <a:effectLst/>
                <a:uLnTx/>
                <a:uFillTx/>
                <a:latin typeface="Calibri"/>
                <a:ea typeface="+mn-ea"/>
                <a:cs typeface="+mn-cs"/>
              </a:rPr>
              <a:t>Pre-Post Reflexive</a:t>
            </a:r>
            <a:br>
              <a:rPr kumimoji="0" lang="en-US" sz="1800" b="0" i="0" u="none" strike="noStrike" kern="1200" cap="none" spc="0" normalizeH="0" baseline="0" noProof="0" dirty="0">
                <a:ln>
                  <a:noFill/>
                </a:ln>
                <a:solidFill>
                  <a:schemeClr val="accent1">
                    <a:lumMod val="50000"/>
                  </a:schemeClr>
                </a:solidFill>
                <a:effectLst/>
                <a:uLnTx/>
                <a:uFillTx/>
                <a:latin typeface="Calibri"/>
                <a:ea typeface="+mn-ea"/>
                <a:cs typeface="+mn-cs"/>
              </a:rPr>
            </a:br>
            <a:r>
              <a:rPr kumimoji="0" lang="en-US" sz="1800" i="0" u="none" strike="noStrike" kern="1200" cap="none" spc="0" normalizeH="0" baseline="0" noProof="0" dirty="0">
                <a:ln>
                  <a:noFill/>
                </a:ln>
                <a:solidFill>
                  <a:schemeClr val="accent1">
                    <a:lumMod val="50000"/>
                  </a:schemeClr>
                </a:solidFill>
                <a:effectLst/>
                <a:uLnTx/>
                <a:uFillTx/>
                <a:latin typeface="Calibri"/>
                <a:ea typeface="+mn-ea"/>
                <a:cs typeface="+mn-cs"/>
              </a:rPr>
              <a:t>Estimator </a:t>
            </a:r>
            <a:br>
              <a:rPr kumimoji="0" lang="en-US" sz="1800" b="0" i="0" u="none" strike="noStrike" kern="1200" cap="none" spc="0" normalizeH="0" baseline="0" noProof="0" dirty="0">
                <a:ln>
                  <a:noFill/>
                </a:ln>
                <a:solidFill>
                  <a:prstClr val="black"/>
                </a:solidFill>
                <a:effectLst/>
                <a:uLnTx/>
                <a:uFillTx/>
                <a:latin typeface="Calibri"/>
                <a:ea typeface="+mn-ea"/>
                <a:cs typeface="+mn-cs"/>
              </a:rPr>
            </a:br>
            <a:r>
              <a:rPr kumimoji="0" lang="en-US" sz="2000" i="0" u="none" strike="noStrike" kern="1200" cap="none" spc="0" normalizeH="0" baseline="0" noProof="0" dirty="0">
                <a:ln>
                  <a:noFill/>
                </a:ln>
                <a:solidFill>
                  <a:schemeClr val="accent2">
                    <a:lumMod val="75000"/>
                  </a:schemeClr>
                </a:solidFill>
                <a:effectLst/>
                <a:uLnTx/>
                <a:uFillTx/>
                <a:latin typeface="Candara" panose="020E0502030303020204" pitchFamily="34" charset="0"/>
                <a:cs typeface="Arial" panose="020B0604020202020204" pitchFamily="34" charset="0"/>
              </a:rPr>
              <a:t>effect</a:t>
            </a:r>
            <a:r>
              <a:rPr kumimoji="0" lang="en-US" sz="2000" i="0" u="none" strike="noStrike" kern="1200" cap="none" spc="0" normalizeH="0" baseline="0" noProof="0" dirty="0">
                <a:ln>
                  <a:noFill/>
                </a:ln>
                <a:solidFill>
                  <a:srgbClr val="C00000"/>
                </a:solidFill>
                <a:effectLst/>
                <a:uLnTx/>
                <a:uFillTx/>
                <a:latin typeface="Candara" panose="020E0502030303020204" pitchFamily="34" charset="0"/>
                <a:cs typeface="Arial" panose="020B0604020202020204" pitchFamily="34" charset="0"/>
              </a:rPr>
              <a:t> </a:t>
            </a:r>
            <a:r>
              <a:rPr kumimoji="0" lang="en-US" sz="2000" b="1" i="0" u="none" strike="noStrike" kern="1200" cap="none" spc="0" normalizeH="0" baseline="0" noProof="0" dirty="0">
                <a:ln>
                  <a:noFill/>
                </a:ln>
                <a:solidFill>
                  <a:schemeClr val="bg2">
                    <a:lumMod val="25000"/>
                  </a:schemeClr>
                </a:solidFill>
                <a:effectLst/>
                <a:uLnTx/>
                <a:uFillTx/>
                <a:latin typeface="Candara" panose="020E0502030303020204" pitchFamily="34" charset="0"/>
                <a:cs typeface="Arial" panose="020B0604020202020204" pitchFamily="34" charset="0"/>
              </a:rPr>
              <a:t>= </a:t>
            </a:r>
            <a:r>
              <a:rPr kumimoji="0" lang="en-US" sz="2000" i="0" u="none" strike="noStrike" kern="1200" cap="none" spc="0" normalizeH="0" baseline="0" noProof="0" dirty="0">
                <a:ln>
                  <a:noFill/>
                </a:ln>
                <a:solidFill>
                  <a:schemeClr val="bg2">
                    <a:lumMod val="25000"/>
                  </a:schemeClr>
                </a:solidFill>
                <a:effectLst/>
                <a:uLnTx/>
                <a:uFillTx/>
                <a:latin typeface="Century Gothic" panose="020B0502020202020204" pitchFamily="34" charset="0"/>
                <a:cs typeface="Arial" panose="020B0604020202020204" pitchFamily="34" charset="0"/>
              </a:rPr>
              <a:t>T2-T1</a:t>
            </a:r>
            <a:endParaRPr kumimoji="0" lang="en-US" sz="1800" i="0" u="none" strike="noStrike" kern="1200" cap="none" spc="0" normalizeH="0" baseline="0" noProof="0" dirty="0">
              <a:ln>
                <a:noFill/>
              </a:ln>
              <a:solidFill>
                <a:schemeClr val="bg2">
                  <a:lumMod val="25000"/>
                </a:schemeClr>
              </a:solidFill>
              <a:effectLst/>
              <a:uLnTx/>
              <a:uFillTx/>
              <a:latin typeface="Century Gothic" panose="020B0502020202020204" pitchFamily="34" charset="0"/>
              <a:cs typeface="Arial" panose="020B0604020202020204" pitchFamily="34" charset="0"/>
            </a:endParaRPr>
          </a:p>
        </p:txBody>
      </p:sp>
      <p:cxnSp>
        <p:nvCxnSpPr>
          <p:cNvPr id="45" name="Straight Connector 44"/>
          <p:cNvCxnSpPr/>
          <p:nvPr/>
        </p:nvCxnSpPr>
        <p:spPr>
          <a:xfrm>
            <a:off x="1666754"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6" name="Right Brace 45"/>
          <p:cNvSpPr/>
          <p:nvPr/>
        </p:nvSpPr>
        <p:spPr>
          <a:xfrm>
            <a:off x="2769640"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TextBox 46"/>
          <p:cNvSpPr txBox="1"/>
          <p:nvPr/>
        </p:nvSpPr>
        <p:spPr>
          <a:xfrm>
            <a:off x="3028867" y="3415004"/>
            <a:ext cx="7665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p>
        </p:txBody>
      </p:sp>
      <p:sp>
        <p:nvSpPr>
          <p:cNvPr id="48" name="TextBox 47"/>
          <p:cNvSpPr txBox="1"/>
          <p:nvPr/>
        </p:nvSpPr>
        <p:spPr>
          <a:xfrm>
            <a:off x="5117869" y="1865120"/>
            <a:ext cx="1757211"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noProof="0" dirty="0">
                <a:ln>
                  <a:noFill/>
                </a:ln>
                <a:solidFill>
                  <a:schemeClr val="accent1">
                    <a:lumMod val="50000"/>
                  </a:schemeClr>
                </a:solidFill>
                <a:effectLst/>
                <a:uLnTx/>
                <a:uFillTx/>
                <a:latin typeface="Calibri"/>
                <a:ea typeface="+mn-ea"/>
                <a:cs typeface="+mn-cs"/>
              </a:rPr>
              <a:t>Post-Only</a:t>
            </a:r>
            <a:br>
              <a:rPr kumimoji="0" lang="en-US" sz="1800" b="0" i="0" u="none" strike="noStrike" kern="1200" cap="none" spc="0" normalizeH="0" baseline="0" noProof="0" dirty="0">
                <a:ln>
                  <a:noFill/>
                </a:ln>
                <a:solidFill>
                  <a:schemeClr val="accent1">
                    <a:lumMod val="50000"/>
                  </a:schemeClr>
                </a:solidFill>
                <a:effectLst/>
                <a:uLnTx/>
                <a:uFillTx/>
                <a:latin typeface="Calibri"/>
                <a:ea typeface="+mn-ea"/>
                <a:cs typeface="+mn-cs"/>
              </a:rPr>
            </a:br>
            <a:r>
              <a:rPr kumimoji="0" lang="en-US" sz="1800" i="0" u="none" strike="noStrike" kern="1200" cap="none" spc="0" normalizeH="0" baseline="0" noProof="0" dirty="0">
                <a:ln>
                  <a:noFill/>
                </a:ln>
                <a:solidFill>
                  <a:schemeClr val="accent1">
                    <a:lumMod val="50000"/>
                  </a:schemeClr>
                </a:solidFill>
                <a:effectLst/>
                <a:uLnTx/>
                <a:uFillTx/>
                <a:latin typeface="Calibri"/>
                <a:ea typeface="+mn-ea"/>
                <a:cs typeface="+mn-cs"/>
              </a:rPr>
              <a:t>Estimator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accent2">
                    <a:lumMod val="75000"/>
                  </a:schemeClr>
                </a:solidFill>
                <a:latin typeface="Candara" panose="020E0502030303020204" pitchFamily="34" charset="0"/>
                <a:cs typeface="Arial" panose="020B0604020202020204" pitchFamily="34" charset="0"/>
              </a:rPr>
              <a:t>effect</a:t>
            </a:r>
            <a:r>
              <a:rPr lang="en-US" sz="2000" b="1" dirty="0">
                <a:solidFill>
                  <a:schemeClr val="accent1">
                    <a:lumMod val="75000"/>
                  </a:schemeClr>
                </a:solidFill>
                <a:latin typeface="Candara" panose="020E0502030303020204" pitchFamily="34" charset="0"/>
                <a:cs typeface="Arial" panose="020B0604020202020204" pitchFamily="34" charset="0"/>
              </a:rPr>
              <a:t> </a:t>
            </a:r>
            <a:r>
              <a:rPr lang="en-US" sz="2000" b="1" dirty="0">
                <a:solidFill>
                  <a:schemeClr val="bg2">
                    <a:lumMod val="25000"/>
                  </a:schemeClr>
                </a:solidFill>
                <a:latin typeface="Candara" panose="020E0502030303020204" pitchFamily="34" charset="0"/>
                <a:cs typeface="Arial" panose="020B0604020202020204" pitchFamily="34" charset="0"/>
              </a:rPr>
              <a:t>= </a:t>
            </a:r>
            <a:r>
              <a:rPr kumimoji="0" lang="en-US" sz="2000" b="0" i="0" u="none" strike="noStrike" kern="1200" cap="none" spc="0" normalizeH="0" baseline="0" noProof="0" dirty="0">
                <a:ln>
                  <a:noFill/>
                </a:ln>
                <a:solidFill>
                  <a:schemeClr val="bg2">
                    <a:lumMod val="25000"/>
                  </a:schemeClr>
                </a:solidFill>
                <a:effectLst/>
                <a:uLnTx/>
                <a:uFillTx/>
                <a:latin typeface="Century Gothic" panose="020B0502020202020204" pitchFamily="34" charset="0"/>
              </a:rPr>
              <a:t>T2-C2</a:t>
            </a:r>
          </a:p>
        </p:txBody>
      </p:sp>
      <p:sp>
        <p:nvSpPr>
          <p:cNvPr id="49" name="TextBox 48"/>
          <p:cNvSpPr txBox="1"/>
          <p:nvPr/>
        </p:nvSpPr>
        <p:spPr>
          <a:xfrm>
            <a:off x="8508266" y="1895897"/>
            <a:ext cx="286488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baseline="0" noProof="0" dirty="0">
                <a:ln>
                  <a:noFill/>
                </a:ln>
                <a:solidFill>
                  <a:schemeClr val="accent1">
                    <a:lumMod val="50000"/>
                  </a:schemeClr>
                </a:solidFill>
                <a:effectLst/>
                <a:uLnTx/>
                <a:uFillTx/>
                <a:latin typeface="Calibri"/>
                <a:ea typeface="+mn-ea"/>
                <a:cs typeface="+mn-cs"/>
              </a:rPr>
              <a:t>Pre-Post </a:t>
            </a:r>
            <a:r>
              <a:rPr lang="en-US" b="1" cap="small" dirty="0">
                <a:solidFill>
                  <a:schemeClr val="accent1">
                    <a:lumMod val="50000"/>
                  </a:schemeClr>
                </a:solidFill>
                <a:latin typeface="Calibri"/>
              </a:rPr>
              <a:t>w </a:t>
            </a:r>
            <a:r>
              <a:rPr kumimoji="0" lang="en-US" sz="1800" b="1" i="0" u="none" strike="noStrike" kern="1200" cap="small" spc="0" normalizeH="0" baseline="0" noProof="0" dirty="0">
                <a:ln>
                  <a:noFill/>
                </a:ln>
                <a:solidFill>
                  <a:schemeClr val="accent1">
                    <a:lumMod val="50000"/>
                  </a:schemeClr>
                </a:solidFill>
                <a:effectLst/>
                <a:uLnTx/>
                <a:uFillTx/>
                <a:latin typeface="Calibri"/>
                <a:ea typeface="+mn-ea"/>
                <a:cs typeface="+mn-cs"/>
              </a:rPr>
              <a:t>Comparison</a:t>
            </a:r>
            <a:r>
              <a:rPr lang="en-US" b="1" cap="small" dirty="0">
                <a:solidFill>
                  <a:schemeClr val="accent1">
                    <a:lumMod val="50000"/>
                  </a:schemeClr>
                </a:solidFill>
                <a:latin typeface="Calibri"/>
              </a:rPr>
              <a:t> </a:t>
            </a:r>
            <a:br>
              <a:rPr lang="en-US" dirty="0">
                <a:solidFill>
                  <a:schemeClr val="accent1">
                    <a:lumMod val="50000"/>
                  </a:schemeClr>
                </a:solidFill>
                <a:latin typeface="Calibri"/>
              </a:rPr>
            </a:br>
            <a:r>
              <a:rPr lang="en-US" dirty="0">
                <a:solidFill>
                  <a:schemeClr val="accent1">
                    <a:lumMod val="50000"/>
                  </a:schemeClr>
                </a:solidFill>
                <a:latin typeface="Calibri"/>
              </a:rPr>
              <a:t>Estimator</a:t>
            </a:r>
            <a:endParaRPr kumimoji="0" lang="en-US" sz="1800" b="0" i="0" u="none" strike="noStrike" kern="1200" cap="none" spc="0" normalizeH="0" baseline="0" noProof="0" dirty="0">
              <a:ln>
                <a:noFill/>
              </a:ln>
              <a:solidFill>
                <a:schemeClr val="accent1">
                  <a:lumMod val="50000"/>
                </a:schemeClr>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r>
              <a:rPr kumimoji="0" lang="en-US" b="1" i="0" u="none" strike="noStrike" kern="1200" cap="none" spc="0" normalizeH="0" baseline="0" noProof="0" dirty="0">
                <a:ln>
                  <a:noFill/>
                </a:ln>
                <a:solidFill>
                  <a:schemeClr val="accent1">
                    <a:lumMod val="75000"/>
                  </a:schemeClr>
                </a:solidFill>
                <a:effectLst/>
                <a:uLnTx/>
                <a:uFillTx/>
                <a:latin typeface="Candara" panose="020E0502030303020204" pitchFamily="34" charset="0"/>
              </a:rPr>
              <a:t> </a:t>
            </a:r>
            <a:r>
              <a:rPr kumimoji="0" lang="en-US" b="1" i="0" u="none" strike="noStrike" kern="1200" cap="none" spc="0" normalizeH="0" baseline="0" noProof="0" dirty="0">
                <a:ln>
                  <a:noFill/>
                </a:ln>
                <a:solidFill>
                  <a:schemeClr val="bg2">
                    <a:lumMod val="25000"/>
                  </a:schemeClr>
                </a:solidFill>
                <a:effectLst/>
                <a:uLnTx/>
                <a:uFillTx/>
                <a:latin typeface="Candara" panose="020E0502030303020204" pitchFamily="34" charset="0"/>
              </a:rPr>
              <a:t>= </a:t>
            </a:r>
            <a:r>
              <a:rPr kumimoji="0" lang="en-US" b="0" i="0" u="none" strike="noStrike" kern="1200" cap="none" spc="0" normalizeH="0" baseline="0" noProof="0" dirty="0">
                <a:ln>
                  <a:noFill/>
                </a:ln>
                <a:solidFill>
                  <a:schemeClr val="bg2">
                    <a:lumMod val="25000"/>
                  </a:schemeClr>
                </a:solidFill>
                <a:effectLst/>
                <a:uLnTx/>
                <a:uFillTx/>
                <a:latin typeface="Century Gothic" panose="020B0502020202020204" pitchFamily="34" charset="0"/>
              </a:rPr>
              <a:t>(T2-T1) – (C2-C1)</a:t>
            </a:r>
          </a:p>
        </p:txBody>
      </p:sp>
      <p:sp>
        <p:nvSpPr>
          <p:cNvPr id="50" name="Right Brace 49"/>
          <p:cNvSpPr/>
          <p:nvPr/>
        </p:nvSpPr>
        <p:spPr>
          <a:xfrm>
            <a:off x="6755246" y="3320897"/>
            <a:ext cx="228600" cy="745358"/>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a:ea typeface="+mn-ea"/>
              <a:cs typeface="+mn-cs"/>
            </a:endParaRPr>
          </a:p>
        </p:txBody>
      </p:sp>
      <p:sp>
        <p:nvSpPr>
          <p:cNvPr id="3" name="Rectangle 2"/>
          <p:cNvSpPr/>
          <p:nvPr/>
        </p:nvSpPr>
        <p:spPr>
          <a:xfrm>
            <a:off x="1332193" y="4016689"/>
            <a:ext cx="1717367" cy="60960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85DFE1B0-A455-4F1B-B9E7-1E2947228EAB}"/>
              </a:ext>
            </a:extLst>
          </p:cNvPr>
          <p:cNvGrpSpPr/>
          <p:nvPr/>
        </p:nvGrpSpPr>
        <p:grpSpPr>
          <a:xfrm>
            <a:off x="2998240" y="6018521"/>
            <a:ext cx="6284237" cy="691899"/>
            <a:chOff x="1181044" y="1171583"/>
            <a:chExt cx="6284237" cy="691899"/>
          </a:xfrm>
        </p:grpSpPr>
        <p:sp>
          <p:nvSpPr>
            <p:cNvPr id="99" name="Oval 98"/>
            <p:cNvSpPr/>
            <p:nvPr/>
          </p:nvSpPr>
          <p:spPr>
            <a:xfrm>
              <a:off x="1181044" y="1268303"/>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entury Gothic" panose="020B0502020202020204" pitchFamily="34" charset="0"/>
              </a:endParaRPr>
            </a:p>
          </p:txBody>
        </p:sp>
        <p:sp>
          <p:nvSpPr>
            <p:cNvPr id="16" name="TextBox 15"/>
            <p:cNvSpPr txBox="1"/>
            <p:nvPr/>
          </p:nvSpPr>
          <p:spPr>
            <a:xfrm>
              <a:off x="1433689" y="1171583"/>
              <a:ext cx="59955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2">
                      <a:lumMod val="25000"/>
                    </a:schemeClr>
                  </a:solidFill>
                  <a:effectLst/>
                  <a:uLnTx/>
                  <a:uFillTx/>
                  <a:latin typeface="Century Gothic" panose="020B0502020202020204" pitchFamily="34" charset="0"/>
                </a:rPr>
                <a:t>Treatment Groups</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  </a:t>
              </a:r>
              <a:r>
                <a:rPr kumimoji="0" lang="en-US" sz="1600" b="1" i="0" u="none" strike="noStrike" kern="1200" cap="none" spc="0" normalizeH="0" baseline="0" noProof="0" dirty="0">
                  <a:ln>
                    <a:noFill/>
                  </a:ln>
                  <a:solidFill>
                    <a:prstClr val="black"/>
                  </a:solidFill>
                  <a:effectLst/>
                  <a:uLnTx/>
                  <a:uFillTx/>
                  <a:latin typeface="Century Gothic" panose="020B0502020202020204" pitchFamily="34" charset="0"/>
                </a:rPr>
                <a:t> </a:t>
              </a:r>
              <a:r>
                <a:rPr kumimoji="0" lang="en-US" b="1" i="0" u="none" strike="noStrike" kern="1200" cap="none" spc="0" normalizeH="0" baseline="0" noProof="0" dirty="0">
                  <a:ln>
                    <a:noFill/>
                  </a:ln>
                  <a:solidFill>
                    <a:schemeClr val="bg2">
                      <a:lumMod val="50000"/>
                    </a:schemeClr>
                  </a:solidFill>
                  <a:effectLst/>
                  <a:uLnTx/>
                  <a:uFillTx/>
                  <a:latin typeface="Century Gothic" panose="020B0502020202020204" pitchFamily="34" charset="0"/>
                </a:rPr>
                <a:t>T1</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=before,  </a:t>
              </a:r>
              <a:r>
                <a:rPr kumimoji="0" lang="en-US" b="1" i="0" u="none" strike="noStrike" kern="1200" cap="none" spc="0" normalizeH="0" baseline="0" noProof="0" dirty="0">
                  <a:ln>
                    <a:noFill/>
                  </a:ln>
                  <a:solidFill>
                    <a:schemeClr val="bg2">
                      <a:lumMod val="50000"/>
                    </a:schemeClr>
                  </a:solidFill>
                  <a:effectLst/>
                  <a:uLnTx/>
                  <a:uFillTx/>
                  <a:latin typeface="Century Gothic" panose="020B0502020202020204" pitchFamily="34" charset="0"/>
                </a:rPr>
                <a:t>T2</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a:t>
              </a:r>
              <a:r>
                <a:rPr lang="en-US" sz="1600" dirty="0">
                  <a:solidFill>
                    <a:prstClr val="black"/>
                  </a:solidFill>
                  <a:latin typeface="Century Gothic" panose="020B0502020202020204" pitchFamily="34" charset="0"/>
                </a:rPr>
                <a:t>post-</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program measure</a:t>
              </a:r>
            </a:p>
          </p:txBody>
        </p:sp>
        <p:sp>
          <p:nvSpPr>
            <p:cNvPr id="106" name="TextBox 105"/>
            <p:cNvSpPr txBox="1"/>
            <p:nvPr/>
          </p:nvSpPr>
          <p:spPr>
            <a:xfrm>
              <a:off x="1456905" y="1524928"/>
              <a:ext cx="600837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2"/>
                  </a:solidFill>
                  <a:effectLst/>
                  <a:uLnTx/>
                  <a:uFillTx/>
                  <a:latin typeface="Century Gothic" panose="020B0502020202020204" pitchFamily="34" charset="0"/>
                </a:rPr>
                <a:t>Control Groups</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       </a:t>
              </a:r>
              <a:r>
                <a:rPr kumimoji="0" lang="en-US" sz="1600" b="1"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rPr>
                <a:t>C1</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=before, </a:t>
              </a:r>
              <a:r>
                <a:rPr kumimoji="0" lang="en-US" sz="1600" b="1"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rPr>
                <a:t>C2</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a:t>
              </a:r>
              <a:r>
                <a:rPr lang="en-US" sz="1600" dirty="0">
                  <a:solidFill>
                    <a:prstClr val="black"/>
                  </a:solidFill>
                  <a:latin typeface="Century Gothic" panose="020B0502020202020204" pitchFamily="34" charset="0"/>
                </a:rPr>
                <a:t>post-</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program measure</a:t>
              </a:r>
            </a:p>
          </p:txBody>
        </p:sp>
        <p:sp>
          <p:nvSpPr>
            <p:cNvPr id="107" name="Oval 106"/>
            <p:cNvSpPr/>
            <p:nvPr/>
          </p:nvSpPr>
          <p:spPr>
            <a:xfrm>
              <a:off x="1181044" y="1614732"/>
              <a:ext cx="152400" cy="1524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entury Gothic" panose="020B0502020202020204" pitchFamily="34" charset="0"/>
              </a:endParaRPr>
            </a:p>
          </p:txBody>
        </p:sp>
      </p:grpSp>
      <p:sp>
        <p:nvSpPr>
          <p:cNvPr id="31" name="TextBox 30"/>
          <p:cNvSpPr txBox="1"/>
          <p:nvPr/>
        </p:nvSpPr>
        <p:spPr>
          <a:xfrm>
            <a:off x="788440" y="815602"/>
            <a:ext cx="1062979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accent1">
                    <a:lumMod val="50000"/>
                  </a:schemeClr>
                </a:solidFill>
                <a:effectLst/>
                <a:uLnTx/>
                <a:uFillTx/>
                <a:latin typeface="Century Gothic" panose="020B0502020202020204" pitchFamily="34" charset="0"/>
              </a:rPr>
              <a:t>Each variety of counterfactual has a different formula for the </a:t>
            </a:r>
            <a:r>
              <a:rPr kumimoji="0" lang="en-US" sz="1600" i="0" u="none" strike="noStrike" kern="1200" cap="none" spc="0" normalizeH="0" baseline="0" noProof="0" dirty="0">
                <a:ln>
                  <a:noFill/>
                </a:ln>
                <a:solidFill>
                  <a:schemeClr val="tx2">
                    <a:lumMod val="75000"/>
                  </a:schemeClr>
                </a:solidFill>
                <a:effectLst/>
                <a:uLnTx/>
                <a:uFillTx/>
                <a:latin typeface="Century Gothic" panose="020B0502020202020204" pitchFamily="34" charset="0"/>
              </a:rPr>
              <a:t>program effect estimate</a:t>
            </a:r>
            <a:r>
              <a:rPr kumimoji="0" lang="en-US" sz="1600" b="1" i="0" u="none" strike="noStrike" kern="1200" cap="none" spc="0" normalizeH="0" baseline="0" noProof="0" dirty="0">
                <a:ln>
                  <a:noFill/>
                </a:ln>
                <a:solidFill>
                  <a:schemeClr val="tx2">
                    <a:lumMod val="75000"/>
                  </a:schemeClr>
                </a:solidFill>
                <a:effectLst/>
                <a:uLnTx/>
                <a:uFillTx/>
                <a:latin typeface="Century Gothic" panose="020B0502020202020204" pitchFamily="34" charset="0"/>
              </a:rPr>
              <a:t>.</a:t>
            </a:r>
          </a:p>
        </p:txBody>
      </p:sp>
      <p:sp>
        <p:nvSpPr>
          <p:cNvPr id="78" name="TextBox 77">
            <a:extLst>
              <a:ext uri="{FF2B5EF4-FFF2-40B4-BE49-F238E27FC236}">
                <a16:creationId xmlns:a16="http://schemas.microsoft.com/office/drawing/2014/main" id="{1C9B8779-A6F7-47A5-9567-7A1A7FAC715A}"/>
              </a:ext>
            </a:extLst>
          </p:cNvPr>
          <p:cNvSpPr txBox="1"/>
          <p:nvPr/>
        </p:nvSpPr>
        <p:spPr>
          <a:xfrm>
            <a:off x="7007006" y="3493521"/>
            <a:ext cx="7665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p>
        </p:txBody>
      </p:sp>
      <p:grpSp>
        <p:nvGrpSpPr>
          <p:cNvPr id="33" name="Group 32">
            <a:extLst>
              <a:ext uri="{FF2B5EF4-FFF2-40B4-BE49-F238E27FC236}">
                <a16:creationId xmlns:a16="http://schemas.microsoft.com/office/drawing/2014/main" id="{C635AAA6-DDBE-48A5-8411-DDE3395FC9ED}"/>
              </a:ext>
            </a:extLst>
          </p:cNvPr>
          <p:cNvGrpSpPr/>
          <p:nvPr/>
        </p:nvGrpSpPr>
        <p:grpSpPr>
          <a:xfrm>
            <a:off x="8545917" y="3189955"/>
            <a:ext cx="3344901" cy="2374349"/>
            <a:chOff x="8545917" y="3189955"/>
            <a:chExt cx="3344901" cy="2374349"/>
          </a:xfrm>
        </p:grpSpPr>
        <p:cxnSp>
          <p:nvCxnSpPr>
            <p:cNvPr id="52" name="Straight Connector 51"/>
            <p:cNvCxnSpPr/>
            <p:nvPr/>
          </p:nvCxnSpPr>
          <p:spPr>
            <a:xfrm>
              <a:off x="8748877"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8545917"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54" name="Oval 53"/>
            <p:cNvSpPr/>
            <p:nvPr/>
          </p:nvSpPr>
          <p:spPr>
            <a:xfrm>
              <a:off x="9231717" y="42567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5" name="Oval 54"/>
            <p:cNvSpPr/>
            <p:nvPr/>
          </p:nvSpPr>
          <p:spPr>
            <a:xfrm>
              <a:off x="10298517"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Oval 55"/>
            <p:cNvSpPr/>
            <p:nvPr/>
          </p:nvSpPr>
          <p:spPr>
            <a:xfrm>
              <a:off x="9231717"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Oval 56"/>
            <p:cNvSpPr/>
            <p:nvPr/>
          </p:nvSpPr>
          <p:spPr>
            <a:xfrm>
              <a:off x="10298517"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Straight Connector 57"/>
            <p:cNvCxnSpPr/>
            <p:nvPr/>
          </p:nvCxnSpPr>
          <p:spPr>
            <a:xfrm>
              <a:off x="930791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908966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60" name="Straight Connector 59"/>
            <p:cNvCxnSpPr/>
            <p:nvPr/>
          </p:nvCxnSpPr>
          <p:spPr>
            <a:xfrm>
              <a:off x="1039987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1018162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62" name="Straight Arrow Connector 61"/>
            <p:cNvCxnSpPr/>
            <p:nvPr/>
          </p:nvCxnSpPr>
          <p:spPr>
            <a:xfrm flipV="1">
              <a:off x="9850648"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9486831"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50000"/>
                    </a:schemeClr>
                  </a:solidFill>
                  <a:effectLst/>
                  <a:uLnTx/>
                  <a:uFillTx/>
                  <a:latin typeface="Calibri"/>
                  <a:ea typeface="+mn-ea"/>
                  <a:cs typeface="+mn-cs"/>
                </a:rPr>
                <a:t>Program</a:t>
              </a:r>
            </a:p>
          </p:txBody>
        </p:sp>
        <p:cxnSp>
          <p:nvCxnSpPr>
            <p:cNvPr id="64" name="Straight Connector 63"/>
            <p:cNvCxnSpPr/>
            <p:nvPr/>
          </p:nvCxnSpPr>
          <p:spPr>
            <a:xfrm>
              <a:off x="9424231"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5" name="Right Brace 64"/>
            <p:cNvSpPr/>
            <p:nvPr/>
          </p:nvSpPr>
          <p:spPr>
            <a:xfrm>
              <a:off x="10527117"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2">
                    <a:lumMod val="25000"/>
                  </a:schemeClr>
                </a:solidFill>
                <a:effectLst/>
                <a:uLnTx/>
                <a:uFillTx/>
                <a:latin typeface="Calibri"/>
                <a:ea typeface="+mn-ea"/>
                <a:cs typeface="+mn-cs"/>
              </a:endParaRPr>
            </a:p>
          </p:txBody>
        </p:sp>
        <p:sp>
          <p:nvSpPr>
            <p:cNvPr id="66" name="TextBox 65"/>
            <p:cNvSpPr txBox="1"/>
            <p:nvPr/>
          </p:nvSpPr>
          <p:spPr>
            <a:xfrm>
              <a:off x="10733683" y="3441791"/>
              <a:ext cx="30970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2">
                      <a:lumMod val="25000"/>
                    </a:schemeClr>
                  </a:solidFill>
                  <a:effectLst/>
                  <a:uLnTx/>
                  <a:uFillTx/>
                  <a:latin typeface="Calibri"/>
                  <a:ea typeface="+mn-ea"/>
                  <a:cs typeface="+mn-cs"/>
                </a:rPr>
                <a:t>A</a:t>
              </a:r>
            </a:p>
          </p:txBody>
        </p:sp>
        <p:cxnSp>
          <p:nvCxnSpPr>
            <p:cNvPr id="67" name="Straight Connector 66"/>
            <p:cNvCxnSpPr/>
            <p:nvPr/>
          </p:nvCxnSpPr>
          <p:spPr>
            <a:xfrm>
              <a:off x="9424736" y="43329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Right Brace 67"/>
            <p:cNvSpPr/>
            <p:nvPr/>
          </p:nvSpPr>
          <p:spPr>
            <a:xfrm>
              <a:off x="10553682" y="4025197"/>
              <a:ext cx="228600" cy="307759"/>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2">
                    <a:lumMod val="25000"/>
                  </a:schemeClr>
                </a:solidFill>
                <a:effectLst/>
                <a:uLnTx/>
                <a:uFillTx/>
                <a:latin typeface="Calibri"/>
                <a:ea typeface="+mn-ea"/>
                <a:cs typeface="+mn-cs"/>
              </a:endParaRPr>
            </a:p>
          </p:txBody>
        </p:sp>
        <p:sp>
          <p:nvSpPr>
            <p:cNvPr id="69" name="TextBox 68"/>
            <p:cNvSpPr txBox="1"/>
            <p:nvPr/>
          </p:nvSpPr>
          <p:spPr>
            <a:xfrm>
              <a:off x="10749996" y="4004265"/>
              <a:ext cx="3000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2">
                      <a:lumMod val="25000"/>
                    </a:schemeClr>
                  </a:solidFill>
                  <a:effectLst/>
                  <a:uLnTx/>
                  <a:uFillTx/>
                  <a:latin typeface="Calibri"/>
                  <a:ea typeface="+mn-ea"/>
                  <a:cs typeface="+mn-cs"/>
                </a:rPr>
                <a:t>B</a:t>
              </a:r>
            </a:p>
          </p:txBody>
        </p:sp>
        <p:sp>
          <p:nvSpPr>
            <p:cNvPr id="11" name="TextBox 10"/>
            <p:cNvSpPr txBox="1"/>
            <p:nvPr/>
          </p:nvSpPr>
          <p:spPr>
            <a:xfrm>
              <a:off x="8880035" y="3249151"/>
              <a:ext cx="106067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lumMod val="65000"/>
                      <a:lumOff val="35000"/>
                    </a:schemeClr>
                  </a:solidFill>
                  <a:effectLst/>
                  <a:uLnTx/>
                  <a:uFillTx/>
                  <a:latin typeface="Calibri"/>
                  <a:ea typeface="+mn-ea"/>
                  <a:cs typeface="+mn-cs"/>
                </a:rPr>
                <a:t>(Diff-in-Diff)</a:t>
              </a:r>
            </a:p>
          </p:txBody>
        </p:sp>
        <p:sp>
          <p:nvSpPr>
            <p:cNvPr id="79" name="TextBox 78">
              <a:extLst>
                <a:ext uri="{FF2B5EF4-FFF2-40B4-BE49-F238E27FC236}">
                  <a16:creationId xmlns:a16="http://schemas.microsoft.com/office/drawing/2014/main" id="{588BCB43-281E-4701-BF31-0ED15F63C5F1}"/>
                </a:ext>
              </a:extLst>
            </p:cNvPr>
            <p:cNvSpPr txBox="1"/>
            <p:nvPr/>
          </p:nvSpPr>
          <p:spPr>
            <a:xfrm>
              <a:off x="11066553" y="3415004"/>
              <a:ext cx="824265"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accent2">
                      <a:lumMod val="75000"/>
                    </a:schemeClr>
                  </a:solidFill>
                  <a:latin typeface="Candara" panose="020E0502030303020204" pitchFamily="34" charset="0"/>
                </a:rPr>
                <a:t>A-B</a:t>
              </a:r>
              <a:endPar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endParaRPr>
            </a:p>
          </p:txBody>
        </p:sp>
      </p:grpSp>
      <p:sp>
        <p:nvSpPr>
          <p:cNvPr id="75" name="Rectangle 74"/>
          <p:cNvSpPr/>
          <p:nvPr/>
        </p:nvSpPr>
        <p:spPr>
          <a:xfrm>
            <a:off x="5244827" y="3723355"/>
            <a:ext cx="453970" cy="79591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19644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9D9D3-B352-0CAB-2891-D05EAD73AE9E}"/>
              </a:ext>
            </a:extLst>
          </p:cNvPr>
          <p:cNvSpPr>
            <a:spLocks noGrp="1"/>
          </p:cNvSpPr>
          <p:nvPr>
            <p:ph type="title"/>
          </p:nvPr>
        </p:nvSpPr>
        <p:spPr/>
        <p:txBody>
          <a:bodyPr/>
          <a:lstStyle/>
          <a:p>
            <a:r>
              <a:rPr lang="en-US" dirty="0"/>
              <a:t>HYPOTHESIS TESTING</a:t>
            </a:r>
            <a:br>
              <a:rPr lang="en-US" dirty="0"/>
            </a:br>
            <a:r>
              <a:rPr lang="en-US" dirty="0"/>
              <a:t>IN THE COUNTERFACTUAL</a:t>
            </a:r>
            <a:br>
              <a:rPr lang="en-US" dirty="0"/>
            </a:br>
            <a:r>
              <a:rPr lang="en-US" dirty="0"/>
              <a:t>FRAMEWORK</a:t>
            </a:r>
          </a:p>
        </p:txBody>
      </p:sp>
      <p:sp>
        <p:nvSpPr>
          <p:cNvPr id="3" name="Text Placeholder 2">
            <a:extLst>
              <a:ext uri="{FF2B5EF4-FFF2-40B4-BE49-F238E27FC236}">
                <a16:creationId xmlns:a16="http://schemas.microsoft.com/office/drawing/2014/main" id="{BA4DF7CA-FA41-DF4E-C6F4-709366009F4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163838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9312A-6A5A-FB9B-ADAD-CD588DAC5CC7}"/>
            </a:ext>
          </a:extLst>
        </p:cNvPr>
        <p:cNvGrpSpPr/>
        <p:nvPr/>
      </p:nvGrpSpPr>
      <p:grpSpPr>
        <a:xfrm>
          <a:off x="0" y="0"/>
          <a:ext cx="0" cy="0"/>
          <a:chOff x="0" y="0"/>
          <a:chExt cx="0" cy="0"/>
        </a:xfrm>
      </p:grpSpPr>
      <p:sp>
        <p:nvSpPr>
          <p:cNvPr id="32" name="Rectangle 31">
            <a:extLst>
              <a:ext uri="{FF2B5EF4-FFF2-40B4-BE49-F238E27FC236}">
                <a16:creationId xmlns:a16="http://schemas.microsoft.com/office/drawing/2014/main" id="{4566414F-5697-CA9B-331B-312DA9CEE4C7}"/>
              </a:ext>
            </a:extLst>
          </p:cNvPr>
          <p:cNvSpPr/>
          <p:nvPr/>
        </p:nvSpPr>
        <p:spPr>
          <a:xfrm>
            <a:off x="0" y="-180"/>
            <a:ext cx="12191998" cy="1287573"/>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C23362E2-EF49-FC41-942E-5DD1225C3156}"/>
              </a:ext>
            </a:extLst>
          </p:cNvPr>
          <p:cNvSpPr/>
          <p:nvPr/>
        </p:nvSpPr>
        <p:spPr>
          <a:xfrm>
            <a:off x="7338" y="5873530"/>
            <a:ext cx="12191998" cy="996801"/>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7E0DDC-1F5C-BD50-FE77-FD06544B0A65}"/>
              </a:ext>
            </a:extLst>
          </p:cNvPr>
          <p:cNvSpPr>
            <a:spLocks noGrp="1"/>
          </p:cNvSpPr>
          <p:nvPr>
            <p:ph type="title"/>
          </p:nvPr>
        </p:nvSpPr>
        <p:spPr>
          <a:xfrm>
            <a:off x="316156" y="-121481"/>
            <a:ext cx="11479876" cy="1143000"/>
          </a:xfrm>
        </p:spPr>
        <p:txBody>
          <a:bodyPr>
            <a:normAutofit/>
          </a:bodyPr>
          <a:lstStyle/>
          <a:p>
            <a:r>
              <a:rPr lang="en-US" sz="3600" dirty="0"/>
              <a:t>3 valid counterfactuals:</a:t>
            </a:r>
          </a:p>
        </p:txBody>
      </p:sp>
      <p:cxnSp>
        <p:nvCxnSpPr>
          <p:cNvPr id="4" name="Straight Connector 3">
            <a:extLst>
              <a:ext uri="{FF2B5EF4-FFF2-40B4-BE49-F238E27FC236}">
                <a16:creationId xmlns:a16="http://schemas.microsoft.com/office/drawing/2014/main" id="{14C0578C-50F0-35FC-1221-74BD353A7030}"/>
              </a:ext>
            </a:extLst>
          </p:cNvPr>
          <p:cNvCxnSpPr/>
          <p:nvPr/>
        </p:nvCxnSpPr>
        <p:spPr>
          <a:xfrm>
            <a:off x="940840"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39A6EFA-A3F8-9DD0-2F69-72149B33E567}"/>
              </a:ext>
            </a:extLst>
          </p:cNvPr>
          <p:cNvCxnSpPr/>
          <p:nvPr/>
        </p:nvCxnSpPr>
        <p:spPr>
          <a:xfrm>
            <a:off x="788440"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8E99BE6F-8A73-8B93-41CF-F20C58A38CED}"/>
              </a:ext>
            </a:extLst>
          </p:cNvPr>
          <p:cNvSpPr/>
          <p:nvPr/>
        </p:nvSpPr>
        <p:spPr>
          <a:xfrm>
            <a:off x="1474240" y="425675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a:extLst>
              <a:ext uri="{FF2B5EF4-FFF2-40B4-BE49-F238E27FC236}">
                <a16:creationId xmlns:a16="http://schemas.microsoft.com/office/drawing/2014/main" id="{CE320490-7B96-27BA-F49D-A204AAB305DC}"/>
              </a:ext>
            </a:extLst>
          </p:cNvPr>
          <p:cNvSpPr/>
          <p:nvPr/>
        </p:nvSpPr>
        <p:spPr>
          <a:xfrm>
            <a:off x="2541040" y="403444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a:extLst>
              <a:ext uri="{FF2B5EF4-FFF2-40B4-BE49-F238E27FC236}">
                <a16:creationId xmlns:a16="http://schemas.microsoft.com/office/drawing/2014/main" id="{362F583B-3234-F5F6-85D1-6E6190F95055}"/>
              </a:ext>
            </a:extLst>
          </p:cNvPr>
          <p:cNvSpPr/>
          <p:nvPr/>
        </p:nvSpPr>
        <p:spPr>
          <a:xfrm>
            <a:off x="1474240"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a:extLst>
              <a:ext uri="{FF2B5EF4-FFF2-40B4-BE49-F238E27FC236}">
                <a16:creationId xmlns:a16="http://schemas.microsoft.com/office/drawing/2014/main" id="{BD5EC20F-1339-641B-C690-CE8D61543B58}"/>
              </a:ext>
            </a:extLst>
          </p:cNvPr>
          <p:cNvSpPr/>
          <p:nvPr/>
        </p:nvSpPr>
        <p:spPr>
          <a:xfrm>
            <a:off x="2541040"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2" name="Straight Connector 11">
            <a:extLst>
              <a:ext uri="{FF2B5EF4-FFF2-40B4-BE49-F238E27FC236}">
                <a16:creationId xmlns:a16="http://schemas.microsoft.com/office/drawing/2014/main" id="{DD34EC05-1916-2FF7-77EC-126558F6BCCF}"/>
              </a:ext>
            </a:extLst>
          </p:cNvPr>
          <p:cNvCxnSpPr/>
          <p:nvPr/>
        </p:nvCxnSpPr>
        <p:spPr>
          <a:xfrm>
            <a:off x="1550440"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1738958-F747-9DDF-9DF2-51E3C5D070E4}"/>
              </a:ext>
            </a:extLst>
          </p:cNvPr>
          <p:cNvSpPr txBox="1"/>
          <p:nvPr/>
        </p:nvSpPr>
        <p:spPr>
          <a:xfrm>
            <a:off x="1332192"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14" name="Straight Connector 13">
            <a:extLst>
              <a:ext uri="{FF2B5EF4-FFF2-40B4-BE49-F238E27FC236}">
                <a16:creationId xmlns:a16="http://schemas.microsoft.com/office/drawing/2014/main" id="{F8CF51FD-7102-FC8D-F2E3-5FD016C36A72}"/>
              </a:ext>
            </a:extLst>
          </p:cNvPr>
          <p:cNvCxnSpPr/>
          <p:nvPr/>
        </p:nvCxnSpPr>
        <p:spPr>
          <a:xfrm>
            <a:off x="2642400"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47D5DD4-4006-E24E-0669-A5C2A7049454}"/>
              </a:ext>
            </a:extLst>
          </p:cNvPr>
          <p:cNvSpPr txBox="1"/>
          <p:nvPr/>
        </p:nvSpPr>
        <p:spPr>
          <a:xfrm>
            <a:off x="2424152"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17" name="Straight Arrow Connector 16">
            <a:extLst>
              <a:ext uri="{FF2B5EF4-FFF2-40B4-BE49-F238E27FC236}">
                <a16:creationId xmlns:a16="http://schemas.microsoft.com/office/drawing/2014/main" id="{CAB3BFAD-2EA3-21FC-54E7-283955441E92}"/>
              </a:ext>
            </a:extLst>
          </p:cNvPr>
          <p:cNvCxnSpPr/>
          <p:nvPr/>
        </p:nvCxnSpPr>
        <p:spPr>
          <a:xfrm flipV="1">
            <a:off x="2083840"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8FC2716-969D-FFF2-7E0D-1D1EBBD390AE}"/>
              </a:ext>
            </a:extLst>
          </p:cNvPr>
          <p:cNvSpPr txBox="1"/>
          <p:nvPr/>
        </p:nvSpPr>
        <p:spPr>
          <a:xfrm>
            <a:off x="1720023"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50000"/>
                  </a:schemeClr>
                </a:solidFill>
                <a:effectLst/>
                <a:uLnTx/>
                <a:uFillTx/>
                <a:latin typeface="Calibri"/>
                <a:ea typeface="+mn-ea"/>
                <a:cs typeface="+mn-cs"/>
              </a:rPr>
              <a:t>Program</a:t>
            </a:r>
          </a:p>
        </p:txBody>
      </p:sp>
      <p:cxnSp>
        <p:nvCxnSpPr>
          <p:cNvPr id="19" name="Straight Connector 18">
            <a:extLst>
              <a:ext uri="{FF2B5EF4-FFF2-40B4-BE49-F238E27FC236}">
                <a16:creationId xmlns:a16="http://schemas.microsoft.com/office/drawing/2014/main" id="{7DA2ED87-49A4-72C2-C7D3-C2B4C8EBF403}"/>
              </a:ext>
            </a:extLst>
          </p:cNvPr>
          <p:cNvCxnSpPr/>
          <p:nvPr/>
        </p:nvCxnSpPr>
        <p:spPr>
          <a:xfrm>
            <a:off x="4853475"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BB40F50-06D5-734C-1352-1D2D9657E17E}"/>
              </a:ext>
            </a:extLst>
          </p:cNvPr>
          <p:cNvCxnSpPr/>
          <p:nvPr/>
        </p:nvCxnSpPr>
        <p:spPr>
          <a:xfrm>
            <a:off x="4701075"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1F79C943-89FF-9E62-A9E5-A69798AA0138}"/>
              </a:ext>
            </a:extLst>
          </p:cNvPr>
          <p:cNvSpPr/>
          <p:nvPr/>
        </p:nvSpPr>
        <p:spPr>
          <a:xfrm>
            <a:off x="5386875" y="425675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a:extLst>
              <a:ext uri="{FF2B5EF4-FFF2-40B4-BE49-F238E27FC236}">
                <a16:creationId xmlns:a16="http://schemas.microsoft.com/office/drawing/2014/main" id="{D98577BC-E6BE-6712-26E8-80DB91285A5D}"/>
              </a:ext>
            </a:extLst>
          </p:cNvPr>
          <p:cNvSpPr/>
          <p:nvPr/>
        </p:nvSpPr>
        <p:spPr>
          <a:xfrm>
            <a:off x="6453675"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a:extLst>
              <a:ext uri="{FF2B5EF4-FFF2-40B4-BE49-F238E27FC236}">
                <a16:creationId xmlns:a16="http://schemas.microsoft.com/office/drawing/2014/main" id="{E1D3A14C-0E13-B072-429D-344FAF5740AF}"/>
              </a:ext>
            </a:extLst>
          </p:cNvPr>
          <p:cNvSpPr/>
          <p:nvPr/>
        </p:nvSpPr>
        <p:spPr>
          <a:xfrm>
            <a:off x="5386875"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a:extLst>
              <a:ext uri="{FF2B5EF4-FFF2-40B4-BE49-F238E27FC236}">
                <a16:creationId xmlns:a16="http://schemas.microsoft.com/office/drawing/2014/main" id="{3FAC93FC-F803-525C-F898-2E0218406D2E}"/>
              </a:ext>
            </a:extLst>
          </p:cNvPr>
          <p:cNvSpPr/>
          <p:nvPr/>
        </p:nvSpPr>
        <p:spPr>
          <a:xfrm>
            <a:off x="6453675"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5" name="Straight Connector 24">
            <a:extLst>
              <a:ext uri="{FF2B5EF4-FFF2-40B4-BE49-F238E27FC236}">
                <a16:creationId xmlns:a16="http://schemas.microsoft.com/office/drawing/2014/main" id="{E77C34CE-79DA-34B4-41D8-B21828FE8B26}"/>
              </a:ext>
            </a:extLst>
          </p:cNvPr>
          <p:cNvCxnSpPr/>
          <p:nvPr/>
        </p:nvCxnSpPr>
        <p:spPr>
          <a:xfrm>
            <a:off x="5463075"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71BA1024-4FC9-8CA2-15E1-6071905CEA6B}"/>
              </a:ext>
            </a:extLst>
          </p:cNvPr>
          <p:cNvSpPr txBox="1"/>
          <p:nvPr/>
        </p:nvSpPr>
        <p:spPr>
          <a:xfrm>
            <a:off x="5244827"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27" name="Straight Connector 26">
            <a:extLst>
              <a:ext uri="{FF2B5EF4-FFF2-40B4-BE49-F238E27FC236}">
                <a16:creationId xmlns:a16="http://schemas.microsoft.com/office/drawing/2014/main" id="{5AEA827B-32B8-F66E-3C97-6514F681F749}"/>
              </a:ext>
            </a:extLst>
          </p:cNvPr>
          <p:cNvCxnSpPr/>
          <p:nvPr/>
        </p:nvCxnSpPr>
        <p:spPr>
          <a:xfrm>
            <a:off x="6555035"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CFC11280-927A-D5C6-5BE1-1BD1BD53E3E2}"/>
              </a:ext>
            </a:extLst>
          </p:cNvPr>
          <p:cNvSpPr txBox="1"/>
          <p:nvPr/>
        </p:nvSpPr>
        <p:spPr>
          <a:xfrm>
            <a:off x="6336787"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29" name="Straight Arrow Connector 28">
            <a:extLst>
              <a:ext uri="{FF2B5EF4-FFF2-40B4-BE49-F238E27FC236}">
                <a16:creationId xmlns:a16="http://schemas.microsoft.com/office/drawing/2014/main" id="{D9B6FAF6-13A2-C106-040D-1BB70D6AC54A}"/>
              </a:ext>
            </a:extLst>
          </p:cNvPr>
          <p:cNvCxnSpPr/>
          <p:nvPr/>
        </p:nvCxnSpPr>
        <p:spPr>
          <a:xfrm flipV="1">
            <a:off x="5996475"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A52C776C-7B51-CFA6-1BD9-094984ADB68F}"/>
              </a:ext>
            </a:extLst>
          </p:cNvPr>
          <p:cNvSpPr txBox="1"/>
          <p:nvPr/>
        </p:nvSpPr>
        <p:spPr>
          <a:xfrm>
            <a:off x="5632658"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50000"/>
                  </a:schemeClr>
                </a:solidFill>
                <a:effectLst/>
                <a:uLnTx/>
                <a:uFillTx/>
                <a:latin typeface="Calibri"/>
                <a:ea typeface="+mn-ea"/>
                <a:cs typeface="+mn-cs"/>
              </a:rPr>
              <a:t>Program</a:t>
            </a:r>
          </a:p>
        </p:txBody>
      </p:sp>
      <p:sp>
        <p:nvSpPr>
          <p:cNvPr id="43" name="TextBox 42">
            <a:extLst>
              <a:ext uri="{FF2B5EF4-FFF2-40B4-BE49-F238E27FC236}">
                <a16:creationId xmlns:a16="http://schemas.microsoft.com/office/drawing/2014/main" id="{877C87EC-AD56-407E-50EB-CCCC135509EF}"/>
              </a:ext>
            </a:extLst>
          </p:cNvPr>
          <p:cNvSpPr txBox="1"/>
          <p:nvPr/>
        </p:nvSpPr>
        <p:spPr>
          <a:xfrm>
            <a:off x="1168073" y="1865120"/>
            <a:ext cx="1904304"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noProof="0" dirty="0">
                <a:ln>
                  <a:noFill/>
                </a:ln>
                <a:solidFill>
                  <a:schemeClr val="accent1">
                    <a:lumMod val="50000"/>
                  </a:schemeClr>
                </a:solidFill>
                <a:effectLst/>
                <a:uLnTx/>
                <a:uFillTx/>
                <a:latin typeface="Calibri"/>
                <a:ea typeface="+mn-ea"/>
                <a:cs typeface="+mn-cs"/>
              </a:rPr>
              <a:t>Pre-Post Reflexive</a:t>
            </a:r>
            <a:br>
              <a:rPr kumimoji="0" lang="en-US" sz="1800" b="0" i="0" u="none" strike="noStrike" kern="1200" cap="none" spc="0" normalizeH="0" baseline="0" noProof="0" dirty="0">
                <a:ln>
                  <a:noFill/>
                </a:ln>
                <a:solidFill>
                  <a:schemeClr val="accent1">
                    <a:lumMod val="50000"/>
                  </a:schemeClr>
                </a:solidFill>
                <a:effectLst/>
                <a:uLnTx/>
                <a:uFillTx/>
                <a:latin typeface="Calibri"/>
                <a:ea typeface="+mn-ea"/>
                <a:cs typeface="+mn-cs"/>
              </a:rPr>
            </a:br>
            <a:r>
              <a:rPr kumimoji="0" lang="en-US" sz="1800" i="0" u="none" strike="noStrike" kern="1200" cap="none" spc="0" normalizeH="0" baseline="0" noProof="0" dirty="0">
                <a:ln>
                  <a:noFill/>
                </a:ln>
                <a:solidFill>
                  <a:schemeClr val="accent1">
                    <a:lumMod val="50000"/>
                  </a:schemeClr>
                </a:solidFill>
                <a:effectLst/>
                <a:uLnTx/>
                <a:uFillTx/>
                <a:latin typeface="Calibri"/>
                <a:ea typeface="+mn-ea"/>
                <a:cs typeface="+mn-cs"/>
              </a:rPr>
              <a:t>Estimator </a:t>
            </a:r>
            <a:br>
              <a:rPr kumimoji="0" lang="en-US" sz="1800" b="0" i="0" u="none" strike="noStrike" kern="1200" cap="none" spc="0" normalizeH="0" baseline="0" noProof="0" dirty="0">
                <a:ln>
                  <a:noFill/>
                </a:ln>
                <a:solidFill>
                  <a:prstClr val="black"/>
                </a:solidFill>
                <a:effectLst/>
                <a:uLnTx/>
                <a:uFillTx/>
                <a:latin typeface="Calibri"/>
                <a:ea typeface="+mn-ea"/>
                <a:cs typeface="+mn-cs"/>
              </a:rPr>
            </a:br>
            <a:r>
              <a:rPr kumimoji="0" lang="en-US" sz="2000" i="0" u="none" strike="noStrike" kern="1200" cap="none" spc="0" normalizeH="0" baseline="0" noProof="0" dirty="0">
                <a:ln>
                  <a:noFill/>
                </a:ln>
                <a:solidFill>
                  <a:schemeClr val="accent2">
                    <a:lumMod val="75000"/>
                  </a:schemeClr>
                </a:solidFill>
                <a:effectLst/>
                <a:uLnTx/>
                <a:uFillTx/>
                <a:latin typeface="Candara" panose="020E0502030303020204" pitchFamily="34" charset="0"/>
                <a:cs typeface="Arial" panose="020B0604020202020204" pitchFamily="34" charset="0"/>
              </a:rPr>
              <a:t>effect</a:t>
            </a:r>
            <a:r>
              <a:rPr kumimoji="0" lang="en-US" sz="2000" i="0" u="none" strike="noStrike" kern="1200" cap="none" spc="0" normalizeH="0" baseline="0" noProof="0" dirty="0">
                <a:ln>
                  <a:noFill/>
                </a:ln>
                <a:solidFill>
                  <a:srgbClr val="C00000"/>
                </a:solidFill>
                <a:effectLst/>
                <a:uLnTx/>
                <a:uFillTx/>
                <a:latin typeface="Candara" panose="020E0502030303020204" pitchFamily="34" charset="0"/>
                <a:cs typeface="Arial" panose="020B0604020202020204" pitchFamily="34" charset="0"/>
              </a:rPr>
              <a:t> </a:t>
            </a:r>
            <a:r>
              <a:rPr kumimoji="0" lang="en-US" sz="2000" b="1" i="0" u="none" strike="noStrike" kern="1200" cap="none" spc="0" normalizeH="0" baseline="0" noProof="0" dirty="0">
                <a:ln>
                  <a:noFill/>
                </a:ln>
                <a:solidFill>
                  <a:schemeClr val="bg2">
                    <a:lumMod val="25000"/>
                  </a:schemeClr>
                </a:solidFill>
                <a:effectLst/>
                <a:uLnTx/>
                <a:uFillTx/>
                <a:latin typeface="Candara" panose="020E0502030303020204" pitchFamily="34" charset="0"/>
                <a:cs typeface="Arial" panose="020B0604020202020204" pitchFamily="34" charset="0"/>
              </a:rPr>
              <a:t>= </a:t>
            </a:r>
            <a:r>
              <a:rPr kumimoji="0" lang="en-US" sz="2000" i="0" u="none" strike="noStrike" kern="1200" cap="none" spc="0" normalizeH="0" baseline="0" noProof="0" dirty="0">
                <a:ln>
                  <a:noFill/>
                </a:ln>
                <a:solidFill>
                  <a:schemeClr val="bg2">
                    <a:lumMod val="25000"/>
                  </a:schemeClr>
                </a:solidFill>
                <a:effectLst/>
                <a:uLnTx/>
                <a:uFillTx/>
                <a:latin typeface="Century Gothic" panose="020B0502020202020204" pitchFamily="34" charset="0"/>
                <a:cs typeface="Arial" panose="020B0604020202020204" pitchFamily="34" charset="0"/>
              </a:rPr>
              <a:t>T2-T1</a:t>
            </a:r>
            <a:endParaRPr kumimoji="0" lang="en-US" sz="1800" i="0" u="none" strike="noStrike" kern="1200" cap="none" spc="0" normalizeH="0" baseline="0" noProof="0" dirty="0">
              <a:ln>
                <a:noFill/>
              </a:ln>
              <a:solidFill>
                <a:schemeClr val="bg2">
                  <a:lumMod val="25000"/>
                </a:schemeClr>
              </a:solidFill>
              <a:effectLst/>
              <a:uLnTx/>
              <a:uFillTx/>
              <a:latin typeface="Century Gothic" panose="020B0502020202020204" pitchFamily="34" charset="0"/>
              <a:cs typeface="Arial" panose="020B0604020202020204" pitchFamily="34" charset="0"/>
            </a:endParaRPr>
          </a:p>
        </p:txBody>
      </p:sp>
      <p:cxnSp>
        <p:nvCxnSpPr>
          <p:cNvPr id="45" name="Straight Connector 44">
            <a:extLst>
              <a:ext uri="{FF2B5EF4-FFF2-40B4-BE49-F238E27FC236}">
                <a16:creationId xmlns:a16="http://schemas.microsoft.com/office/drawing/2014/main" id="{D92A632E-8B2E-9B3D-6C6A-79E37C436C53}"/>
              </a:ext>
            </a:extLst>
          </p:cNvPr>
          <p:cNvCxnSpPr/>
          <p:nvPr/>
        </p:nvCxnSpPr>
        <p:spPr>
          <a:xfrm>
            <a:off x="1666754"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6" name="Right Brace 45">
            <a:extLst>
              <a:ext uri="{FF2B5EF4-FFF2-40B4-BE49-F238E27FC236}">
                <a16:creationId xmlns:a16="http://schemas.microsoft.com/office/drawing/2014/main" id="{127B9BD2-5D18-9A65-2EE7-DC7C887F4626}"/>
              </a:ext>
            </a:extLst>
          </p:cNvPr>
          <p:cNvSpPr/>
          <p:nvPr/>
        </p:nvSpPr>
        <p:spPr>
          <a:xfrm>
            <a:off x="2769640"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TextBox 46">
            <a:extLst>
              <a:ext uri="{FF2B5EF4-FFF2-40B4-BE49-F238E27FC236}">
                <a16:creationId xmlns:a16="http://schemas.microsoft.com/office/drawing/2014/main" id="{ADE31DAB-EE71-48B8-C596-44D3D48D0C8D}"/>
              </a:ext>
            </a:extLst>
          </p:cNvPr>
          <p:cNvSpPr txBox="1"/>
          <p:nvPr/>
        </p:nvSpPr>
        <p:spPr>
          <a:xfrm>
            <a:off x="3028867" y="3415004"/>
            <a:ext cx="7665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p>
        </p:txBody>
      </p:sp>
      <p:sp>
        <p:nvSpPr>
          <p:cNvPr id="48" name="TextBox 47">
            <a:extLst>
              <a:ext uri="{FF2B5EF4-FFF2-40B4-BE49-F238E27FC236}">
                <a16:creationId xmlns:a16="http://schemas.microsoft.com/office/drawing/2014/main" id="{E8D1E5BC-00FA-49A6-46C0-584BF6748C0D}"/>
              </a:ext>
            </a:extLst>
          </p:cNvPr>
          <p:cNvSpPr txBox="1"/>
          <p:nvPr/>
        </p:nvSpPr>
        <p:spPr>
          <a:xfrm>
            <a:off x="5117869" y="1865120"/>
            <a:ext cx="1757211"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noProof="0" dirty="0">
                <a:ln>
                  <a:noFill/>
                </a:ln>
                <a:solidFill>
                  <a:schemeClr val="accent1">
                    <a:lumMod val="50000"/>
                  </a:schemeClr>
                </a:solidFill>
                <a:effectLst/>
                <a:uLnTx/>
                <a:uFillTx/>
                <a:latin typeface="Calibri"/>
                <a:ea typeface="+mn-ea"/>
                <a:cs typeface="+mn-cs"/>
              </a:rPr>
              <a:t>Post-Only</a:t>
            </a:r>
            <a:br>
              <a:rPr kumimoji="0" lang="en-US" sz="1800" b="0" i="0" u="none" strike="noStrike" kern="1200" cap="none" spc="0" normalizeH="0" baseline="0" noProof="0" dirty="0">
                <a:ln>
                  <a:noFill/>
                </a:ln>
                <a:solidFill>
                  <a:schemeClr val="accent1">
                    <a:lumMod val="50000"/>
                  </a:schemeClr>
                </a:solidFill>
                <a:effectLst/>
                <a:uLnTx/>
                <a:uFillTx/>
                <a:latin typeface="Calibri"/>
                <a:ea typeface="+mn-ea"/>
                <a:cs typeface="+mn-cs"/>
              </a:rPr>
            </a:br>
            <a:r>
              <a:rPr kumimoji="0" lang="en-US" sz="1800" i="0" u="none" strike="noStrike" kern="1200" cap="none" spc="0" normalizeH="0" baseline="0" noProof="0" dirty="0">
                <a:ln>
                  <a:noFill/>
                </a:ln>
                <a:solidFill>
                  <a:schemeClr val="accent1">
                    <a:lumMod val="50000"/>
                  </a:schemeClr>
                </a:solidFill>
                <a:effectLst/>
                <a:uLnTx/>
                <a:uFillTx/>
                <a:latin typeface="Calibri"/>
                <a:ea typeface="+mn-ea"/>
                <a:cs typeface="+mn-cs"/>
              </a:rPr>
              <a:t>Estimator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accent2">
                    <a:lumMod val="75000"/>
                  </a:schemeClr>
                </a:solidFill>
                <a:latin typeface="Candara" panose="020E0502030303020204" pitchFamily="34" charset="0"/>
                <a:cs typeface="Arial" panose="020B0604020202020204" pitchFamily="34" charset="0"/>
              </a:rPr>
              <a:t>effect</a:t>
            </a:r>
            <a:r>
              <a:rPr lang="en-US" sz="2000" b="1" dirty="0">
                <a:solidFill>
                  <a:schemeClr val="accent1">
                    <a:lumMod val="75000"/>
                  </a:schemeClr>
                </a:solidFill>
                <a:latin typeface="Candara" panose="020E0502030303020204" pitchFamily="34" charset="0"/>
                <a:cs typeface="Arial" panose="020B0604020202020204" pitchFamily="34" charset="0"/>
              </a:rPr>
              <a:t> </a:t>
            </a:r>
            <a:r>
              <a:rPr lang="en-US" sz="2000" b="1" dirty="0">
                <a:solidFill>
                  <a:schemeClr val="bg2">
                    <a:lumMod val="25000"/>
                  </a:schemeClr>
                </a:solidFill>
                <a:latin typeface="Candara" panose="020E0502030303020204" pitchFamily="34" charset="0"/>
                <a:cs typeface="Arial" panose="020B0604020202020204" pitchFamily="34" charset="0"/>
              </a:rPr>
              <a:t>= </a:t>
            </a:r>
            <a:r>
              <a:rPr kumimoji="0" lang="en-US" sz="2000" b="0" i="0" u="none" strike="noStrike" kern="1200" cap="none" spc="0" normalizeH="0" baseline="0" noProof="0" dirty="0">
                <a:ln>
                  <a:noFill/>
                </a:ln>
                <a:solidFill>
                  <a:schemeClr val="bg2">
                    <a:lumMod val="25000"/>
                  </a:schemeClr>
                </a:solidFill>
                <a:effectLst/>
                <a:uLnTx/>
                <a:uFillTx/>
                <a:latin typeface="Century Gothic" panose="020B0502020202020204" pitchFamily="34" charset="0"/>
              </a:rPr>
              <a:t>T2-C2</a:t>
            </a:r>
          </a:p>
        </p:txBody>
      </p:sp>
      <p:sp>
        <p:nvSpPr>
          <p:cNvPr id="49" name="TextBox 48">
            <a:extLst>
              <a:ext uri="{FF2B5EF4-FFF2-40B4-BE49-F238E27FC236}">
                <a16:creationId xmlns:a16="http://schemas.microsoft.com/office/drawing/2014/main" id="{B09DC615-49AF-24DC-3A81-57E90B8AA1F9}"/>
              </a:ext>
            </a:extLst>
          </p:cNvPr>
          <p:cNvSpPr txBox="1"/>
          <p:nvPr/>
        </p:nvSpPr>
        <p:spPr>
          <a:xfrm>
            <a:off x="8508266" y="1895897"/>
            <a:ext cx="286488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baseline="0" noProof="0" dirty="0">
                <a:ln>
                  <a:noFill/>
                </a:ln>
                <a:solidFill>
                  <a:schemeClr val="accent1">
                    <a:lumMod val="50000"/>
                  </a:schemeClr>
                </a:solidFill>
                <a:effectLst/>
                <a:uLnTx/>
                <a:uFillTx/>
                <a:latin typeface="Calibri"/>
                <a:ea typeface="+mn-ea"/>
                <a:cs typeface="+mn-cs"/>
              </a:rPr>
              <a:t>Pre-Post </a:t>
            </a:r>
            <a:r>
              <a:rPr lang="en-US" b="1" cap="small" dirty="0">
                <a:solidFill>
                  <a:schemeClr val="accent1">
                    <a:lumMod val="50000"/>
                  </a:schemeClr>
                </a:solidFill>
                <a:latin typeface="Calibri"/>
              </a:rPr>
              <a:t>w </a:t>
            </a:r>
            <a:r>
              <a:rPr kumimoji="0" lang="en-US" sz="1800" b="1" i="0" u="none" strike="noStrike" kern="1200" cap="small" spc="0" normalizeH="0" baseline="0" noProof="0" dirty="0">
                <a:ln>
                  <a:noFill/>
                </a:ln>
                <a:solidFill>
                  <a:schemeClr val="accent1">
                    <a:lumMod val="50000"/>
                  </a:schemeClr>
                </a:solidFill>
                <a:effectLst/>
                <a:uLnTx/>
                <a:uFillTx/>
                <a:latin typeface="Calibri"/>
                <a:ea typeface="+mn-ea"/>
                <a:cs typeface="+mn-cs"/>
              </a:rPr>
              <a:t>Comparison</a:t>
            </a:r>
            <a:r>
              <a:rPr lang="en-US" b="1" cap="small" dirty="0">
                <a:solidFill>
                  <a:schemeClr val="accent1">
                    <a:lumMod val="50000"/>
                  </a:schemeClr>
                </a:solidFill>
                <a:latin typeface="Calibri"/>
              </a:rPr>
              <a:t> </a:t>
            </a:r>
            <a:br>
              <a:rPr lang="en-US" dirty="0">
                <a:solidFill>
                  <a:schemeClr val="accent1">
                    <a:lumMod val="50000"/>
                  </a:schemeClr>
                </a:solidFill>
                <a:latin typeface="Calibri"/>
              </a:rPr>
            </a:br>
            <a:r>
              <a:rPr lang="en-US" dirty="0">
                <a:solidFill>
                  <a:schemeClr val="accent1">
                    <a:lumMod val="50000"/>
                  </a:schemeClr>
                </a:solidFill>
                <a:latin typeface="Calibri"/>
              </a:rPr>
              <a:t>Estimator</a:t>
            </a:r>
            <a:endParaRPr kumimoji="0" lang="en-US" sz="1800" b="0" i="0" u="none" strike="noStrike" kern="1200" cap="none" spc="0" normalizeH="0" baseline="0" noProof="0" dirty="0">
              <a:ln>
                <a:noFill/>
              </a:ln>
              <a:solidFill>
                <a:schemeClr val="accent1">
                  <a:lumMod val="50000"/>
                </a:schemeClr>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r>
              <a:rPr kumimoji="0" lang="en-US" b="1" i="0" u="none" strike="noStrike" kern="1200" cap="none" spc="0" normalizeH="0" baseline="0" noProof="0" dirty="0">
                <a:ln>
                  <a:noFill/>
                </a:ln>
                <a:solidFill>
                  <a:schemeClr val="accent1">
                    <a:lumMod val="75000"/>
                  </a:schemeClr>
                </a:solidFill>
                <a:effectLst/>
                <a:uLnTx/>
                <a:uFillTx/>
                <a:latin typeface="Candara" panose="020E0502030303020204" pitchFamily="34" charset="0"/>
              </a:rPr>
              <a:t> </a:t>
            </a:r>
            <a:r>
              <a:rPr kumimoji="0" lang="en-US" b="1" i="0" u="none" strike="noStrike" kern="1200" cap="none" spc="0" normalizeH="0" baseline="0" noProof="0" dirty="0">
                <a:ln>
                  <a:noFill/>
                </a:ln>
                <a:solidFill>
                  <a:schemeClr val="bg2">
                    <a:lumMod val="25000"/>
                  </a:schemeClr>
                </a:solidFill>
                <a:effectLst/>
                <a:uLnTx/>
                <a:uFillTx/>
                <a:latin typeface="Candara" panose="020E0502030303020204" pitchFamily="34" charset="0"/>
              </a:rPr>
              <a:t>= </a:t>
            </a:r>
            <a:r>
              <a:rPr kumimoji="0" lang="en-US" b="0" i="0" u="none" strike="noStrike" kern="1200" cap="none" spc="0" normalizeH="0" baseline="0" noProof="0" dirty="0">
                <a:ln>
                  <a:noFill/>
                </a:ln>
                <a:solidFill>
                  <a:schemeClr val="bg2">
                    <a:lumMod val="25000"/>
                  </a:schemeClr>
                </a:solidFill>
                <a:effectLst/>
                <a:uLnTx/>
                <a:uFillTx/>
                <a:latin typeface="Century Gothic" panose="020B0502020202020204" pitchFamily="34" charset="0"/>
              </a:rPr>
              <a:t>(T2-T1) – (C2-C1)</a:t>
            </a:r>
          </a:p>
        </p:txBody>
      </p:sp>
      <p:sp>
        <p:nvSpPr>
          <p:cNvPr id="50" name="Right Brace 49">
            <a:extLst>
              <a:ext uri="{FF2B5EF4-FFF2-40B4-BE49-F238E27FC236}">
                <a16:creationId xmlns:a16="http://schemas.microsoft.com/office/drawing/2014/main" id="{FBF0DB46-75AA-9767-C4FE-38FCFAEA0314}"/>
              </a:ext>
            </a:extLst>
          </p:cNvPr>
          <p:cNvSpPr/>
          <p:nvPr/>
        </p:nvSpPr>
        <p:spPr>
          <a:xfrm>
            <a:off x="6755246" y="3320897"/>
            <a:ext cx="228600" cy="745358"/>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46FB2CCB-3651-3529-3D65-90870FE8FE14}"/>
              </a:ext>
            </a:extLst>
          </p:cNvPr>
          <p:cNvSpPr/>
          <p:nvPr/>
        </p:nvSpPr>
        <p:spPr>
          <a:xfrm>
            <a:off x="1332193" y="4016689"/>
            <a:ext cx="1717367" cy="60960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29FB0DC8-6179-DAB2-D92C-36AB86E0EDB9}"/>
              </a:ext>
            </a:extLst>
          </p:cNvPr>
          <p:cNvGrpSpPr/>
          <p:nvPr/>
        </p:nvGrpSpPr>
        <p:grpSpPr>
          <a:xfrm>
            <a:off x="2998240" y="6018521"/>
            <a:ext cx="6284237" cy="691899"/>
            <a:chOff x="1181044" y="1171583"/>
            <a:chExt cx="6284237" cy="691899"/>
          </a:xfrm>
        </p:grpSpPr>
        <p:sp>
          <p:nvSpPr>
            <p:cNvPr id="99" name="Oval 98">
              <a:extLst>
                <a:ext uri="{FF2B5EF4-FFF2-40B4-BE49-F238E27FC236}">
                  <a16:creationId xmlns:a16="http://schemas.microsoft.com/office/drawing/2014/main" id="{9F86BC7D-A6D3-F08E-85D2-C3DFD081B2D2}"/>
                </a:ext>
              </a:extLst>
            </p:cNvPr>
            <p:cNvSpPr/>
            <p:nvPr/>
          </p:nvSpPr>
          <p:spPr>
            <a:xfrm>
              <a:off x="1181044" y="1268303"/>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entury Gothic" panose="020B0502020202020204" pitchFamily="34" charset="0"/>
              </a:endParaRPr>
            </a:p>
          </p:txBody>
        </p:sp>
        <p:sp>
          <p:nvSpPr>
            <p:cNvPr id="16" name="TextBox 15">
              <a:extLst>
                <a:ext uri="{FF2B5EF4-FFF2-40B4-BE49-F238E27FC236}">
                  <a16:creationId xmlns:a16="http://schemas.microsoft.com/office/drawing/2014/main" id="{3C54F062-BC68-DA15-38F1-952CA2BB0604}"/>
                </a:ext>
              </a:extLst>
            </p:cNvPr>
            <p:cNvSpPr txBox="1"/>
            <p:nvPr/>
          </p:nvSpPr>
          <p:spPr>
            <a:xfrm>
              <a:off x="1433689" y="1171583"/>
              <a:ext cx="59955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2">
                      <a:lumMod val="25000"/>
                    </a:schemeClr>
                  </a:solidFill>
                  <a:effectLst/>
                  <a:uLnTx/>
                  <a:uFillTx/>
                  <a:latin typeface="Century Gothic" panose="020B0502020202020204" pitchFamily="34" charset="0"/>
                </a:rPr>
                <a:t>Treatment Groups</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  </a:t>
              </a:r>
              <a:r>
                <a:rPr kumimoji="0" lang="en-US" sz="1600" b="1" i="0" u="none" strike="noStrike" kern="1200" cap="none" spc="0" normalizeH="0" baseline="0" noProof="0" dirty="0">
                  <a:ln>
                    <a:noFill/>
                  </a:ln>
                  <a:solidFill>
                    <a:prstClr val="black"/>
                  </a:solidFill>
                  <a:effectLst/>
                  <a:uLnTx/>
                  <a:uFillTx/>
                  <a:latin typeface="Century Gothic" panose="020B0502020202020204" pitchFamily="34" charset="0"/>
                </a:rPr>
                <a:t> </a:t>
              </a:r>
              <a:r>
                <a:rPr kumimoji="0" lang="en-US" b="1" i="0" u="none" strike="noStrike" kern="1200" cap="none" spc="0" normalizeH="0" baseline="0" noProof="0" dirty="0">
                  <a:ln>
                    <a:noFill/>
                  </a:ln>
                  <a:solidFill>
                    <a:schemeClr val="bg2">
                      <a:lumMod val="50000"/>
                    </a:schemeClr>
                  </a:solidFill>
                  <a:effectLst/>
                  <a:uLnTx/>
                  <a:uFillTx/>
                  <a:latin typeface="Century Gothic" panose="020B0502020202020204" pitchFamily="34" charset="0"/>
                </a:rPr>
                <a:t>T1</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=before,  </a:t>
              </a:r>
              <a:r>
                <a:rPr kumimoji="0" lang="en-US" b="1" i="0" u="none" strike="noStrike" kern="1200" cap="none" spc="0" normalizeH="0" baseline="0" noProof="0" dirty="0">
                  <a:ln>
                    <a:noFill/>
                  </a:ln>
                  <a:solidFill>
                    <a:schemeClr val="bg2">
                      <a:lumMod val="50000"/>
                    </a:schemeClr>
                  </a:solidFill>
                  <a:effectLst/>
                  <a:uLnTx/>
                  <a:uFillTx/>
                  <a:latin typeface="Century Gothic" panose="020B0502020202020204" pitchFamily="34" charset="0"/>
                </a:rPr>
                <a:t>T2</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a:t>
              </a:r>
              <a:r>
                <a:rPr lang="en-US" sz="1600" dirty="0">
                  <a:solidFill>
                    <a:prstClr val="black"/>
                  </a:solidFill>
                  <a:latin typeface="Century Gothic" panose="020B0502020202020204" pitchFamily="34" charset="0"/>
                </a:rPr>
                <a:t>post-</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program measure</a:t>
              </a:r>
            </a:p>
          </p:txBody>
        </p:sp>
        <p:sp>
          <p:nvSpPr>
            <p:cNvPr id="106" name="TextBox 105">
              <a:extLst>
                <a:ext uri="{FF2B5EF4-FFF2-40B4-BE49-F238E27FC236}">
                  <a16:creationId xmlns:a16="http://schemas.microsoft.com/office/drawing/2014/main" id="{B1719D3A-3954-3C98-CE02-7D9DAA72BE30}"/>
                </a:ext>
              </a:extLst>
            </p:cNvPr>
            <p:cNvSpPr txBox="1"/>
            <p:nvPr/>
          </p:nvSpPr>
          <p:spPr>
            <a:xfrm>
              <a:off x="1456905" y="1524928"/>
              <a:ext cx="600837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2"/>
                  </a:solidFill>
                  <a:effectLst/>
                  <a:uLnTx/>
                  <a:uFillTx/>
                  <a:latin typeface="Century Gothic" panose="020B0502020202020204" pitchFamily="34" charset="0"/>
                </a:rPr>
                <a:t>Control Groups</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       </a:t>
              </a:r>
              <a:r>
                <a:rPr kumimoji="0" lang="en-US" sz="1600" b="1"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rPr>
                <a:t>C1</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=before, </a:t>
              </a:r>
              <a:r>
                <a:rPr kumimoji="0" lang="en-US" sz="1600" b="1"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rPr>
                <a:t>C2</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a:t>
              </a:r>
              <a:r>
                <a:rPr lang="en-US" sz="1600" dirty="0">
                  <a:solidFill>
                    <a:prstClr val="black"/>
                  </a:solidFill>
                  <a:latin typeface="Century Gothic" panose="020B0502020202020204" pitchFamily="34" charset="0"/>
                </a:rPr>
                <a:t>post-</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program measure</a:t>
              </a:r>
            </a:p>
          </p:txBody>
        </p:sp>
        <p:sp>
          <p:nvSpPr>
            <p:cNvPr id="107" name="Oval 106">
              <a:extLst>
                <a:ext uri="{FF2B5EF4-FFF2-40B4-BE49-F238E27FC236}">
                  <a16:creationId xmlns:a16="http://schemas.microsoft.com/office/drawing/2014/main" id="{7E8C2F8C-5DFF-8E47-D590-A005FF06D2F3}"/>
                </a:ext>
              </a:extLst>
            </p:cNvPr>
            <p:cNvSpPr/>
            <p:nvPr/>
          </p:nvSpPr>
          <p:spPr>
            <a:xfrm>
              <a:off x="1181044" y="1614732"/>
              <a:ext cx="152400" cy="1524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entury Gothic" panose="020B0502020202020204" pitchFamily="34" charset="0"/>
              </a:endParaRPr>
            </a:p>
          </p:txBody>
        </p:sp>
      </p:grpSp>
      <p:sp>
        <p:nvSpPr>
          <p:cNvPr id="31" name="TextBox 30">
            <a:extLst>
              <a:ext uri="{FF2B5EF4-FFF2-40B4-BE49-F238E27FC236}">
                <a16:creationId xmlns:a16="http://schemas.microsoft.com/office/drawing/2014/main" id="{9C04B0E7-1FD2-E6F1-DDB9-A9BD61D903EC}"/>
              </a:ext>
            </a:extLst>
          </p:cNvPr>
          <p:cNvSpPr txBox="1"/>
          <p:nvPr/>
        </p:nvSpPr>
        <p:spPr>
          <a:xfrm>
            <a:off x="788440" y="815602"/>
            <a:ext cx="1062979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accent1">
                    <a:lumMod val="50000"/>
                  </a:schemeClr>
                </a:solidFill>
                <a:effectLst/>
                <a:uLnTx/>
                <a:uFillTx/>
                <a:latin typeface="Century Gothic" panose="020B0502020202020204" pitchFamily="34" charset="0"/>
              </a:rPr>
              <a:t>Each variety of counterfactual has a different formula for the </a:t>
            </a:r>
            <a:r>
              <a:rPr kumimoji="0" lang="en-US" sz="1600" i="0" u="none" strike="noStrike" kern="1200" cap="none" spc="0" normalizeH="0" baseline="0" noProof="0" dirty="0">
                <a:ln>
                  <a:noFill/>
                </a:ln>
                <a:solidFill>
                  <a:schemeClr val="tx2">
                    <a:lumMod val="75000"/>
                  </a:schemeClr>
                </a:solidFill>
                <a:effectLst/>
                <a:uLnTx/>
                <a:uFillTx/>
                <a:latin typeface="Century Gothic" panose="020B0502020202020204" pitchFamily="34" charset="0"/>
              </a:rPr>
              <a:t>program effect estimate</a:t>
            </a:r>
            <a:r>
              <a:rPr kumimoji="0" lang="en-US" sz="1600" b="1" i="0" u="none" strike="noStrike" kern="1200" cap="none" spc="0" normalizeH="0" baseline="0" noProof="0" dirty="0">
                <a:ln>
                  <a:noFill/>
                </a:ln>
                <a:solidFill>
                  <a:schemeClr val="tx2">
                    <a:lumMod val="75000"/>
                  </a:schemeClr>
                </a:solidFill>
                <a:effectLst/>
                <a:uLnTx/>
                <a:uFillTx/>
                <a:latin typeface="Century Gothic" panose="020B0502020202020204" pitchFamily="34" charset="0"/>
              </a:rPr>
              <a:t>.</a:t>
            </a:r>
          </a:p>
        </p:txBody>
      </p:sp>
      <p:sp>
        <p:nvSpPr>
          <p:cNvPr id="78" name="TextBox 77">
            <a:extLst>
              <a:ext uri="{FF2B5EF4-FFF2-40B4-BE49-F238E27FC236}">
                <a16:creationId xmlns:a16="http://schemas.microsoft.com/office/drawing/2014/main" id="{BFBE1BD1-6D26-96A8-5578-9899F4018B92}"/>
              </a:ext>
            </a:extLst>
          </p:cNvPr>
          <p:cNvSpPr txBox="1"/>
          <p:nvPr/>
        </p:nvSpPr>
        <p:spPr>
          <a:xfrm>
            <a:off x="7007006" y="3493521"/>
            <a:ext cx="7665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p>
        </p:txBody>
      </p:sp>
      <p:grpSp>
        <p:nvGrpSpPr>
          <p:cNvPr id="33" name="Group 32">
            <a:extLst>
              <a:ext uri="{FF2B5EF4-FFF2-40B4-BE49-F238E27FC236}">
                <a16:creationId xmlns:a16="http://schemas.microsoft.com/office/drawing/2014/main" id="{693B810B-7724-9997-2A0F-6A6D40404129}"/>
              </a:ext>
            </a:extLst>
          </p:cNvPr>
          <p:cNvGrpSpPr/>
          <p:nvPr/>
        </p:nvGrpSpPr>
        <p:grpSpPr>
          <a:xfrm>
            <a:off x="8545917" y="3189955"/>
            <a:ext cx="3344901" cy="2374349"/>
            <a:chOff x="8545917" y="3189955"/>
            <a:chExt cx="3344901" cy="2374349"/>
          </a:xfrm>
        </p:grpSpPr>
        <p:cxnSp>
          <p:nvCxnSpPr>
            <p:cNvPr id="52" name="Straight Connector 51">
              <a:extLst>
                <a:ext uri="{FF2B5EF4-FFF2-40B4-BE49-F238E27FC236}">
                  <a16:creationId xmlns:a16="http://schemas.microsoft.com/office/drawing/2014/main" id="{2AA7A6AF-6D0D-ED5B-B69F-5014872598EC}"/>
                </a:ext>
              </a:extLst>
            </p:cNvPr>
            <p:cNvCxnSpPr/>
            <p:nvPr/>
          </p:nvCxnSpPr>
          <p:spPr>
            <a:xfrm>
              <a:off x="8748877"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81F332F0-25BF-9285-2A5B-CDB3311DEADA}"/>
                </a:ext>
              </a:extLst>
            </p:cNvPr>
            <p:cNvCxnSpPr/>
            <p:nvPr/>
          </p:nvCxnSpPr>
          <p:spPr>
            <a:xfrm>
              <a:off x="8545917"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3A4949BC-CD9A-2A4C-827A-BB424BD8EC92}"/>
                </a:ext>
              </a:extLst>
            </p:cNvPr>
            <p:cNvSpPr/>
            <p:nvPr/>
          </p:nvSpPr>
          <p:spPr>
            <a:xfrm>
              <a:off x="9231717" y="42567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5" name="Oval 54">
              <a:extLst>
                <a:ext uri="{FF2B5EF4-FFF2-40B4-BE49-F238E27FC236}">
                  <a16:creationId xmlns:a16="http://schemas.microsoft.com/office/drawing/2014/main" id="{17C07AA2-3DC4-7442-0FE9-D61812F3FC32}"/>
                </a:ext>
              </a:extLst>
            </p:cNvPr>
            <p:cNvSpPr/>
            <p:nvPr/>
          </p:nvSpPr>
          <p:spPr>
            <a:xfrm>
              <a:off x="10298517"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Oval 55">
              <a:extLst>
                <a:ext uri="{FF2B5EF4-FFF2-40B4-BE49-F238E27FC236}">
                  <a16:creationId xmlns:a16="http://schemas.microsoft.com/office/drawing/2014/main" id="{56D7873F-832A-10E1-98FF-1D78B8CC000C}"/>
                </a:ext>
              </a:extLst>
            </p:cNvPr>
            <p:cNvSpPr/>
            <p:nvPr/>
          </p:nvSpPr>
          <p:spPr>
            <a:xfrm>
              <a:off x="9231717"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Oval 56">
              <a:extLst>
                <a:ext uri="{FF2B5EF4-FFF2-40B4-BE49-F238E27FC236}">
                  <a16:creationId xmlns:a16="http://schemas.microsoft.com/office/drawing/2014/main" id="{BCEF4EA4-05BA-ABB5-F164-50B150B34E14}"/>
                </a:ext>
              </a:extLst>
            </p:cNvPr>
            <p:cNvSpPr/>
            <p:nvPr/>
          </p:nvSpPr>
          <p:spPr>
            <a:xfrm>
              <a:off x="10298517"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Straight Connector 57">
              <a:extLst>
                <a:ext uri="{FF2B5EF4-FFF2-40B4-BE49-F238E27FC236}">
                  <a16:creationId xmlns:a16="http://schemas.microsoft.com/office/drawing/2014/main" id="{3AE693AE-BB3F-8311-29A3-BCC283FD385B}"/>
                </a:ext>
              </a:extLst>
            </p:cNvPr>
            <p:cNvCxnSpPr/>
            <p:nvPr/>
          </p:nvCxnSpPr>
          <p:spPr>
            <a:xfrm>
              <a:off x="930791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A993B9E-FE51-30DC-72AD-027BCE20E7B6}"/>
                </a:ext>
              </a:extLst>
            </p:cNvPr>
            <p:cNvSpPr txBox="1"/>
            <p:nvPr/>
          </p:nvSpPr>
          <p:spPr>
            <a:xfrm>
              <a:off x="908966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60" name="Straight Connector 59">
              <a:extLst>
                <a:ext uri="{FF2B5EF4-FFF2-40B4-BE49-F238E27FC236}">
                  <a16:creationId xmlns:a16="http://schemas.microsoft.com/office/drawing/2014/main" id="{7F96DC3D-E3BE-C2B4-9643-F318BF116E44}"/>
                </a:ext>
              </a:extLst>
            </p:cNvPr>
            <p:cNvCxnSpPr/>
            <p:nvPr/>
          </p:nvCxnSpPr>
          <p:spPr>
            <a:xfrm>
              <a:off x="1039987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614AF025-2311-2E46-7281-B6C216871FF0}"/>
                </a:ext>
              </a:extLst>
            </p:cNvPr>
            <p:cNvSpPr txBox="1"/>
            <p:nvPr/>
          </p:nvSpPr>
          <p:spPr>
            <a:xfrm>
              <a:off x="1018162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62" name="Straight Arrow Connector 61">
              <a:extLst>
                <a:ext uri="{FF2B5EF4-FFF2-40B4-BE49-F238E27FC236}">
                  <a16:creationId xmlns:a16="http://schemas.microsoft.com/office/drawing/2014/main" id="{EA07A37B-4409-E745-0E0A-041599EE1738}"/>
                </a:ext>
              </a:extLst>
            </p:cNvPr>
            <p:cNvCxnSpPr/>
            <p:nvPr/>
          </p:nvCxnSpPr>
          <p:spPr>
            <a:xfrm flipV="1">
              <a:off x="9850648"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78901BA7-1771-8A8B-D441-D13E8D9D80E0}"/>
                </a:ext>
              </a:extLst>
            </p:cNvPr>
            <p:cNvSpPr txBox="1"/>
            <p:nvPr/>
          </p:nvSpPr>
          <p:spPr>
            <a:xfrm>
              <a:off x="9486831"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50000"/>
                    </a:schemeClr>
                  </a:solidFill>
                  <a:effectLst/>
                  <a:uLnTx/>
                  <a:uFillTx/>
                  <a:latin typeface="Calibri"/>
                  <a:ea typeface="+mn-ea"/>
                  <a:cs typeface="+mn-cs"/>
                </a:rPr>
                <a:t>Program</a:t>
              </a:r>
            </a:p>
          </p:txBody>
        </p:sp>
        <p:cxnSp>
          <p:nvCxnSpPr>
            <p:cNvPr id="64" name="Straight Connector 63">
              <a:extLst>
                <a:ext uri="{FF2B5EF4-FFF2-40B4-BE49-F238E27FC236}">
                  <a16:creationId xmlns:a16="http://schemas.microsoft.com/office/drawing/2014/main" id="{CA53883D-6198-8918-DE9C-397DA1549D19}"/>
                </a:ext>
              </a:extLst>
            </p:cNvPr>
            <p:cNvCxnSpPr/>
            <p:nvPr/>
          </p:nvCxnSpPr>
          <p:spPr>
            <a:xfrm>
              <a:off x="9424231"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5" name="Right Brace 64">
              <a:extLst>
                <a:ext uri="{FF2B5EF4-FFF2-40B4-BE49-F238E27FC236}">
                  <a16:creationId xmlns:a16="http://schemas.microsoft.com/office/drawing/2014/main" id="{F9B3197C-CE27-06D8-0BDF-993E046E6DE2}"/>
                </a:ext>
              </a:extLst>
            </p:cNvPr>
            <p:cNvSpPr/>
            <p:nvPr/>
          </p:nvSpPr>
          <p:spPr>
            <a:xfrm>
              <a:off x="10527117"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2">
                    <a:lumMod val="25000"/>
                  </a:schemeClr>
                </a:solidFill>
                <a:effectLst/>
                <a:uLnTx/>
                <a:uFillTx/>
                <a:latin typeface="Calibri"/>
                <a:ea typeface="+mn-ea"/>
                <a:cs typeface="+mn-cs"/>
              </a:endParaRPr>
            </a:p>
          </p:txBody>
        </p:sp>
        <p:sp>
          <p:nvSpPr>
            <p:cNvPr id="66" name="TextBox 65">
              <a:extLst>
                <a:ext uri="{FF2B5EF4-FFF2-40B4-BE49-F238E27FC236}">
                  <a16:creationId xmlns:a16="http://schemas.microsoft.com/office/drawing/2014/main" id="{B37B057D-55DE-013F-E3DB-5C780BF52BFF}"/>
                </a:ext>
              </a:extLst>
            </p:cNvPr>
            <p:cNvSpPr txBox="1"/>
            <p:nvPr/>
          </p:nvSpPr>
          <p:spPr>
            <a:xfrm>
              <a:off x="10733683" y="3441791"/>
              <a:ext cx="30970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2">
                      <a:lumMod val="25000"/>
                    </a:schemeClr>
                  </a:solidFill>
                  <a:effectLst/>
                  <a:uLnTx/>
                  <a:uFillTx/>
                  <a:latin typeface="Calibri"/>
                  <a:ea typeface="+mn-ea"/>
                  <a:cs typeface="+mn-cs"/>
                </a:rPr>
                <a:t>A</a:t>
              </a:r>
            </a:p>
          </p:txBody>
        </p:sp>
        <p:cxnSp>
          <p:nvCxnSpPr>
            <p:cNvPr id="67" name="Straight Connector 66">
              <a:extLst>
                <a:ext uri="{FF2B5EF4-FFF2-40B4-BE49-F238E27FC236}">
                  <a16:creationId xmlns:a16="http://schemas.microsoft.com/office/drawing/2014/main" id="{99546EB5-8089-6A79-55A4-82589A9A843C}"/>
                </a:ext>
              </a:extLst>
            </p:cNvPr>
            <p:cNvCxnSpPr/>
            <p:nvPr/>
          </p:nvCxnSpPr>
          <p:spPr>
            <a:xfrm>
              <a:off x="9424736" y="43329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Right Brace 67">
              <a:extLst>
                <a:ext uri="{FF2B5EF4-FFF2-40B4-BE49-F238E27FC236}">
                  <a16:creationId xmlns:a16="http://schemas.microsoft.com/office/drawing/2014/main" id="{359ED1E3-3775-C25F-66E6-799A811F0E4C}"/>
                </a:ext>
              </a:extLst>
            </p:cNvPr>
            <p:cNvSpPr/>
            <p:nvPr/>
          </p:nvSpPr>
          <p:spPr>
            <a:xfrm>
              <a:off x="10553682" y="4025197"/>
              <a:ext cx="228600" cy="307759"/>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2">
                    <a:lumMod val="25000"/>
                  </a:schemeClr>
                </a:solidFill>
                <a:effectLst/>
                <a:uLnTx/>
                <a:uFillTx/>
                <a:latin typeface="Calibri"/>
                <a:ea typeface="+mn-ea"/>
                <a:cs typeface="+mn-cs"/>
              </a:endParaRPr>
            </a:p>
          </p:txBody>
        </p:sp>
        <p:sp>
          <p:nvSpPr>
            <p:cNvPr id="69" name="TextBox 68">
              <a:extLst>
                <a:ext uri="{FF2B5EF4-FFF2-40B4-BE49-F238E27FC236}">
                  <a16:creationId xmlns:a16="http://schemas.microsoft.com/office/drawing/2014/main" id="{279D7E37-F4D4-D5C6-E5ED-CD9AA7202FBF}"/>
                </a:ext>
              </a:extLst>
            </p:cNvPr>
            <p:cNvSpPr txBox="1"/>
            <p:nvPr/>
          </p:nvSpPr>
          <p:spPr>
            <a:xfrm>
              <a:off x="10749996" y="4004265"/>
              <a:ext cx="3000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2">
                      <a:lumMod val="25000"/>
                    </a:schemeClr>
                  </a:solidFill>
                  <a:effectLst/>
                  <a:uLnTx/>
                  <a:uFillTx/>
                  <a:latin typeface="Calibri"/>
                  <a:ea typeface="+mn-ea"/>
                  <a:cs typeface="+mn-cs"/>
                </a:rPr>
                <a:t>B</a:t>
              </a:r>
            </a:p>
          </p:txBody>
        </p:sp>
        <p:sp>
          <p:nvSpPr>
            <p:cNvPr id="11" name="TextBox 10">
              <a:extLst>
                <a:ext uri="{FF2B5EF4-FFF2-40B4-BE49-F238E27FC236}">
                  <a16:creationId xmlns:a16="http://schemas.microsoft.com/office/drawing/2014/main" id="{9E580941-5DA6-13FE-BD8F-52A9DFCE8E66}"/>
                </a:ext>
              </a:extLst>
            </p:cNvPr>
            <p:cNvSpPr txBox="1"/>
            <p:nvPr/>
          </p:nvSpPr>
          <p:spPr>
            <a:xfrm>
              <a:off x="8880035" y="3249151"/>
              <a:ext cx="106067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lumMod val="65000"/>
                      <a:lumOff val="35000"/>
                    </a:schemeClr>
                  </a:solidFill>
                  <a:effectLst/>
                  <a:uLnTx/>
                  <a:uFillTx/>
                  <a:latin typeface="Calibri"/>
                  <a:ea typeface="+mn-ea"/>
                  <a:cs typeface="+mn-cs"/>
                </a:rPr>
                <a:t>(Diff-in-Diff)</a:t>
              </a:r>
            </a:p>
          </p:txBody>
        </p:sp>
        <p:sp>
          <p:nvSpPr>
            <p:cNvPr id="79" name="TextBox 78">
              <a:extLst>
                <a:ext uri="{FF2B5EF4-FFF2-40B4-BE49-F238E27FC236}">
                  <a16:creationId xmlns:a16="http://schemas.microsoft.com/office/drawing/2014/main" id="{2D1648E4-DDD1-66F7-81E7-F3D9EEA99AB3}"/>
                </a:ext>
              </a:extLst>
            </p:cNvPr>
            <p:cNvSpPr txBox="1"/>
            <p:nvPr/>
          </p:nvSpPr>
          <p:spPr>
            <a:xfrm>
              <a:off x="11066553" y="3415004"/>
              <a:ext cx="824265"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accent2">
                      <a:lumMod val="75000"/>
                    </a:schemeClr>
                  </a:solidFill>
                  <a:latin typeface="Candara" panose="020E0502030303020204" pitchFamily="34" charset="0"/>
                </a:rPr>
                <a:t>A-B</a:t>
              </a:r>
              <a:endPar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endParaRPr>
            </a:p>
          </p:txBody>
        </p:sp>
      </p:grpSp>
      <p:sp>
        <p:nvSpPr>
          <p:cNvPr id="75" name="Rectangle 74">
            <a:extLst>
              <a:ext uri="{FF2B5EF4-FFF2-40B4-BE49-F238E27FC236}">
                <a16:creationId xmlns:a16="http://schemas.microsoft.com/office/drawing/2014/main" id="{09B4E300-311C-C09C-EE40-B0D875F2DD11}"/>
              </a:ext>
            </a:extLst>
          </p:cNvPr>
          <p:cNvSpPr/>
          <p:nvPr/>
        </p:nvSpPr>
        <p:spPr>
          <a:xfrm>
            <a:off x="5244827" y="3723355"/>
            <a:ext cx="453970" cy="79591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94115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C246FA0-44A6-7899-F534-4C8FE680D100}"/>
              </a:ext>
            </a:extLst>
          </p:cNvPr>
          <p:cNvGrpSpPr/>
          <p:nvPr/>
        </p:nvGrpSpPr>
        <p:grpSpPr>
          <a:xfrm>
            <a:off x="924234" y="352990"/>
            <a:ext cx="9531644" cy="5933164"/>
            <a:chOff x="924234" y="352990"/>
            <a:chExt cx="9531644" cy="5933164"/>
          </a:xfrm>
        </p:grpSpPr>
        <p:pic>
          <p:nvPicPr>
            <p:cNvPr id="2050" name="Picture 2">
              <a:extLst>
                <a:ext uri="{FF2B5EF4-FFF2-40B4-BE49-F238E27FC236}">
                  <a16:creationId xmlns:a16="http://schemas.microsoft.com/office/drawing/2014/main" id="{D233C83F-7B5F-33F7-5F3F-08E249D4353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038" y="352990"/>
              <a:ext cx="3291840" cy="164592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3F5F2507-4CD6-6F25-5445-EEE1CAB04A8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629" y="2407127"/>
              <a:ext cx="3291840" cy="159769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he paired samples t-test is a statistical test used to determine if two observations from the same group are significantly different from each other.">
              <a:extLst>
                <a:ext uri="{FF2B5EF4-FFF2-40B4-BE49-F238E27FC236}">
                  <a16:creationId xmlns:a16="http://schemas.microsoft.com/office/drawing/2014/main" id="{F7371B31-4A0D-A343-748B-4FE8D42F96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6629" y="4413042"/>
              <a:ext cx="3291840" cy="1873112"/>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91BE4D6F-968A-952C-EF12-1EFC76CDA945}"/>
                </a:ext>
              </a:extLst>
            </p:cNvPr>
            <p:cNvGrpSpPr/>
            <p:nvPr/>
          </p:nvGrpSpPr>
          <p:grpSpPr>
            <a:xfrm>
              <a:off x="7164038" y="3262156"/>
              <a:ext cx="3291840" cy="2079318"/>
              <a:chOff x="7164038" y="4413042"/>
              <a:chExt cx="3291840" cy="2079318"/>
            </a:xfrm>
          </p:grpSpPr>
          <p:pic>
            <p:nvPicPr>
              <p:cNvPr id="2" name="Picture 2">
                <a:extLst>
                  <a:ext uri="{FF2B5EF4-FFF2-40B4-BE49-F238E27FC236}">
                    <a16:creationId xmlns:a16="http://schemas.microsoft.com/office/drawing/2014/main" id="{9ADDAA04-5232-48E5-8353-EBEF19795A3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038" y="4413042"/>
                <a:ext cx="3291840" cy="16459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65F0B9F-D92E-47C7-D3A3-4484D9F54FED}"/>
                  </a:ext>
                </a:extLst>
              </p:cNvPr>
              <p:cNvSpPr txBox="1"/>
              <p:nvPr/>
            </p:nvSpPr>
            <p:spPr>
              <a:xfrm>
                <a:off x="7870647" y="6058962"/>
                <a:ext cx="534121" cy="369332"/>
              </a:xfrm>
              <a:prstGeom prst="rect">
                <a:avLst/>
              </a:prstGeom>
              <a:noFill/>
            </p:spPr>
            <p:txBody>
              <a:bodyPr wrap="none" rtlCol="0">
                <a:spAutoFit/>
              </a:bodyPr>
              <a:lstStyle/>
              <a:p>
                <a:r>
                  <a:rPr lang="en-US" b="1" dirty="0">
                    <a:solidFill>
                      <a:schemeClr val="accent1">
                        <a:lumMod val="50000"/>
                      </a:schemeClr>
                    </a:solidFill>
                  </a:rPr>
                  <a:t>Diff</a:t>
                </a:r>
              </a:p>
            </p:txBody>
          </p:sp>
          <p:sp>
            <p:nvSpPr>
              <p:cNvPr id="5" name="TextBox 4">
                <a:extLst>
                  <a:ext uri="{FF2B5EF4-FFF2-40B4-BE49-F238E27FC236}">
                    <a16:creationId xmlns:a16="http://schemas.microsoft.com/office/drawing/2014/main" id="{415E9CFF-F1BA-7551-9032-6A31DFA2272F}"/>
                  </a:ext>
                </a:extLst>
              </p:cNvPr>
              <p:cNvSpPr txBox="1"/>
              <p:nvPr/>
            </p:nvSpPr>
            <p:spPr>
              <a:xfrm rot="16200000">
                <a:off x="9167224" y="5103160"/>
                <a:ext cx="1027726" cy="369332"/>
              </a:xfrm>
              <a:prstGeom prst="rect">
                <a:avLst/>
              </a:prstGeom>
              <a:solidFill>
                <a:srgbClr val="E7E7E7"/>
              </a:solidFill>
            </p:spPr>
            <p:txBody>
              <a:bodyPr wrap="square" rtlCol="0">
                <a:spAutoFit/>
              </a:bodyPr>
              <a:lstStyle/>
              <a:p>
                <a:r>
                  <a:rPr lang="en-US" dirty="0"/>
                  <a:t>     zero   </a:t>
                </a:r>
              </a:p>
            </p:txBody>
          </p:sp>
          <p:sp>
            <p:nvSpPr>
              <p:cNvPr id="6" name="TextBox 5">
                <a:extLst>
                  <a:ext uri="{FF2B5EF4-FFF2-40B4-BE49-F238E27FC236}">
                    <a16:creationId xmlns:a16="http://schemas.microsoft.com/office/drawing/2014/main" id="{29B7D0C6-F8D8-379F-5331-727AE131BDF6}"/>
                  </a:ext>
                </a:extLst>
              </p:cNvPr>
              <p:cNvSpPr txBox="1"/>
              <p:nvPr/>
            </p:nvSpPr>
            <p:spPr>
              <a:xfrm>
                <a:off x="9227924" y="6123028"/>
                <a:ext cx="550151" cy="369332"/>
              </a:xfrm>
              <a:prstGeom prst="rect">
                <a:avLst/>
              </a:prstGeom>
              <a:noFill/>
            </p:spPr>
            <p:txBody>
              <a:bodyPr wrap="none" rtlCol="0">
                <a:spAutoFit/>
              </a:bodyPr>
              <a:lstStyle/>
              <a:p>
                <a:r>
                  <a:rPr lang="en-US"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a:t>
                </a:r>
                <a:r>
                  <a:rPr lang="en-US" b="1" dirty="0">
                    <a:solidFill>
                      <a:schemeClr val="accent1">
                        <a:lumMod val="50000"/>
                      </a:schemeClr>
                    </a:solidFill>
                  </a:rPr>
                  <a:t>=0</a:t>
                </a:r>
              </a:p>
            </p:txBody>
          </p:sp>
        </p:grpSp>
        <p:cxnSp>
          <p:nvCxnSpPr>
            <p:cNvPr id="8" name="Straight Arrow Connector 7">
              <a:extLst>
                <a:ext uri="{FF2B5EF4-FFF2-40B4-BE49-F238E27FC236}">
                  <a16:creationId xmlns:a16="http://schemas.microsoft.com/office/drawing/2014/main" id="{52C3E749-77B2-76E1-EDB2-3B9C07C68B8A}"/>
                </a:ext>
              </a:extLst>
            </p:cNvPr>
            <p:cNvCxnSpPr>
              <a:cxnSpLocks/>
            </p:cNvCxnSpPr>
            <p:nvPr/>
          </p:nvCxnSpPr>
          <p:spPr>
            <a:xfrm>
              <a:off x="8139823" y="2159876"/>
              <a:ext cx="0" cy="936600"/>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CCB49A6-DF0E-24B8-326C-CE2358BF8E9D}"/>
                </a:ext>
              </a:extLst>
            </p:cNvPr>
            <p:cNvSpPr txBox="1"/>
            <p:nvPr/>
          </p:nvSpPr>
          <p:spPr>
            <a:xfrm>
              <a:off x="5166761" y="3715784"/>
              <a:ext cx="1208985" cy="369332"/>
            </a:xfrm>
            <a:prstGeom prst="rect">
              <a:avLst/>
            </a:prstGeom>
            <a:noFill/>
          </p:spPr>
          <p:txBody>
            <a:bodyPr wrap="none" rtlCol="0">
              <a:spAutoFit/>
            </a:bodyPr>
            <a:lstStyle/>
            <a:p>
              <a:r>
                <a:rPr lang="en-US" b="1" dirty="0">
                  <a:solidFill>
                    <a:schemeClr val="accent1">
                      <a:lumMod val="50000"/>
                    </a:schemeClr>
                  </a:solidFill>
                </a:rPr>
                <a:t>Diff: X2-X1</a:t>
              </a:r>
            </a:p>
          </p:txBody>
        </p:sp>
        <p:sp>
          <p:nvSpPr>
            <p:cNvPr id="11" name="TextBox 10">
              <a:extLst>
                <a:ext uri="{FF2B5EF4-FFF2-40B4-BE49-F238E27FC236}">
                  <a16:creationId xmlns:a16="http://schemas.microsoft.com/office/drawing/2014/main" id="{FF3ED312-C5FD-58C8-7AEC-0B5FB3A071F2}"/>
                </a:ext>
              </a:extLst>
            </p:cNvPr>
            <p:cNvSpPr txBox="1"/>
            <p:nvPr/>
          </p:nvSpPr>
          <p:spPr>
            <a:xfrm>
              <a:off x="5166761" y="4538744"/>
              <a:ext cx="1183337" cy="369332"/>
            </a:xfrm>
            <a:prstGeom prst="rect">
              <a:avLst/>
            </a:prstGeom>
            <a:noFill/>
          </p:spPr>
          <p:txBody>
            <a:bodyPr wrap="none" rtlCol="0">
              <a:spAutoFit/>
            </a:bodyPr>
            <a:lstStyle/>
            <a:p>
              <a:r>
                <a:rPr lang="en-US" b="1" dirty="0">
                  <a:solidFill>
                    <a:schemeClr val="accent1">
                      <a:lumMod val="50000"/>
                    </a:schemeClr>
                  </a:solidFill>
                </a:rPr>
                <a:t>Diff: T2-T1</a:t>
              </a:r>
            </a:p>
          </p:txBody>
        </p:sp>
        <p:sp>
          <p:nvSpPr>
            <p:cNvPr id="13" name="TextBox 12">
              <a:extLst>
                <a:ext uri="{FF2B5EF4-FFF2-40B4-BE49-F238E27FC236}">
                  <a16:creationId xmlns:a16="http://schemas.microsoft.com/office/drawing/2014/main" id="{FFBE4D45-BA88-6E7A-7C34-3A09DD37B15B}"/>
                </a:ext>
              </a:extLst>
            </p:cNvPr>
            <p:cNvSpPr txBox="1"/>
            <p:nvPr/>
          </p:nvSpPr>
          <p:spPr>
            <a:xfrm>
              <a:off x="924234" y="352990"/>
              <a:ext cx="4600939" cy="1384995"/>
            </a:xfrm>
            <a:prstGeom prst="rect">
              <a:avLst/>
            </a:prstGeom>
            <a:noFill/>
          </p:spPr>
          <p:txBody>
            <a:bodyPr wrap="none" rtlCol="0">
              <a:spAutoFit/>
            </a:bodyPr>
            <a:lstStyle/>
            <a:p>
              <a:pPr algn="ctr"/>
              <a:r>
                <a:rPr lang="en-US" sz="2800" dirty="0">
                  <a:latin typeface="Aharoni" panose="02010803020104030203" pitchFamily="2" charset="-79"/>
                  <a:cs typeface="Aharoni" panose="02010803020104030203" pitchFamily="2" charset="-79"/>
                </a:rPr>
                <a:t>T-Tests are always </a:t>
              </a:r>
              <a:br>
                <a:rPr lang="en-US" sz="2800" dirty="0">
                  <a:latin typeface="Aharoni" panose="02010803020104030203" pitchFamily="2" charset="-79"/>
                  <a:cs typeface="Aharoni" panose="02010803020104030203" pitchFamily="2" charset="-79"/>
                </a:rPr>
              </a:br>
              <a:r>
                <a:rPr lang="en-US" sz="2800" dirty="0">
                  <a:latin typeface="Aharoni" panose="02010803020104030203" pitchFamily="2" charset="-79"/>
                  <a:cs typeface="Aharoni" panose="02010803020104030203" pitchFamily="2" charset="-79"/>
                </a:rPr>
                <a:t>tests of whether the </a:t>
              </a:r>
            </a:p>
            <a:p>
              <a:pPr algn="ctr"/>
              <a:r>
                <a:rPr lang="en-US" sz="2800" dirty="0">
                  <a:latin typeface="Aharoni" panose="02010803020104030203" pitchFamily="2" charset="-79"/>
                  <a:cs typeface="Aharoni" panose="02010803020104030203" pitchFamily="2" charset="-79"/>
                </a:rPr>
                <a:t>difference is equal to zero</a:t>
              </a:r>
            </a:p>
          </p:txBody>
        </p:sp>
        <p:cxnSp>
          <p:nvCxnSpPr>
            <p:cNvPr id="14" name="Straight Arrow Connector 13">
              <a:extLst>
                <a:ext uri="{FF2B5EF4-FFF2-40B4-BE49-F238E27FC236}">
                  <a16:creationId xmlns:a16="http://schemas.microsoft.com/office/drawing/2014/main" id="{9FF38968-CCBB-559D-92B4-4F143AD30E70}"/>
                </a:ext>
              </a:extLst>
            </p:cNvPr>
            <p:cNvCxnSpPr/>
            <p:nvPr/>
          </p:nvCxnSpPr>
          <p:spPr>
            <a:xfrm>
              <a:off x="5034711" y="4399758"/>
              <a:ext cx="1683835" cy="0"/>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282266C-B1DE-DF4E-F390-891883B8072C}"/>
                </a:ext>
              </a:extLst>
            </p:cNvPr>
            <p:cNvSpPr txBox="1"/>
            <p:nvPr/>
          </p:nvSpPr>
          <p:spPr>
            <a:xfrm>
              <a:off x="8294014" y="2399301"/>
              <a:ext cx="1104790" cy="369332"/>
            </a:xfrm>
            <a:prstGeom prst="rect">
              <a:avLst/>
            </a:prstGeom>
            <a:noFill/>
          </p:spPr>
          <p:txBody>
            <a:bodyPr wrap="none" rtlCol="0">
              <a:spAutoFit/>
            </a:bodyPr>
            <a:lstStyle/>
            <a:p>
              <a:r>
                <a:rPr lang="en-US" b="1" dirty="0">
                  <a:solidFill>
                    <a:schemeClr val="accent1">
                      <a:lumMod val="50000"/>
                    </a:schemeClr>
                  </a:solidFill>
                </a:rPr>
                <a:t>Diff: X - U</a:t>
              </a:r>
            </a:p>
          </p:txBody>
        </p:sp>
      </p:grpSp>
    </p:spTree>
    <p:extLst>
      <p:ext uri="{BB962C8B-B14F-4D97-AF65-F5344CB8AC3E}">
        <p14:creationId xmlns:p14="http://schemas.microsoft.com/office/powerpoint/2010/main" val="1448312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A42E7-9761-B8EF-B00E-BED918315FA1}"/>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32E4523F-FDAB-44C5-E800-FE281C3292A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6629" y="850918"/>
            <a:ext cx="3291840" cy="164592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36F6ECAE-B359-66E2-1F08-F63A0C2D498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629" y="2630151"/>
            <a:ext cx="3291840" cy="159769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he paired samples t-test is a statistical test used to determine if two observations from the same group are significantly different from each other.">
            <a:extLst>
              <a:ext uri="{FF2B5EF4-FFF2-40B4-BE49-F238E27FC236}">
                <a16:creationId xmlns:a16="http://schemas.microsoft.com/office/drawing/2014/main" id="{CFC5BC95-18B9-3904-260C-65C4EAC7769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6629" y="4413042"/>
            <a:ext cx="3291840" cy="187311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B02F7C5-D87E-EEAA-246F-9A7A99EB6E5E}"/>
              </a:ext>
            </a:extLst>
          </p:cNvPr>
          <p:cNvSpPr txBox="1"/>
          <p:nvPr/>
        </p:nvSpPr>
        <p:spPr>
          <a:xfrm>
            <a:off x="2140880" y="6325039"/>
            <a:ext cx="1183337" cy="369332"/>
          </a:xfrm>
          <a:prstGeom prst="rect">
            <a:avLst/>
          </a:prstGeom>
          <a:noFill/>
        </p:spPr>
        <p:txBody>
          <a:bodyPr wrap="none" rtlCol="0">
            <a:spAutoFit/>
          </a:bodyPr>
          <a:lstStyle/>
          <a:p>
            <a:r>
              <a:rPr lang="en-US" b="1" dirty="0">
                <a:solidFill>
                  <a:schemeClr val="accent1">
                    <a:lumMod val="50000"/>
                  </a:schemeClr>
                </a:solidFill>
              </a:rPr>
              <a:t>Diff: T2-T1</a:t>
            </a:r>
          </a:p>
        </p:txBody>
      </p:sp>
      <p:sp>
        <p:nvSpPr>
          <p:cNvPr id="17" name="TextBox 16">
            <a:extLst>
              <a:ext uri="{FF2B5EF4-FFF2-40B4-BE49-F238E27FC236}">
                <a16:creationId xmlns:a16="http://schemas.microsoft.com/office/drawing/2014/main" id="{9DC06B29-A034-3D80-DE77-6B187E143389}"/>
              </a:ext>
            </a:extLst>
          </p:cNvPr>
          <p:cNvSpPr txBox="1"/>
          <p:nvPr/>
        </p:nvSpPr>
        <p:spPr>
          <a:xfrm>
            <a:off x="6409189" y="281387"/>
            <a:ext cx="3605474" cy="523220"/>
          </a:xfrm>
          <a:prstGeom prst="rect">
            <a:avLst/>
          </a:prstGeom>
          <a:noFill/>
        </p:spPr>
        <p:txBody>
          <a:bodyPr wrap="none" rtlCol="0">
            <a:spAutoFit/>
          </a:bodyPr>
          <a:lstStyle/>
          <a:p>
            <a:r>
              <a:rPr lang="en-US" sz="2800" dirty="0">
                <a:latin typeface="Aharoni" panose="02010803020104030203" pitchFamily="2" charset="-79"/>
                <a:cs typeface="Aharoni" panose="02010803020104030203" pitchFamily="2" charset="-79"/>
              </a:rPr>
              <a:t>Estimators as T-Tests</a:t>
            </a:r>
          </a:p>
        </p:txBody>
      </p:sp>
      <p:sp>
        <p:nvSpPr>
          <p:cNvPr id="8" name="TextBox 7">
            <a:extLst>
              <a:ext uri="{FF2B5EF4-FFF2-40B4-BE49-F238E27FC236}">
                <a16:creationId xmlns:a16="http://schemas.microsoft.com/office/drawing/2014/main" id="{7BF3BD21-D1DB-B556-F167-41C662FCDDB7}"/>
              </a:ext>
            </a:extLst>
          </p:cNvPr>
          <p:cNvSpPr txBox="1"/>
          <p:nvPr/>
        </p:nvSpPr>
        <p:spPr>
          <a:xfrm>
            <a:off x="7126049" y="4931513"/>
            <a:ext cx="1904304"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noProof="0" dirty="0">
                <a:ln>
                  <a:noFill/>
                </a:ln>
                <a:solidFill>
                  <a:schemeClr val="accent1">
                    <a:lumMod val="50000"/>
                  </a:schemeClr>
                </a:solidFill>
                <a:effectLst/>
                <a:uLnTx/>
                <a:uFillTx/>
                <a:latin typeface="Calibri"/>
                <a:ea typeface="+mn-ea"/>
                <a:cs typeface="+mn-cs"/>
              </a:rPr>
              <a:t>Pre-Post Reflexive</a:t>
            </a:r>
            <a:br>
              <a:rPr kumimoji="0" lang="en-US" sz="1800" b="0" i="0" u="none" strike="noStrike" kern="1200" cap="none" spc="0" normalizeH="0" baseline="0" noProof="0" dirty="0">
                <a:ln>
                  <a:noFill/>
                </a:ln>
                <a:solidFill>
                  <a:schemeClr val="accent1">
                    <a:lumMod val="50000"/>
                  </a:schemeClr>
                </a:solidFill>
                <a:effectLst/>
                <a:uLnTx/>
                <a:uFillTx/>
                <a:latin typeface="Calibri"/>
                <a:ea typeface="+mn-ea"/>
                <a:cs typeface="+mn-cs"/>
              </a:rPr>
            </a:br>
            <a:r>
              <a:rPr kumimoji="0" lang="en-US" sz="1800" i="0" u="none" strike="noStrike" kern="1200" cap="none" spc="0" normalizeH="0" baseline="0" noProof="0" dirty="0">
                <a:ln>
                  <a:noFill/>
                </a:ln>
                <a:solidFill>
                  <a:schemeClr val="accent1">
                    <a:lumMod val="50000"/>
                  </a:schemeClr>
                </a:solidFill>
                <a:effectLst/>
                <a:uLnTx/>
                <a:uFillTx/>
                <a:latin typeface="Calibri"/>
                <a:ea typeface="+mn-ea"/>
                <a:cs typeface="+mn-cs"/>
              </a:rPr>
              <a:t>Estimator </a:t>
            </a:r>
            <a:br>
              <a:rPr kumimoji="0" lang="en-US" sz="1800" b="0" i="0" u="none" strike="noStrike" kern="1200" cap="none" spc="0" normalizeH="0" baseline="0" noProof="0" dirty="0">
                <a:ln>
                  <a:noFill/>
                </a:ln>
                <a:solidFill>
                  <a:prstClr val="black"/>
                </a:solidFill>
                <a:effectLst/>
                <a:uLnTx/>
                <a:uFillTx/>
                <a:latin typeface="Calibri"/>
                <a:ea typeface="+mn-ea"/>
                <a:cs typeface="+mn-cs"/>
              </a:rPr>
            </a:br>
            <a:r>
              <a:rPr kumimoji="0" lang="en-US" sz="2000" i="0" u="none" strike="noStrike" kern="1200" cap="none" spc="0" normalizeH="0" baseline="0" noProof="0" dirty="0">
                <a:ln>
                  <a:noFill/>
                </a:ln>
                <a:solidFill>
                  <a:schemeClr val="accent2">
                    <a:lumMod val="75000"/>
                  </a:schemeClr>
                </a:solidFill>
                <a:effectLst/>
                <a:uLnTx/>
                <a:uFillTx/>
                <a:latin typeface="Candara" panose="020E0502030303020204" pitchFamily="34" charset="0"/>
                <a:cs typeface="Arial" panose="020B0604020202020204" pitchFamily="34" charset="0"/>
              </a:rPr>
              <a:t>effect</a:t>
            </a:r>
            <a:r>
              <a:rPr kumimoji="0" lang="en-US" sz="2000" i="0" u="none" strike="noStrike" kern="1200" cap="none" spc="0" normalizeH="0" baseline="0" noProof="0" dirty="0">
                <a:ln>
                  <a:noFill/>
                </a:ln>
                <a:solidFill>
                  <a:srgbClr val="C00000"/>
                </a:solidFill>
                <a:effectLst/>
                <a:uLnTx/>
                <a:uFillTx/>
                <a:latin typeface="Candara" panose="020E0502030303020204" pitchFamily="34" charset="0"/>
                <a:cs typeface="Arial" panose="020B0604020202020204" pitchFamily="34" charset="0"/>
              </a:rPr>
              <a:t> </a:t>
            </a:r>
            <a:r>
              <a:rPr kumimoji="0" lang="en-US" sz="2000" b="1" i="0" u="none" strike="noStrike" kern="1200" cap="none" spc="0" normalizeH="0" baseline="0" noProof="0" dirty="0">
                <a:ln>
                  <a:noFill/>
                </a:ln>
                <a:solidFill>
                  <a:schemeClr val="bg2">
                    <a:lumMod val="25000"/>
                  </a:schemeClr>
                </a:solidFill>
                <a:effectLst/>
                <a:uLnTx/>
                <a:uFillTx/>
                <a:latin typeface="Candara" panose="020E0502030303020204" pitchFamily="34" charset="0"/>
                <a:cs typeface="Arial" panose="020B0604020202020204" pitchFamily="34" charset="0"/>
              </a:rPr>
              <a:t>= </a:t>
            </a:r>
            <a:r>
              <a:rPr kumimoji="0" lang="en-US" sz="2000" i="0" u="none" strike="noStrike" kern="1200" cap="none" spc="0" normalizeH="0" baseline="0" noProof="0" dirty="0">
                <a:ln>
                  <a:noFill/>
                </a:ln>
                <a:solidFill>
                  <a:schemeClr val="bg2">
                    <a:lumMod val="25000"/>
                  </a:schemeClr>
                </a:solidFill>
                <a:effectLst/>
                <a:uLnTx/>
                <a:uFillTx/>
                <a:latin typeface="Century Gothic" panose="020B0502020202020204" pitchFamily="34" charset="0"/>
                <a:cs typeface="Arial" panose="020B0604020202020204" pitchFamily="34" charset="0"/>
              </a:rPr>
              <a:t>T2-T1</a:t>
            </a:r>
            <a:endParaRPr kumimoji="0" lang="en-US" sz="1800" i="0" u="none" strike="noStrike" kern="1200" cap="none" spc="0" normalizeH="0" baseline="0" noProof="0" dirty="0">
              <a:ln>
                <a:noFill/>
              </a:ln>
              <a:solidFill>
                <a:schemeClr val="bg2">
                  <a:lumMod val="25000"/>
                </a:schemeClr>
              </a:solidFill>
              <a:effectLst/>
              <a:uLnTx/>
              <a:uFillTx/>
              <a:latin typeface="Century Gothic" panose="020B0502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F4FC2C6-E38C-188A-1C87-A0713849645B}"/>
              </a:ext>
            </a:extLst>
          </p:cNvPr>
          <p:cNvSpPr txBox="1"/>
          <p:nvPr/>
        </p:nvSpPr>
        <p:spPr>
          <a:xfrm>
            <a:off x="7199596" y="2951946"/>
            <a:ext cx="1757211"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noProof="0" dirty="0">
                <a:ln>
                  <a:noFill/>
                </a:ln>
                <a:solidFill>
                  <a:schemeClr val="accent1">
                    <a:lumMod val="50000"/>
                  </a:schemeClr>
                </a:solidFill>
                <a:effectLst/>
                <a:uLnTx/>
                <a:uFillTx/>
                <a:latin typeface="Calibri"/>
                <a:ea typeface="+mn-ea"/>
                <a:cs typeface="+mn-cs"/>
              </a:rPr>
              <a:t>Post-Only</a:t>
            </a:r>
            <a:br>
              <a:rPr kumimoji="0" lang="en-US" sz="1800" b="0" i="0" u="none" strike="noStrike" kern="1200" cap="none" spc="0" normalizeH="0" baseline="0" noProof="0" dirty="0">
                <a:ln>
                  <a:noFill/>
                </a:ln>
                <a:solidFill>
                  <a:schemeClr val="accent1">
                    <a:lumMod val="50000"/>
                  </a:schemeClr>
                </a:solidFill>
                <a:effectLst/>
                <a:uLnTx/>
                <a:uFillTx/>
                <a:latin typeface="Calibri"/>
                <a:ea typeface="+mn-ea"/>
                <a:cs typeface="+mn-cs"/>
              </a:rPr>
            </a:br>
            <a:r>
              <a:rPr kumimoji="0" lang="en-US" sz="1800" i="0" u="none" strike="noStrike" kern="1200" cap="none" spc="0" normalizeH="0" baseline="0" noProof="0" dirty="0">
                <a:ln>
                  <a:noFill/>
                </a:ln>
                <a:solidFill>
                  <a:schemeClr val="accent1">
                    <a:lumMod val="50000"/>
                  </a:schemeClr>
                </a:solidFill>
                <a:effectLst/>
                <a:uLnTx/>
                <a:uFillTx/>
                <a:latin typeface="Calibri"/>
                <a:ea typeface="+mn-ea"/>
                <a:cs typeface="+mn-cs"/>
              </a:rPr>
              <a:t>Estimator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accent2">
                    <a:lumMod val="75000"/>
                  </a:schemeClr>
                </a:solidFill>
                <a:latin typeface="Candara" panose="020E0502030303020204" pitchFamily="34" charset="0"/>
                <a:cs typeface="Arial" panose="020B0604020202020204" pitchFamily="34" charset="0"/>
              </a:rPr>
              <a:t>effect</a:t>
            </a:r>
            <a:r>
              <a:rPr lang="en-US" sz="2000" b="1" dirty="0">
                <a:solidFill>
                  <a:schemeClr val="accent1">
                    <a:lumMod val="75000"/>
                  </a:schemeClr>
                </a:solidFill>
                <a:latin typeface="Candara" panose="020E0502030303020204" pitchFamily="34" charset="0"/>
                <a:cs typeface="Arial" panose="020B0604020202020204" pitchFamily="34" charset="0"/>
              </a:rPr>
              <a:t> </a:t>
            </a:r>
            <a:r>
              <a:rPr lang="en-US" sz="2000" b="1" dirty="0">
                <a:solidFill>
                  <a:schemeClr val="bg2">
                    <a:lumMod val="25000"/>
                  </a:schemeClr>
                </a:solidFill>
                <a:latin typeface="Candara" panose="020E0502030303020204" pitchFamily="34" charset="0"/>
                <a:cs typeface="Arial" panose="020B0604020202020204" pitchFamily="34" charset="0"/>
              </a:rPr>
              <a:t>= </a:t>
            </a:r>
            <a:r>
              <a:rPr kumimoji="0" lang="en-US" sz="2000" b="0" i="0" u="none" strike="noStrike" kern="1200" cap="none" spc="0" normalizeH="0" baseline="0" noProof="0" dirty="0">
                <a:ln>
                  <a:noFill/>
                </a:ln>
                <a:solidFill>
                  <a:schemeClr val="bg2">
                    <a:lumMod val="25000"/>
                  </a:schemeClr>
                </a:solidFill>
                <a:effectLst/>
                <a:uLnTx/>
                <a:uFillTx/>
                <a:latin typeface="Century Gothic" panose="020B0502020202020204" pitchFamily="34" charset="0"/>
              </a:rPr>
              <a:t>T2-C2</a:t>
            </a:r>
          </a:p>
        </p:txBody>
      </p:sp>
      <p:sp>
        <p:nvSpPr>
          <p:cNvPr id="12" name="TextBox 11">
            <a:extLst>
              <a:ext uri="{FF2B5EF4-FFF2-40B4-BE49-F238E27FC236}">
                <a16:creationId xmlns:a16="http://schemas.microsoft.com/office/drawing/2014/main" id="{8F682184-313C-63E6-B760-2A457D2EA9B0}"/>
              </a:ext>
            </a:extLst>
          </p:cNvPr>
          <p:cNvSpPr txBox="1"/>
          <p:nvPr/>
        </p:nvSpPr>
        <p:spPr>
          <a:xfrm>
            <a:off x="6584882" y="1139613"/>
            <a:ext cx="286488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baseline="0" noProof="0" dirty="0">
                <a:ln>
                  <a:noFill/>
                </a:ln>
                <a:solidFill>
                  <a:schemeClr val="accent1">
                    <a:lumMod val="50000"/>
                  </a:schemeClr>
                </a:solidFill>
                <a:effectLst/>
                <a:uLnTx/>
                <a:uFillTx/>
                <a:latin typeface="Calibri"/>
                <a:ea typeface="+mn-ea"/>
                <a:cs typeface="+mn-cs"/>
              </a:rPr>
              <a:t>Pre-Post </a:t>
            </a:r>
            <a:r>
              <a:rPr lang="en-US" b="1" cap="small" dirty="0">
                <a:solidFill>
                  <a:schemeClr val="accent1">
                    <a:lumMod val="50000"/>
                  </a:schemeClr>
                </a:solidFill>
                <a:latin typeface="Calibri"/>
              </a:rPr>
              <a:t>w </a:t>
            </a:r>
            <a:r>
              <a:rPr kumimoji="0" lang="en-US" sz="1800" b="1" i="0" u="none" strike="noStrike" kern="1200" cap="small" spc="0" normalizeH="0" baseline="0" noProof="0" dirty="0">
                <a:ln>
                  <a:noFill/>
                </a:ln>
                <a:solidFill>
                  <a:schemeClr val="accent1">
                    <a:lumMod val="50000"/>
                  </a:schemeClr>
                </a:solidFill>
                <a:effectLst/>
                <a:uLnTx/>
                <a:uFillTx/>
                <a:latin typeface="Calibri"/>
                <a:ea typeface="+mn-ea"/>
                <a:cs typeface="+mn-cs"/>
              </a:rPr>
              <a:t>Comparison</a:t>
            </a:r>
            <a:r>
              <a:rPr lang="en-US" b="1" cap="small" dirty="0">
                <a:solidFill>
                  <a:schemeClr val="accent1">
                    <a:lumMod val="50000"/>
                  </a:schemeClr>
                </a:solidFill>
                <a:latin typeface="Calibri"/>
              </a:rPr>
              <a:t> </a:t>
            </a:r>
            <a:br>
              <a:rPr lang="en-US" dirty="0">
                <a:solidFill>
                  <a:schemeClr val="accent1">
                    <a:lumMod val="50000"/>
                  </a:schemeClr>
                </a:solidFill>
                <a:latin typeface="Calibri"/>
              </a:rPr>
            </a:br>
            <a:r>
              <a:rPr lang="en-US" dirty="0">
                <a:solidFill>
                  <a:schemeClr val="accent1">
                    <a:lumMod val="50000"/>
                  </a:schemeClr>
                </a:solidFill>
                <a:latin typeface="Calibri"/>
              </a:rPr>
              <a:t>Estimator</a:t>
            </a:r>
            <a:endParaRPr kumimoji="0" lang="en-US" sz="1800" b="0" i="0" u="none" strike="noStrike" kern="1200" cap="none" spc="0" normalizeH="0" baseline="0" noProof="0" dirty="0">
              <a:ln>
                <a:noFill/>
              </a:ln>
              <a:solidFill>
                <a:schemeClr val="accent1">
                  <a:lumMod val="50000"/>
                </a:schemeClr>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r>
              <a:rPr kumimoji="0" lang="en-US" b="1" i="0" u="none" strike="noStrike" kern="1200" cap="none" spc="0" normalizeH="0" baseline="0" noProof="0" dirty="0">
                <a:ln>
                  <a:noFill/>
                </a:ln>
                <a:solidFill>
                  <a:schemeClr val="accent1">
                    <a:lumMod val="75000"/>
                  </a:schemeClr>
                </a:solidFill>
                <a:effectLst/>
                <a:uLnTx/>
                <a:uFillTx/>
                <a:latin typeface="Candara" panose="020E0502030303020204" pitchFamily="34" charset="0"/>
              </a:rPr>
              <a:t> </a:t>
            </a:r>
            <a:r>
              <a:rPr kumimoji="0" lang="en-US" b="1" i="0" u="none" strike="noStrike" kern="1200" cap="none" spc="0" normalizeH="0" baseline="0" noProof="0" dirty="0">
                <a:ln>
                  <a:noFill/>
                </a:ln>
                <a:solidFill>
                  <a:schemeClr val="bg2">
                    <a:lumMod val="25000"/>
                  </a:schemeClr>
                </a:solidFill>
                <a:effectLst/>
                <a:uLnTx/>
                <a:uFillTx/>
                <a:latin typeface="Candara" panose="020E0502030303020204" pitchFamily="34" charset="0"/>
              </a:rPr>
              <a:t>= </a:t>
            </a:r>
            <a:r>
              <a:rPr kumimoji="0" lang="en-US" b="0" i="0" u="none" strike="noStrike" kern="1200" cap="none" spc="0" normalizeH="0" baseline="0" noProof="0" dirty="0">
                <a:ln>
                  <a:noFill/>
                </a:ln>
                <a:solidFill>
                  <a:schemeClr val="bg2">
                    <a:lumMod val="25000"/>
                  </a:schemeClr>
                </a:solidFill>
                <a:effectLst/>
                <a:uLnTx/>
                <a:uFillTx/>
                <a:latin typeface="Century Gothic" panose="020B0502020202020204" pitchFamily="34" charset="0"/>
              </a:rPr>
              <a:t>(T2-T1) – (C2-C1)</a:t>
            </a:r>
          </a:p>
        </p:txBody>
      </p:sp>
    </p:spTree>
    <p:extLst>
      <p:ext uri="{BB962C8B-B14F-4D97-AF65-F5344CB8AC3E}">
        <p14:creationId xmlns:p14="http://schemas.microsoft.com/office/powerpoint/2010/main" val="402611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FAF286-D21D-DF4F-C445-C95F0FA9318C}"/>
              </a:ext>
            </a:extLst>
          </p:cNvPr>
          <p:cNvPicPr>
            <a:picLocks noChangeAspect="1"/>
          </p:cNvPicPr>
          <p:nvPr/>
        </p:nvPicPr>
        <p:blipFill>
          <a:blip r:embed="rId2"/>
          <a:stretch>
            <a:fillRect/>
          </a:stretch>
        </p:blipFill>
        <p:spPr>
          <a:xfrm>
            <a:off x="3026017" y="857661"/>
            <a:ext cx="6137773" cy="5145967"/>
          </a:xfrm>
          <a:prstGeom prst="rect">
            <a:avLst/>
          </a:prstGeom>
        </p:spPr>
      </p:pic>
    </p:spTree>
    <p:extLst>
      <p:ext uri="{BB962C8B-B14F-4D97-AF65-F5344CB8AC3E}">
        <p14:creationId xmlns:p14="http://schemas.microsoft.com/office/powerpoint/2010/main" val="29171057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7F47D0-2DD8-9DB3-3715-74721795BE45}"/>
              </a:ext>
            </a:extLst>
          </p:cNvPr>
          <p:cNvPicPr>
            <a:picLocks noChangeAspect="1"/>
          </p:cNvPicPr>
          <p:nvPr/>
        </p:nvPicPr>
        <p:blipFill>
          <a:blip r:embed="rId2"/>
          <a:stretch>
            <a:fillRect/>
          </a:stretch>
        </p:blipFill>
        <p:spPr>
          <a:xfrm>
            <a:off x="1375369" y="1258908"/>
            <a:ext cx="8653069" cy="4340183"/>
          </a:xfrm>
          <a:prstGeom prst="rect">
            <a:avLst/>
          </a:prstGeom>
        </p:spPr>
      </p:pic>
    </p:spTree>
    <p:extLst>
      <p:ext uri="{BB962C8B-B14F-4D97-AF65-F5344CB8AC3E}">
        <p14:creationId xmlns:p14="http://schemas.microsoft.com/office/powerpoint/2010/main" val="3805315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5BB4982-382C-7759-C5A5-2B2FB531B4A5}"/>
              </a:ext>
            </a:extLst>
          </p:cNvPr>
          <p:cNvGrpSpPr/>
          <p:nvPr/>
        </p:nvGrpSpPr>
        <p:grpSpPr>
          <a:xfrm>
            <a:off x="1651967" y="1409418"/>
            <a:ext cx="9117134" cy="4760320"/>
            <a:chOff x="1651967" y="1409418"/>
            <a:chExt cx="9117134" cy="4760320"/>
          </a:xfrm>
        </p:grpSpPr>
        <p:pic>
          <p:nvPicPr>
            <p:cNvPr id="3" name="Picture 2">
              <a:extLst>
                <a:ext uri="{FF2B5EF4-FFF2-40B4-BE49-F238E27FC236}">
                  <a16:creationId xmlns:a16="http://schemas.microsoft.com/office/drawing/2014/main" id="{41D5CE32-8489-5D0C-0DDC-69B628E71960}"/>
                </a:ext>
              </a:extLst>
            </p:cNvPr>
            <p:cNvPicPr>
              <a:picLocks noChangeAspect="1"/>
            </p:cNvPicPr>
            <p:nvPr/>
          </p:nvPicPr>
          <p:blipFill>
            <a:blip r:embed="rId2"/>
            <a:stretch>
              <a:fillRect/>
            </a:stretch>
          </p:blipFill>
          <p:spPr>
            <a:xfrm>
              <a:off x="1651967" y="1409418"/>
              <a:ext cx="8888065" cy="4039164"/>
            </a:xfrm>
            <a:prstGeom prst="rect">
              <a:avLst/>
            </a:prstGeom>
          </p:spPr>
        </p:pic>
        <p:sp>
          <p:nvSpPr>
            <p:cNvPr id="2" name="TextBox 1">
              <a:extLst>
                <a:ext uri="{FF2B5EF4-FFF2-40B4-BE49-F238E27FC236}">
                  <a16:creationId xmlns:a16="http://schemas.microsoft.com/office/drawing/2014/main" id="{3426A3E7-6C5F-3CF8-9B1C-06AC62CC407A}"/>
                </a:ext>
              </a:extLst>
            </p:cNvPr>
            <p:cNvSpPr txBox="1"/>
            <p:nvPr/>
          </p:nvSpPr>
          <p:spPr>
            <a:xfrm>
              <a:off x="8104910" y="5708073"/>
              <a:ext cx="2664191" cy="461665"/>
            </a:xfrm>
            <a:prstGeom prst="rect">
              <a:avLst/>
            </a:prstGeom>
            <a:noFill/>
          </p:spPr>
          <p:txBody>
            <a:bodyPr wrap="none" rtlCol="0">
              <a:spAutoFit/>
            </a:bodyPr>
            <a:lstStyle/>
            <a:p>
              <a:r>
                <a:rPr lang="en-US" sz="2400" dirty="0">
                  <a:solidFill>
                    <a:srgbClr val="A157C7"/>
                  </a:solidFill>
                </a:rPr>
                <a:t>SD of the difference</a:t>
              </a:r>
            </a:p>
          </p:txBody>
        </p:sp>
        <p:cxnSp>
          <p:nvCxnSpPr>
            <p:cNvPr id="5" name="Straight Arrow Connector 4">
              <a:extLst>
                <a:ext uri="{FF2B5EF4-FFF2-40B4-BE49-F238E27FC236}">
                  <a16:creationId xmlns:a16="http://schemas.microsoft.com/office/drawing/2014/main" id="{92757472-78D1-9616-65B3-CAB7DB2A3327}"/>
                </a:ext>
              </a:extLst>
            </p:cNvPr>
            <p:cNvCxnSpPr>
              <a:stCxn id="2" idx="0"/>
            </p:cNvCxnSpPr>
            <p:nvPr/>
          </p:nvCxnSpPr>
          <p:spPr>
            <a:xfrm flipH="1" flipV="1">
              <a:off x="7481455" y="4114800"/>
              <a:ext cx="1955551" cy="1593273"/>
            </a:xfrm>
            <a:prstGeom prst="straightConnector1">
              <a:avLst/>
            </a:prstGeom>
            <a:ln>
              <a:solidFill>
                <a:srgbClr val="A157C7"/>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991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A4B3C2-E6B3-3584-A9D8-2407430AACE3}"/>
              </a:ext>
            </a:extLst>
          </p:cNvPr>
          <p:cNvPicPr>
            <a:picLocks noChangeAspect="1"/>
          </p:cNvPicPr>
          <p:nvPr/>
        </p:nvPicPr>
        <p:blipFill>
          <a:blip r:embed="rId2"/>
          <a:stretch>
            <a:fillRect/>
          </a:stretch>
        </p:blipFill>
        <p:spPr>
          <a:xfrm>
            <a:off x="2294994" y="28100"/>
            <a:ext cx="7602011" cy="6801799"/>
          </a:xfrm>
          <a:prstGeom prst="rect">
            <a:avLst/>
          </a:prstGeom>
        </p:spPr>
      </p:pic>
    </p:spTree>
    <p:extLst>
      <p:ext uri="{BB962C8B-B14F-4D97-AF65-F5344CB8AC3E}">
        <p14:creationId xmlns:p14="http://schemas.microsoft.com/office/powerpoint/2010/main" val="9654845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F6AA27-7ED6-405E-A1AD-FF2810B17BEF}"/>
              </a:ext>
            </a:extLst>
          </p:cNvPr>
          <p:cNvPicPr>
            <a:picLocks noChangeAspect="1"/>
          </p:cNvPicPr>
          <p:nvPr/>
        </p:nvPicPr>
        <p:blipFill>
          <a:blip r:embed="rId2"/>
          <a:stretch>
            <a:fillRect/>
          </a:stretch>
        </p:blipFill>
        <p:spPr>
          <a:xfrm>
            <a:off x="5025669" y="46049"/>
            <a:ext cx="6627143" cy="6858000"/>
          </a:xfrm>
          <a:prstGeom prst="rect">
            <a:avLst/>
          </a:prstGeom>
        </p:spPr>
      </p:pic>
      <p:sp>
        <p:nvSpPr>
          <p:cNvPr id="5" name="TextBox 4">
            <a:extLst>
              <a:ext uri="{FF2B5EF4-FFF2-40B4-BE49-F238E27FC236}">
                <a16:creationId xmlns:a16="http://schemas.microsoft.com/office/drawing/2014/main" id="{40EC0465-6878-D637-CE72-B6F94EEBF15F}"/>
              </a:ext>
            </a:extLst>
          </p:cNvPr>
          <p:cNvSpPr txBox="1"/>
          <p:nvPr/>
        </p:nvSpPr>
        <p:spPr>
          <a:xfrm>
            <a:off x="539187" y="1228397"/>
            <a:ext cx="3611793" cy="4401205"/>
          </a:xfrm>
          <a:prstGeom prst="rect">
            <a:avLst/>
          </a:prstGeom>
          <a:noFill/>
        </p:spPr>
        <p:txBody>
          <a:bodyPr wrap="square" rtlCol="0">
            <a:spAutoFit/>
          </a:bodyPr>
          <a:lstStyle/>
          <a:p>
            <a:pPr algn="ctr"/>
            <a:r>
              <a:rPr lang="en-US" sz="2800" dirty="0">
                <a:latin typeface="Aharoni" panose="02010803020104030203" pitchFamily="2" charset="-79"/>
                <a:cs typeface="Aharoni" panose="02010803020104030203" pitchFamily="2" charset="-79"/>
              </a:rPr>
              <a:t>Panel data / </a:t>
            </a:r>
            <a:br>
              <a:rPr lang="en-US" sz="2800" dirty="0">
                <a:latin typeface="Aharoni" panose="02010803020104030203" pitchFamily="2" charset="-79"/>
                <a:cs typeface="Aharoni" panose="02010803020104030203" pitchFamily="2" charset="-79"/>
              </a:rPr>
            </a:br>
            <a:r>
              <a:rPr lang="en-US" sz="2800" dirty="0">
                <a:latin typeface="Aharoni" panose="02010803020104030203" pitchFamily="2" charset="-79"/>
                <a:cs typeface="Aharoni" panose="02010803020104030203" pitchFamily="2" charset="-79"/>
              </a:rPr>
              <a:t>the reflexive estimator / </a:t>
            </a:r>
            <a:br>
              <a:rPr lang="en-US" sz="2800" dirty="0">
                <a:latin typeface="Aharoni" panose="02010803020104030203" pitchFamily="2" charset="-79"/>
                <a:cs typeface="Aharoni" panose="02010803020104030203" pitchFamily="2" charset="-79"/>
              </a:rPr>
            </a:br>
            <a:r>
              <a:rPr lang="en-US" sz="2800" dirty="0">
                <a:latin typeface="Aharoni" panose="02010803020104030203" pitchFamily="2" charset="-79"/>
                <a:cs typeface="Aharoni" panose="02010803020104030203" pitchFamily="2" charset="-79"/>
              </a:rPr>
              <a:t>paired t-tests</a:t>
            </a:r>
            <a:br>
              <a:rPr lang="en-US" sz="2800" dirty="0">
                <a:latin typeface="Aharoni" panose="02010803020104030203" pitchFamily="2" charset="-79"/>
                <a:cs typeface="Aharoni" panose="02010803020104030203" pitchFamily="2" charset="-79"/>
              </a:rPr>
            </a:br>
            <a:r>
              <a:rPr lang="en-US" sz="2800" dirty="0">
                <a:solidFill>
                  <a:srgbClr val="139970"/>
                </a:solidFill>
                <a:latin typeface="Aharoni" panose="02010803020104030203" pitchFamily="2" charset="-79"/>
                <a:cs typeface="Aharoni" panose="02010803020104030203" pitchFamily="2" charset="-79"/>
              </a:rPr>
              <a:t> (multiple observations </a:t>
            </a:r>
            <a:br>
              <a:rPr lang="en-US" sz="2800" dirty="0">
                <a:solidFill>
                  <a:srgbClr val="139970"/>
                </a:solidFill>
                <a:latin typeface="Aharoni" panose="02010803020104030203" pitchFamily="2" charset="-79"/>
                <a:cs typeface="Aharoni" panose="02010803020104030203" pitchFamily="2" charset="-79"/>
              </a:rPr>
            </a:br>
            <a:r>
              <a:rPr lang="en-US" sz="2800" dirty="0">
                <a:solidFill>
                  <a:srgbClr val="139970"/>
                </a:solidFill>
                <a:latin typeface="Aharoni" panose="02010803020104030203" pitchFamily="2" charset="-79"/>
                <a:cs typeface="Aharoni" panose="02010803020104030203" pitchFamily="2" charset="-79"/>
              </a:rPr>
              <a:t>per ID)  </a:t>
            </a:r>
            <a:br>
              <a:rPr lang="en-US" sz="2800" dirty="0">
                <a:latin typeface="Aharoni" panose="02010803020104030203" pitchFamily="2" charset="-79"/>
                <a:cs typeface="Aharoni" panose="02010803020104030203" pitchFamily="2" charset="-79"/>
              </a:rPr>
            </a:br>
            <a:r>
              <a:rPr lang="en-US" sz="2800" dirty="0">
                <a:latin typeface="Aharoni" panose="02010803020104030203" pitchFamily="2" charset="-79"/>
                <a:cs typeface="Aharoni" panose="02010803020104030203" pitchFamily="2" charset="-79"/>
              </a:rPr>
              <a:t>have huge statistical power advantages</a:t>
            </a:r>
          </a:p>
        </p:txBody>
      </p:sp>
    </p:spTree>
    <p:extLst>
      <p:ext uri="{BB962C8B-B14F-4D97-AF65-F5344CB8AC3E}">
        <p14:creationId xmlns:p14="http://schemas.microsoft.com/office/powerpoint/2010/main" val="42726506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AAD1DC-5350-090C-4B35-F23141432658}"/>
              </a:ext>
            </a:extLst>
          </p:cNvPr>
          <p:cNvPicPr>
            <a:picLocks noChangeAspect="1"/>
          </p:cNvPicPr>
          <p:nvPr/>
        </p:nvPicPr>
        <p:blipFill>
          <a:blip r:embed="rId2"/>
          <a:srcRect b="37362"/>
          <a:stretch>
            <a:fillRect/>
          </a:stretch>
        </p:blipFill>
        <p:spPr>
          <a:xfrm>
            <a:off x="478627" y="190774"/>
            <a:ext cx="10537433" cy="4295706"/>
          </a:xfrm>
          <a:prstGeom prst="rect">
            <a:avLst/>
          </a:prstGeom>
        </p:spPr>
      </p:pic>
      <p:pic>
        <p:nvPicPr>
          <p:cNvPr id="5" name="Picture 4">
            <a:extLst>
              <a:ext uri="{FF2B5EF4-FFF2-40B4-BE49-F238E27FC236}">
                <a16:creationId xmlns:a16="http://schemas.microsoft.com/office/drawing/2014/main" id="{08AE5737-76F2-ECBD-4DBA-7D7BE725D509}"/>
              </a:ext>
            </a:extLst>
          </p:cNvPr>
          <p:cNvPicPr>
            <a:picLocks noChangeAspect="1"/>
          </p:cNvPicPr>
          <p:nvPr/>
        </p:nvPicPr>
        <p:blipFill>
          <a:blip r:embed="rId3"/>
          <a:srcRect t="10072" b="57410"/>
          <a:stretch>
            <a:fillRect/>
          </a:stretch>
        </p:blipFill>
        <p:spPr>
          <a:xfrm>
            <a:off x="3288966" y="4627917"/>
            <a:ext cx="6627143" cy="2230083"/>
          </a:xfrm>
          <a:prstGeom prst="rect">
            <a:avLst/>
          </a:prstGeom>
        </p:spPr>
      </p:pic>
    </p:spTree>
    <p:extLst>
      <p:ext uri="{BB962C8B-B14F-4D97-AF65-F5344CB8AC3E}">
        <p14:creationId xmlns:p14="http://schemas.microsoft.com/office/powerpoint/2010/main" val="219765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737600" y="6356351"/>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4" name="Straight Connector 3"/>
          <p:cNvCxnSpPr/>
          <p:nvPr/>
        </p:nvCxnSpPr>
        <p:spPr>
          <a:xfrm>
            <a:off x="899301" y="6356351"/>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304767" y="4984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419067" y="4984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410600" y="50778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338633" y="51540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2495267" y="52345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342867" y="53107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469867" y="53869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2495267" y="47942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372500" y="471381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3864041" y="43221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3864041" y="4169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3995274" y="4271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4024908" y="44364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897907" y="45126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3974107" y="45168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3927541" y="4652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3936007" y="4017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2342867" y="4832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2457167" y="51371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3952941" y="4169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3897907" y="441528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899301" y="3689351"/>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14067" y="3384552"/>
            <a:ext cx="85747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Outcome</a:t>
            </a:r>
          </a:p>
        </p:txBody>
      </p:sp>
      <p:sp>
        <p:nvSpPr>
          <p:cNvPr id="31" name="TextBox 30"/>
          <p:cNvSpPr txBox="1"/>
          <p:nvPr/>
        </p:nvSpPr>
        <p:spPr>
          <a:xfrm>
            <a:off x="3455713" y="3602081"/>
            <a:ext cx="943656"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Treatment</a:t>
            </a:r>
            <a:br>
              <a:rPr kumimoji="0" lang="en-US" sz="1400" b="0" i="0" u="none" strike="noStrike" kern="1200" cap="none" spc="0" normalizeH="0" baseline="0" noProof="0" dirty="0">
                <a:ln>
                  <a:noFill/>
                </a:ln>
                <a:solidFill>
                  <a:prstClr val="black"/>
                </a:solidFill>
                <a:effectLst/>
                <a:uLnTx/>
                <a:uFillTx/>
                <a:latin typeface="Calibri"/>
                <a:ea typeface="+mn-ea"/>
                <a:cs typeface="+mn-cs"/>
              </a:rPr>
            </a:b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TextBox 31"/>
          <p:cNvSpPr txBox="1"/>
          <p:nvPr/>
        </p:nvSpPr>
        <p:spPr>
          <a:xfrm>
            <a:off x="2048032" y="4246093"/>
            <a:ext cx="725135"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Control</a:t>
            </a:r>
            <a:br>
              <a:rPr kumimoji="0" lang="en-US" sz="1400" b="0" i="0" u="none" strike="noStrike" kern="1200" cap="none" spc="0" normalizeH="0" baseline="0" noProof="0" dirty="0">
                <a:ln>
                  <a:noFill/>
                </a:ln>
                <a:solidFill>
                  <a:prstClr val="black"/>
                </a:solidFill>
                <a:effectLst/>
                <a:uLnTx/>
                <a:uFillTx/>
                <a:latin typeface="Calibri"/>
                <a:ea typeface="+mn-ea"/>
                <a:cs typeface="+mn-cs"/>
              </a:rPr>
            </a:b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7881907" y="3641653"/>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471487" y="4956485"/>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50000"/>
                    <a:lumOff val="50000"/>
                  </a:schemeClr>
                </a:solidFill>
                <a:effectLst/>
                <a:uLnTx/>
                <a:uFillTx/>
                <a:latin typeface="Calibri"/>
                <a:ea typeface="+mn-ea"/>
                <a:cs typeface="+mn-cs"/>
              </a:rPr>
              <a:t>b</a:t>
            </a:r>
            <a:r>
              <a:rPr kumimoji="0" lang="en-US" sz="2000" b="0" i="0" u="none" strike="noStrike" kern="1200" cap="none" spc="0" normalizeH="0" baseline="-25000" noProof="0" dirty="0">
                <a:ln>
                  <a:noFill/>
                </a:ln>
                <a:solidFill>
                  <a:schemeClr val="tx1">
                    <a:lumMod val="50000"/>
                    <a:lumOff val="50000"/>
                  </a:schemeClr>
                </a:solidFill>
                <a:effectLst/>
                <a:uLnTx/>
                <a:uFillTx/>
                <a:latin typeface="Calibri"/>
                <a:ea typeface="+mn-ea"/>
                <a:cs typeface="+mn-cs"/>
              </a:rPr>
              <a:t>1</a:t>
            </a:r>
            <a:r>
              <a:rPr kumimoji="0" lang="en-US" sz="2000" b="0" i="0" u="none" strike="noStrike" kern="1200" cap="none" spc="0" normalizeH="0" baseline="0" noProof="0" dirty="0">
                <a:ln>
                  <a:noFill/>
                </a:ln>
                <a:solidFill>
                  <a:schemeClr val="tx1">
                    <a:lumMod val="50000"/>
                    <a:lumOff val="50000"/>
                  </a:schemeClr>
                </a:solidFill>
                <a:effectLst/>
                <a:uLnTx/>
                <a:uFillTx/>
                <a:latin typeface="Calibri"/>
                <a:ea typeface="+mn-ea"/>
                <a:cs typeface="+mn-cs"/>
              </a:rPr>
              <a:t> = 0</a:t>
            </a:r>
          </a:p>
        </p:txBody>
      </p:sp>
      <p:cxnSp>
        <p:nvCxnSpPr>
          <p:cNvPr id="36" name="Straight Connector 35"/>
          <p:cNvCxnSpPr/>
          <p:nvPr/>
        </p:nvCxnSpPr>
        <p:spPr>
          <a:xfrm>
            <a:off x="8368122" y="4195851"/>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8944612" y="3692974"/>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6C0A"/>
                </a:solidFill>
                <a:effectLst/>
                <a:uLnTx/>
                <a:uFillTx/>
                <a:latin typeface="Calibri"/>
                <a:ea typeface="+mn-ea"/>
                <a:cs typeface="+mn-cs"/>
              </a:rPr>
              <a:t>b</a:t>
            </a:r>
            <a:r>
              <a:rPr kumimoji="0" lang="en-US" sz="1600" b="0" i="0" u="none" strike="noStrike" kern="1200" cap="none" spc="0" normalizeH="0" baseline="-25000" noProof="0" dirty="0">
                <a:ln>
                  <a:noFill/>
                </a:ln>
                <a:solidFill>
                  <a:srgbClr val="E46C0A"/>
                </a:solidFill>
                <a:effectLst/>
                <a:uLnTx/>
                <a:uFillTx/>
                <a:latin typeface="Calibri"/>
                <a:ea typeface="+mn-ea"/>
                <a:cs typeface="+mn-cs"/>
              </a:rPr>
              <a:t>1</a:t>
            </a:r>
          </a:p>
        </p:txBody>
      </p:sp>
      <p:sp>
        <p:nvSpPr>
          <p:cNvPr id="38" name="Oval 37"/>
          <p:cNvSpPr/>
          <p:nvPr/>
        </p:nvSpPr>
        <p:spPr>
          <a:xfrm>
            <a:off x="9062732" y="411568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33801396-E7B1-41C4-BD76-EC6403470889}"/>
              </a:ext>
            </a:extLst>
          </p:cNvPr>
          <p:cNvSpPr txBox="1"/>
          <p:nvPr/>
        </p:nvSpPr>
        <p:spPr>
          <a:xfrm>
            <a:off x="6573074" y="463194"/>
            <a:ext cx="474307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ea typeface="+mn-ea"/>
                <a:cs typeface="+mn-cs"/>
              </a:rPr>
              <a:t>Recall from Unit on Dummy Variable Models</a:t>
            </a:r>
            <a:endParaRPr kumimoji="0" lang="en-US" sz="2000" b="0" i="0" u="none" strike="noStrike" kern="1200" cap="none" spc="0" normalizeH="0" baseline="-25000" noProof="0" dirty="0">
              <a:ln>
                <a:noFill/>
              </a:ln>
              <a:solidFill>
                <a:schemeClr val="accent1">
                  <a:lumMod val="75000"/>
                </a:schemeClr>
              </a:solidFill>
              <a:effectLst/>
              <a:uLnTx/>
              <a:uFillTx/>
              <a:latin typeface="Century Gothic" panose="020B0502020202020204" pitchFamily="34" charset="0"/>
              <a:ea typeface="+mn-ea"/>
              <a:cs typeface="+mn-cs"/>
            </a:endParaRPr>
          </a:p>
        </p:txBody>
      </p:sp>
      <p:sp>
        <p:nvSpPr>
          <p:cNvPr id="39" name="Oval 38">
            <a:extLst>
              <a:ext uri="{FF2B5EF4-FFF2-40B4-BE49-F238E27FC236}">
                <a16:creationId xmlns:a16="http://schemas.microsoft.com/office/drawing/2014/main" id="{C46A3CFF-64A6-4516-8FE5-30BDD127570F}"/>
              </a:ext>
            </a:extLst>
          </p:cNvPr>
          <p:cNvSpPr/>
          <p:nvPr/>
        </p:nvSpPr>
        <p:spPr>
          <a:xfrm>
            <a:off x="1945264" y="4939031"/>
            <a:ext cx="274320" cy="274320"/>
          </a:xfrm>
          <a:prstGeom prst="ellipse">
            <a:avLst/>
          </a:prstGeom>
          <a:solidFill>
            <a:schemeClr val="accent1">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2" name="Oval 41">
            <a:extLst>
              <a:ext uri="{FF2B5EF4-FFF2-40B4-BE49-F238E27FC236}">
                <a16:creationId xmlns:a16="http://schemas.microsoft.com/office/drawing/2014/main" id="{73B10187-BD1F-4017-AE67-A59CB69BE43A}"/>
              </a:ext>
            </a:extLst>
          </p:cNvPr>
          <p:cNvSpPr/>
          <p:nvPr/>
        </p:nvSpPr>
        <p:spPr>
          <a:xfrm>
            <a:off x="4219247" y="4169751"/>
            <a:ext cx="274320" cy="274320"/>
          </a:xfrm>
          <a:prstGeom prst="ellipse">
            <a:avLst/>
          </a:prstGeom>
          <a:solidFill>
            <a:schemeClr val="accent1">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3" name="TextBox 42">
            <a:extLst>
              <a:ext uri="{FF2B5EF4-FFF2-40B4-BE49-F238E27FC236}">
                <a16:creationId xmlns:a16="http://schemas.microsoft.com/office/drawing/2014/main" id="{CB2DBFE1-2661-4D84-A1EB-A3EE14251C57}"/>
              </a:ext>
            </a:extLst>
          </p:cNvPr>
          <p:cNvSpPr txBox="1"/>
          <p:nvPr/>
        </p:nvSpPr>
        <p:spPr>
          <a:xfrm>
            <a:off x="4487614" y="4014523"/>
            <a:ext cx="59343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385D8A"/>
                </a:solidFill>
                <a:effectLst/>
                <a:uLnTx/>
                <a:uFillTx/>
                <a:latin typeface="Calibri"/>
                <a:ea typeface="+mn-ea"/>
                <a:cs typeface="+mn-cs"/>
              </a:rPr>
              <a:t>T2</a:t>
            </a:r>
            <a:endParaRPr kumimoji="0" lang="en-US" sz="1800" b="0" i="0" u="none" strike="noStrike" kern="1200" cap="none" spc="0" normalizeH="0" baseline="0" noProof="0" dirty="0">
              <a:ln>
                <a:noFill/>
              </a:ln>
              <a:solidFill>
                <a:srgbClr val="385D8A"/>
              </a:solidFill>
              <a:effectLst/>
              <a:uLnTx/>
              <a:uFillTx/>
              <a:latin typeface="Calibri"/>
              <a:ea typeface="+mn-ea"/>
              <a:cs typeface="+mn-cs"/>
            </a:endParaRPr>
          </a:p>
        </p:txBody>
      </p:sp>
      <p:sp>
        <p:nvSpPr>
          <p:cNvPr id="44" name="TextBox 43">
            <a:extLst>
              <a:ext uri="{FF2B5EF4-FFF2-40B4-BE49-F238E27FC236}">
                <a16:creationId xmlns:a16="http://schemas.microsoft.com/office/drawing/2014/main" id="{0E4CAE8F-A194-4F6B-A0A9-528E20120B69}"/>
              </a:ext>
            </a:extLst>
          </p:cNvPr>
          <p:cNvSpPr txBox="1"/>
          <p:nvPr/>
        </p:nvSpPr>
        <p:spPr>
          <a:xfrm>
            <a:off x="1317651" y="4792576"/>
            <a:ext cx="61266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1">
                    <a:lumMod val="75000"/>
                  </a:schemeClr>
                </a:solidFill>
                <a:effectLst/>
                <a:uLnTx/>
                <a:uFillTx/>
                <a:latin typeface="Calibri"/>
                <a:ea typeface="+mn-ea"/>
                <a:cs typeface="+mn-cs"/>
              </a:rPr>
              <a:t>C2</a:t>
            </a:r>
            <a:endParaRPr kumimoji="0" lang="en-US" sz="1800" b="0" i="0" u="none" strike="noStrike" kern="1200" cap="none" spc="0" normalizeH="0" baseline="0" noProof="0" dirty="0">
              <a:ln>
                <a:noFill/>
              </a:ln>
              <a:solidFill>
                <a:schemeClr val="accent1">
                  <a:lumMod val="75000"/>
                </a:schemeClr>
              </a:solidFill>
              <a:effectLst/>
              <a:uLnTx/>
              <a:uFillTx/>
              <a:latin typeface="Calibri"/>
              <a:ea typeface="+mn-ea"/>
              <a:cs typeface="+mn-cs"/>
            </a:endParaRPr>
          </a:p>
        </p:txBody>
      </p:sp>
      <p:sp>
        <p:nvSpPr>
          <p:cNvPr id="45" name="TextBox 44">
            <a:extLst>
              <a:ext uri="{FF2B5EF4-FFF2-40B4-BE49-F238E27FC236}">
                <a16:creationId xmlns:a16="http://schemas.microsoft.com/office/drawing/2014/main" id="{41B3A6A0-4E53-4A79-A4FF-FD6403E882DF}"/>
              </a:ext>
            </a:extLst>
          </p:cNvPr>
          <p:cNvSpPr txBox="1"/>
          <p:nvPr/>
        </p:nvSpPr>
        <p:spPr>
          <a:xfrm>
            <a:off x="1249688" y="1405344"/>
            <a:ext cx="3796552" cy="193899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accent6">
                    <a:lumMod val="75000"/>
                  </a:schemeClr>
                </a:solidFill>
                <a:effectLst/>
                <a:uLnTx/>
                <a:uFillTx/>
                <a:latin typeface="Calibri"/>
                <a:ea typeface="+mn-ea"/>
                <a:cs typeface="+mn-cs"/>
              </a:rPr>
              <a:t>Y = b</a:t>
            </a:r>
            <a:r>
              <a:rPr kumimoji="0" lang="en-US" sz="2400" b="0" i="0" u="none" strike="noStrike" kern="1200" cap="none" spc="0" normalizeH="0" baseline="-25000" noProof="0" dirty="0">
                <a:ln>
                  <a:noFill/>
                </a:ln>
                <a:solidFill>
                  <a:schemeClr val="accent6">
                    <a:lumMod val="75000"/>
                  </a:schemeClr>
                </a:solidFill>
                <a:effectLst/>
                <a:uLnTx/>
                <a:uFillTx/>
                <a:latin typeface="Calibri"/>
                <a:ea typeface="+mn-ea"/>
                <a:cs typeface="+mn-cs"/>
              </a:rPr>
              <a:t>0</a:t>
            </a:r>
            <a:r>
              <a:rPr kumimoji="0" lang="en-US" sz="2400" b="0" i="0" u="none" strike="noStrike" kern="1200" cap="none" spc="0" normalizeH="0" baseline="0" noProof="0" dirty="0">
                <a:ln>
                  <a:noFill/>
                </a:ln>
                <a:solidFill>
                  <a:schemeClr val="accent6">
                    <a:lumMod val="75000"/>
                  </a:schemeClr>
                </a:solidFill>
                <a:effectLst/>
                <a:uLnTx/>
                <a:uFillTx/>
                <a:latin typeface="Calibri"/>
                <a:ea typeface="+mn-ea"/>
                <a:cs typeface="+mn-cs"/>
              </a:rPr>
              <a:t> + b</a:t>
            </a:r>
            <a:r>
              <a:rPr kumimoji="0" lang="en-US" sz="2400" b="0" i="0" u="none" strike="noStrike" kern="1200" cap="none" spc="0" normalizeH="0" baseline="-25000" noProof="0" dirty="0">
                <a:ln>
                  <a:noFill/>
                </a:ln>
                <a:solidFill>
                  <a:schemeClr val="accent6">
                    <a:lumMod val="75000"/>
                  </a:schemeClr>
                </a:solidFill>
                <a:effectLst/>
                <a:uLnTx/>
                <a:uFillTx/>
                <a:latin typeface="Calibri"/>
                <a:ea typeface="+mn-ea"/>
                <a:cs typeface="+mn-cs"/>
              </a:rPr>
              <a:t>1</a:t>
            </a:r>
            <a:r>
              <a:rPr kumimoji="0" lang="en-US" sz="2400" b="0" i="0" u="none" strike="noStrike" kern="1200" cap="none" spc="0" normalizeH="0" baseline="0" noProof="0" dirty="0">
                <a:ln>
                  <a:noFill/>
                </a:ln>
                <a:solidFill>
                  <a:schemeClr val="tx1">
                    <a:lumMod val="50000"/>
                    <a:lumOff val="50000"/>
                  </a:schemeClr>
                </a:solidFill>
                <a:effectLst/>
                <a:uLnTx/>
                <a:uFillTx/>
                <a:latin typeface="Calibri"/>
                <a:ea typeface="+mn-ea"/>
                <a:cs typeface="+mn-cs"/>
              </a:rPr>
              <a:t>(</a:t>
            </a:r>
            <a:r>
              <a:rPr kumimoji="0" lang="en-US" sz="2400" b="0" i="0" u="none" strike="noStrike" kern="1200" cap="none" spc="0" normalizeH="0" baseline="0" noProof="0" dirty="0" err="1">
                <a:ln>
                  <a:noFill/>
                </a:ln>
                <a:solidFill>
                  <a:schemeClr val="tx1">
                    <a:lumMod val="50000"/>
                    <a:lumOff val="50000"/>
                  </a:schemeClr>
                </a:solidFill>
                <a:effectLst/>
                <a:uLnTx/>
                <a:uFillTx/>
                <a:latin typeface="Calibri"/>
                <a:ea typeface="+mn-ea"/>
                <a:cs typeface="+mn-cs"/>
              </a:rPr>
              <a:t>TreatD</a:t>
            </a:r>
            <a:r>
              <a:rPr lang="en-US" sz="2400" dirty="0" err="1">
                <a:solidFill>
                  <a:schemeClr val="tx1">
                    <a:lumMod val="50000"/>
                    <a:lumOff val="50000"/>
                  </a:schemeClr>
                </a:solidFill>
                <a:latin typeface="Calibri"/>
              </a:rPr>
              <a:t>ummy</a:t>
            </a:r>
            <a:r>
              <a:rPr lang="en-US" sz="2400" dirty="0">
                <a:solidFill>
                  <a:schemeClr val="tx1">
                    <a:lumMod val="50000"/>
                    <a:lumOff val="50000"/>
                  </a:schemeClr>
                </a:solidFill>
                <a:latin typeface="Calibri"/>
              </a:rPr>
              <a:t>) </a:t>
            </a:r>
            <a:r>
              <a:rPr lang="en-US" sz="2400" dirty="0">
                <a:solidFill>
                  <a:schemeClr val="accent6">
                    <a:lumMod val="75000"/>
                  </a:schemeClr>
                </a:solidFill>
                <a:latin typeface="Calibri"/>
              </a:rPr>
              <a:t>+ 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E46C0A"/>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treat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control</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24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T2 – C2</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90767D18-EA8B-48D2-B361-A4D84866819C}"/>
              </a:ext>
            </a:extLst>
          </p:cNvPr>
          <p:cNvSpPr txBox="1"/>
          <p:nvPr/>
        </p:nvSpPr>
        <p:spPr>
          <a:xfrm>
            <a:off x="791506" y="279277"/>
            <a:ext cx="2277625" cy="523220"/>
          </a:xfrm>
          <a:prstGeom prst="rect">
            <a:avLst/>
          </a:prstGeom>
          <a:noFill/>
        </p:spPr>
        <p:txBody>
          <a:bodyPr wrap="square" rtlCol="0">
            <a:spAutoFit/>
          </a:bodyPr>
          <a:lstStyle/>
          <a:p>
            <a:r>
              <a:rPr lang="en-US" sz="1400" b="1" dirty="0">
                <a:solidFill>
                  <a:schemeClr val="accent6">
                    <a:lumMod val="75000"/>
                  </a:schemeClr>
                </a:solidFill>
                <a:latin typeface="Century Gothic" panose="020B0502020202020204" pitchFamily="34" charset="0"/>
              </a:rPr>
              <a:t>b</a:t>
            </a:r>
            <a:r>
              <a:rPr lang="en-US" sz="1400" b="1" baseline="-25000" dirty="0">
                <a:solidFill>
                  <a:schemeClr val="accent6">
                    <a:lumMod val="75000"/>
                  </a:schemeClr>
                </a:solidFill>
                <a:latin typeface="Century Gothic" panose="020B0502020202020204" pitchFamily="34" charset="0"/>
              </a:rPr>
              <a:t>0</a:t>
            </a:r>
            <a:r>
              <a:rPr lang="en-US" sz="1400" b="1" dirty="0">
                <a:solidFill>
                  <a:schemeClr val="tx1">
                    <a:lumMod val="50000"/>
                    <a:lumOff val="50000"/>
                  </a:schemeClr>
                </a:solidFill>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will measure Y-bar of the omitted group C2</a:t>
            </a:r>
          </a:p>
        </p:txBody>
      </p:sp>
      <p:cxnSp>
        <p:nvCxnSpPr>
          <p:cNvPr id="6" name="Straight Arrow Connector 5">
            <a:extLst>
              <a:ext uri="{FF2B5EF4-FFF2-40B4-BE49-F238E27FC236}">
                <a16:creationId xmlns:a16="http://schemas.microsoft.com/office/drawing/2014/main" id="{52C1F12F-5001-403B-B837-8C6A9BC1A5AE}"/>
              </a:ext>
            </a:extLst>
          </p:cNvPr>
          <p:cNvCxnSpPr>
            <a:cxnSpLocks/>
          </p:cNvCxnSpPr>
          <p:nvPr/>
        </p:nvCxnSpPr>
        <p:spPr>
          <a:xfrm>
            <a:off x="1791478" y="940140"/>
            <a:ext cx="65314" cy="465204"/>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E1379984-D515-4CC4-A63B-DEB15EF0240B}"/>
              </a:ext>
            </a:extLst>
          </p:cNvPr>
          <p:cNvSpPr txBox="1"/>
          <p:nvPr/>
        </p:nvSpPr>
        <p:spPr>
          <a:xfrm>
            <a:off x="2946383" y="219442"/>
            <a:ext cx="3149617" cy="738664"/>
          </a:xfrm>
          <a:prstGeom prst="rect">
            <a:avLst/>
          </a:prstGeom>
          <a:noFill/>
        </p:spPr>
        <p:txBody>
          <a:bodyPr wrap="square" rtlCol="0">
            <a:spAutoFit/>
          </a:bodyPr>
          <a:lstStyle/>
          <a:p>
            <a:pPr algn="ctr"/>
            <a:r>
              <a:rPr lang="en-US" sz="1400" b="1" dirty="0">
                <a:solidFill>
                  <a:schemeClr val="accent6">
                    <a:lumMod val="75000"/>
                  </a:schemeClr>
                </a:solidFill>
                <a:latin typeface="Century Gothic" panose="020B0502020202020204" pitchFamily="34" charset="0"/>
              </a:rPr>
              <a:t>b</a:t>
            </a:r>
            <a:r>
              <a:rPr lang="en-US" sz="1400" b="1" baseline="-25000" dirty="0">
                <a:solidFill>
                  <a:schemeClr val="accent6">
                    <a:lumMod val="75000"/>
                  </a:schemeClr>
                </a:solidFill>
                <a:latin typeface="Century Gothic" panose="020B0502020202020204" pitchFamily="34" charset="0"/>
              </a:rPr>
              <a:t>0</a:t>
            </a:r>
            <a:r>
              <a:rPr lang="en-US" sz="1400" b="1" dirty="0">
                <a:solidFill>
                  <a:schemeClr val="tx1">
                    <a:lumMod val="50000"/>
                    <a:lumOff val="50000"/>
                  </a:schemeClr>
                </a:solidFill>
                <a:latin typeface="Century Gothic" panose="020B0502020202020204" pitchFamily="34" charset="0"/>
              </a:rPr>
              <a:t> </a:t>
            </a:r>
            <a:r>
              <a:rPr lang="en-US" sz="1400" b="1" dirty="0">
                <a:solidFill>
                  <a:schemeClr val="accent6">
                    <a:lumMod val="75000"/>
                  </a:schemeClr>
                </a:solidFill>
                <a:latin typeface="Century Gothic" panose="020B0502020202020204" pitchFamily="34" charset="0"/>
              </a:rPr>
              <a:t>+b</a:t>
            </a:r>
            <a:r>
              <a:rPr lang="en-US" sz="1400" b="1" baseline="-25000" dirty="0">
                <a:solidFill>
                  <a:schemeClr val="accent6">
                    <a:lumMod val="75000"/>
                  </a:schemeClr>
                </a:solidFill>
                <a:latin typeface="Century Gothic" panose="020B0502020202020204" pitchFamily="34" charset="0"/>
              </a:rPr>
              <a:t>1</a:t>
            </a:r>
            <a:r>
              <a:rPr lang="en-US" sz="1400" b="1" dirty="0">
                <a:solidFill>
                  <a:schemeClr val="tx1">
                    <a:lumMod val="50000"/>
                    <a:lumOff val="50000"/>
                  </a:schemeClr>
                </a:solidFill>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represents </a:t>
            </a:r>
            <a:br>
              <a:rPr lang="en-US" sz="1400" dirty="0">
                <a:solidFill>
                  <a:schemeClr val="tx1">
                    <a:lumMod val="65000"/>
                    <a:lumOff val="35000"/>
                  </a:schemeClr>
                </a:solidFill>
                <a:latin typeface="Century Gothic" panose="020B0502020202020204" pitchFamily="34" charset="0"/>
              </a:rPr>
            </a:br>
            <a:r>
              <a:rPr lang="en-US" sz="1400" dirty="0">
                <a:solidFill>
                  <a:schemeClr val="tx1">
                    <a:lumMod val="65000"/>
                    <a:lumOff val="35000"/>
                  </a:schemeClr>
                </a:solidFill>
                <a:latin typeface="Century Gothic" panose="020B0502020202020204" pitchFamily="34" charset="0"/>
              </a:rPr>
              <a:t>the Y-bar of T2</a:t>
            </a:r>
          </a:p>
          <a:p>
            <a:endParaRPr lang="en-US" sz="1400" dirty="0">
              <a:solidFill>
                <a:schemeClr val="tx1">
                  <a:lumMod val="50000"/>
                  <a:lumOff val="50000"/>
                </a:schemeClr>
              </a:solidFill>
              <a:latin typeface="Century Gothic" panose="020B0502020202020204" pitchFamily="34" charset="0"/>
            </a:endParaRPr>
          </a:p>
        </p:txBody>
      </p:sp>
      <p:cxnSp>
        <p:nvCxnSpPr>
          <p:cNvPr id="48" name="Straight Arrow Connector 47">
            <a:extLst>
              <a:ext uri="{FF2B5EF4-FFF2-40B4-BE49-F238E27FC236}">
                <a16:creationId xmlns:a16="http://schemas.microsoft.com/office/drawing/2014/main" id="{9357DEC3-5D03-4067-8853-0CEC61A1A9DD}"/>
              </a:ext>
            </a:extLst>
          </p:cNvPr>
          <p:cNvCxnSpPr>
            <a:cxnSpLocks/>
          </p:cNvCxnSpPr>
          <p:nvPr/>
        </p:nvCxnSpPr>
        <p:spPr>
          <a:xfrm flipH="1">
            <a:off x="2773167" y="628990"/>
            <a:ext cx="837754" cy="700154"/>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AD821EA9-D97E-4E37-8423-93077392557C}"/>
              </a:ext>
            </a:extLst>
          </p:cNvPr>
          <p:cNvSpPr txBox="1"/>
          <p:nvPr/>
        </p:nvSpPr>
        <p:spPr>
          <a:xfrm>
            <a:off x="7120859" y="5466366"/>
            <a:ext cx="3408491" cy="1077218"/>
          </a:xfrm>
          <a:prstGeom prst="rect">
            <a:avLst/>
          </a:prstGeom>
          <a:noFill/>
        </p:spPr>
        <p:txBody>
          <a:bodyPr wrap="square" rtlCol="0">
            <a:spAutoFit/>
          </a:bodyPr>
          <a:lstStyle/>
          <a:p>
            <a:pPr algn="ctr"/>
            <a:r>
              <a:rPr lang="en-US" sz="1600" dirty="0">
                <a:solidFill>
                  <a:schemeClr val="tx1">
                    <a:lumMod val="65000"/>
                    <a:lumOff val="35000"/>
                  </a:schemeClr>
                </a:solidFill>
                <a:latin typeface="Century Gothic" panose="020B0502020202020204" pitchFamily="34" charset="0"/>
              </a:rPr>
              <a:t>The default hypothesis test in the regression then uses </a:t>
            </a:r>
            <a:r>
              <a:rPr lang="en-US" sz="1600" b="1" dirty="0">
                <a:solidFill>
                  <a:schemeClr val="accent6">
                    <a:lumMod val="75000"/>
                  </a:schemeClr>
                </a:solidFill>
                <a:latin typeface="Century Gothic" panose="020B0502020202020204" pitchFamily="34" charset="0"/>
              </a:rPr>
              <a:t>b</a:t>
            </a:r>
            <a:r>
              <a:rPr lang="en-US" sz="1600" b="1" baseline="-25000" dirty="0">
                <a:solidFill>
                  <a:schemeClr val="accent6">
                    <a:lumMod val="75000"/>
                  </a:schemeClr>
                </a:solidFill>
                <a:latin typeface="Century Gothic" panose="020B0502020202020204" pitchFamily="34" charset="0"/>
              </a:rPr>
              <a:t>1</a:t>
            </a:r>
            <a:r>
              <a:rPr lang="en-US" sz="1600" dirty="0">
                <a:solidFill>
                  <a:schemeClr val="tx1">
                    <a:lumMod val="50000"/>
                    <a:lumOff val="50000"/>
                  </a:schemeClr>
                </a:solidFill>
                <a:latin typeface="Century Gothic" panose="020B0502020202020204" pitchFamily="34" charset="0"/>
              </a:rPr>
              <a:t> </a:t>
            </a:r>
            <a:r>
              <a:rPr lang="en-US" sz="1600" dirty="0">
                <a:solidFill>
                  <a:schemeClr val="tx1">
                    <a:lumMod val="65000"/>
                    <a:lumOff val="35000"/>
                  </a:schemeClr>
                </a:solidFill>
                <a:latin typeface="Century Gothic" panose="020B0502020202020204" pitchFamily="34" charset="0"/>
              </a:rPr>
              <a:t>to</a:t>
            </a:r>
            <a:br>
              <a:rPr lang="en-US" sz="1600" dirty="0">
                <a:solidFill>
                  <a:schemeClr val="tx1">
                    <a:lumMod val="65000"/>
                    <a:lumOff val="35000"/>
                  </a:schemeClr>
                </a:solidFill>
                <a:latin typeface="Century Gothic" panose="020B0502020202020204" pitchFamily="34" charset="0"/>
              </a:rPr>
            </a:br>
            <a:r>
              <a:rPr lang="en-US" sz="1600" dirty="0">
                <a:solidFill>
                  <a:schemeClr val="tx1">
                    <a:lumMod val="65000"/>
                    <a:lumOff val="35000"/>
                  </a:schemeClr>
                </a:solidFill>
                <a:latin typeface="Century Gothic" panose="020B0502020202020204" pitchFamily="34" charset="0"/>
              </a:rPr>
              <a:t> </a:t>
            </a:r>
            <a:r>
              <a:rPr lang="en-US" sz="1600" b="1" dirty="0">
                <a:solidFill>
                  <a:schemeClr val="tx1">
                    <a:lumMod val="65000"/>
                    <a:lumOff val="35000"/>
                  </a:schemeClr>
                </a:solidFill>
                <a:latin typeface="Century Gothic" panose="020B0502020202020204" pitchFamily="34" charset="0"/>
              </a:rPr>
              <a:t>test for a meaningful difference between T2 and C2</a:t>
            </a:r>
          </a:p>
        </p:txBody>
      </p:sp>
      <p:cxnSp>
        <p:nvCxnSpPr>
          <p:cNvPr id="51" name="Straight Arrow Connector 50">
            <a:extLst>
              <a:ext uri="{FF2B5EF4-FFF2-40B4-BE49-F238E27FC236}">
                <a16:creationId xmlns:a16="http://schemas.microsoft.com/office/drawing/2014/main" id="{6FB66579-0A92-450E-9E1C-9FC6A359C0BE}"/>
              </a:ext>
            </a:extLst>
          </p:cNvPr>
          <p:cNvCxnSpPr>
            <a:cxnSpLocks/>
          </p:cNvCxnSpPr>
          <p:nvPr/>
        </p:nvCxnSpPr>
        <p:spPr>
          <a:xfrm flipH="1" flipV="1">
            <a:off x="4854084" y="3144127"/>
            <a:ext cx="2537335" cy="925002"/>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D6CF4F05-1385-4B2B-8412-FE9A73EB755C}"/>
              </a:ext>
            </a:extLst>
          </p:cNvPr>
          <p:cNvSpPr txBox="1"/>
          <p:nvPr/>
        </p:nvSpPr>
        <p:spPr>
          <a:xfrm>
            <a:off x="2413818" y="5238637"/>
            <a:ext cx="2897628" cy="307777"/>
          </a:xfrm>
          <a:prstGeom prst="rect">
            <a:avLst/>
          </a:prstGeom>
          <a:noFill/>
        </p:spPr>
        <p:txBody>
          <a:bodyPr wrap="square" rtlCol="0">
            <a:spAutoFit/>
          </a:bodyPr>
          <a:lstStyle/>
          <a:p>
            <a:pPr algn="ctr"/>
            <a:r>
              <a:rPr lang="en-US" sz="1400" dirty="0">
                <a:solidFill>
                  <a:schemeClr val="tx1">
                    <a:lumMod val="65000"/>
                    <a:lumOff val="35000"/>
                  </a:schemeClr>
                </a:solidFill>
                <a:latin typeface="Century Gothic" panose="020B0502020202020204" pitchFamily="34" charset="0"/>
              </a:rPr>
              <a:t>(group means)</a:t>
            </a:r>
          </a:p>
        </p:txBody>
      </p:sp>
      <p:sp>
        <p:nvSpPr>
          <p:cNvPr id="55" name="TextBox 54">
            <a:extLst>
              <a:ext uri="{FF2B5EF4-FFF2-40B4-BE49-F238E27FC236}">
                <a16:creationId xmlns:a16="http://schemas.microsoft.com/office/drawing/2014/main" id="{A493F135-0A3D-46AA-BD7B-A1D0F498E85C}"/>
              </a:ext>
            </a:extLst>
          </p:cNvPr>
          <p:cNvSpPr txBox="1"/>
          <p:nvPr/>
        </p:nvSpPr>
        <p:spPr>
          <a:xfrm>
            <a:off x="7241386" y="1403845"/>
            <a:ext cx="340645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rgbClr val="385D8A"/>
                </a:solidFill>
                <a:effectLst/>
                <a:uLnTx/>
                <a:uFillTx/>
                <a:latin typeface="Century Gothic" panose="020B0502020202020204" pitchFamily="34" charset="0"/>
              </a:rPr>
              <a:t>(basic set-up for a comparison of group means in regression)</a:t>
            </a:r>
          </a:p>
        </p:txBody>
      </p:sp>
    </p:spTree>
    <p:extLst>
      <p:ext uri="{BB962C8B-B14F-4D97-AF65-F5344CB8AC3E}">
        <p14:creationId xmlns:p14="http://schemas.microsoft.com/office/powerpoint/2010/main" val="36654197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55C15-9285-B555-62BC-F8A03142C56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E1BDB80-04C2-682E-CF4F-9D86E3A0F769}"/>
              </a:ext>
            </a:extLst>
          </p:cNvPr>
          <p:cNvPicPr>
            <a:picLocks noChangeAspect="1"/>
          </p:cNvPicPr>
          <p:nvPr/>
        </p:nvPicPr>
        <p:blipFill>
          <a:blip r:embed="rId2"/>
          <a:srcRect b="37362"/>
          <a:stretch>
            <a:fillRect/>
          </a:stretch>
        </p:blipFill>
        <p:spPr>
          <a:xfrm>
            <a:off x="748343" y="78532"/>
            <a:ext cx="9586352" cy="3907987"/>
          </a:xfrm>
          <a:prstGeom prst="rect">
            <a:avLst/>
          </a:prstGeom>
        </p:spPr>
      </p:pic>
      <p:pic>
        <p:nvPicPr>
          <p:cNvPr id="5" name="Picture 4">
            <a:extLst>
              <a:ext uri="{FF2B5EF4-FFF2-40B4-BE49-F238E27FC236}">
                <a16:creationId xmlns:a16="http://schemas.microsoft.com/office/drawing/2014/main" id="{7A0E80A7-E917-D3A4-E5A9-D44CE41F52BC}"/>
              </a:ext>
            </a:extLst>
          </p:cNvPr>
          <p:cNvPicPr>
            <a:picLocks noChangeAspect="1"/>
          </p:cNvPicPr>
          <p:nvPr/>
        </p:nvPicPr>
        <p:blipFill>
          <a:blip r:embed="rId3"/>
          <a:srcRect t="10072" b="57410"/>
          <a:stretch>
            <a:fillRect/>
          </a:stretch>
        </p:blipFill>
        <p:spPr>
          <a:xfrm>
            <a:off x="1" y="4420697"/>
            <a:ext cx="5677174" cy="2230083"/>
          </a:xfrm>
          <a:prstGeom prst="rect">
            <a:avLst/>
          </a:prstGeom>
        </p:spPr>
      </p:pic>
      <p:pic>
        <p:nvPicPr>
          <p:cNvPr id="4" name="Picture 3">
            <a:extLst>
              <a:ext uri="{FF2B5EF4-FFF2-40B4-BE49-F238E27FC236}">
                <a16:creationId xmlns:a16="http://schemas.microsoft.com/office/drawing/2014/main" id="{93B0CF3B-43B3-E5D1-819C-240005948F97}"/>
              </a:ext>
            </a:extLst>
          </p:cNvPr>
          <p:cNvPicPr>
            <a:picLocks noChangeAspect="1"/>
          </p:cNvPicPr>
          <p:nvPr/>
        </p:nvPicPr>
        <p:blipFill>
          <a:blip r:embed="rId3"/>
          <a:srcRect t="62638"/>
          <a:stretch>
            <a:fillRect/>
          </a:stretch>
        </p:blipFill>
        <p:spPr>
          <a:xfrm>
            <a:off x="5841634" y="4233210"/>
            <a:ext cx="6047758" cy="2371521"/>
          </a:xfrm>
          <a:prstGeom prst="rect">
            <a:avLst/>
          </a:prstGeom>
        </p:spPr>
      </p:pic>
      <p:cxnSp>
        <p:nvCxnSpPr>
          <p:cNvPr id="7" name="Straight Arrow Connector 6">
            <a:extLst>
              <a:ext uri="{FF2B5EF4-FFF2-40B4-BE49-F238E27FC236}">
                <a16:creationId xmlns:a16="http://schemas.microsoft.com/office/drawing/2014/main" id="{65CEE0D9-88F2-EAF3-E638-D42FC7C644EA}"/>
              </a:ext>
            </a:extLst>
          </p:cNvPr>
          <p:cNvCxnSpPr/>
          <p:nvPr/>
        </p:nvCxnSpPr>
        <p:spPr>
          <a:xfrm>
            <a:off x="5367988" y="5223263"/>
            <a:ext cx="728012" cy="0"/>
          </a:xfrm>
          <a:prstGeom prst="straightConnector1">
            <a:avLst/>
          </a:prstGeom>
          <a:ln w="53975">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1592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6E05A-4AF0-C87A-843B-C39CB5099F3C}"/>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83CD7DF3-9C39-7694-2602-1BE71D01436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6629" y="850918"/>
            <a:ext cx="3291840" cy="164592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A1C16F87-27CD-6566-4BD2-FFC31EA3C66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629" y="2630151"/>
            <a:ext cx="3291840" cy="159769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he paired samples t-test is a statistical test used to determine if two observations from the same group are significantly different from each other.">
            <a:extLst>
              <a:ext uri="{FF2B5EF4-FFF2-40B4-BE49-F238E27FC236}">
                <a16:creationId xmlns:a16="http://schemas.microsoft.com/office/drawing/2014/main" id="{D0D54946-D90D-D279-7B4E-6EB6D7B0FBC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6629" y="4413042"/>
            <a:ext cx="3291840" cy="187311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7AD5EB7-734E-EC24-5ACA-9123088887AD}"/>
              </a:ext>
            </a:extLst>
          </p:cNvPr>
          <p:cNvSpPr txBox="1"/>
          <p:nvPr/>
        </p:nvSpPr>
        <p:spPr>
          <a:xfrm>
            <a:off x="2140880" y="6325039"/>
            <a:ext cx="1183337" cy="369332"/>
          </a:xfrm>
          <a:prstGeom prst="rect">
            <a:avLst/>
          </a:prstGeom>
          <a:noFill/>
        </p:spPr>
        <p:txBody>
          <a:bodyPr wrap="none" rtlCol="0">
            <a:spAutoFit/>
          </a:bodyPr>
          <a:lstStyle/>
          <a:p>
            <a:r>
              <a:rPr lang="en-US" b="1" dirty="0">
                <a:solidFill>
                  <a:schemeClr val="accent1">
                    <a:lumMod val="50000"/>
                  </a:schemeClr>
                </a:solidFill>
              </a:rPr>
              <a:t>Diff: T2-T1</a:t>
            </a:r>
          </a:p>
        </p:txBody>
      </p:sp>
      <p:sp>
        <p:nvSpPr>
          <p:cNvPr id="17" name="TextBox 16">
            <a:extLst>
              <a:ext uri="{FF2B5EF4-FFF2-40B4-BE49-F238E27FC236}">
                <a16:creationId xmlns:a16="http://schemas.microsoft.com/office/drawing/2014/main" id="{C2A2DDDB-CB49-E5BF-CCA3-0307AA8E5A6A}"/>
              </a:ext>
            </a:extLst>
          </p:cNvPr>
          <p:cNvSpPr txBox="1"/>
          <p:nvPr/>
        </p:nvSpPr>
        <p:spPr>
          <a:xfrm>
            <a:off x="6858506" y="196446"/>
            <a:ext cx="1737976" cy="523220"/>
          </a:xfrm>
          <a:prstGeom prst="rect">
            <a:avLst/>
          </a:prstGeom>
          <a:noFill/>
        </p:spPr>
        <p:txBody>
          <a:bodyPr wrap="none" rtlCol="0">
            <a:spAutoFit/>
          </a:bodyPr>
          <a:lstStyle/>
          <a:p>
            <a:r>
              <a:rPr lang="en-US" sz="2800" dirty="0">
                <a:latin typeface="Aharoni" panose="02010803020104030203" pitchFamily="2" charset="-79"/>
                <a:cs typeface="Aharoni" panose="02010803020104030203" pitchFamily="2" charset="-79"/>
              </a:rPr>
              <a:t>Formulas</a:t>
            </a:r>
          </a:p>
        </p:txBody>
      </p:sp>
      <p:pic>
        <p:nvPicPr>
          <p:cNvPr id="18" name="Picture 17">
            <a:extLst>
              <a:ext uri="{FF2B5EF4-FFF2-40B4-BE49-F238E27FC236}">
                <a16:creationId xmlns:a16="http://schemas.microsoft.com/office/drawing/2014/main" id="{25AC50A7-09F8-D803-46B1-7E0ADC8B4A4C}"/>
              </a:ext>
            </a:extLst>
          </p:cNvPr>
          <p:cNvPicPr>
            <a:picLocks noChangeAspect="1"/>
          </p:cNvPicPr>
          <p:nvPr/>
        </p:nvPicPr>
        <p:blipFill>
          <a:blip r:embed="rId5"/>
          <a:srcRect t="15751" r="64306" b="65990"/>
          <a:stretch>
            <a:fillRect/>
          </a:stretch>
        </p:blipFill>
        <p:spPr>
          <a:xfrm>
            <a:off x="4736017" y="2795283"/>
            <a:ext cx="3129938" cy="1432566"/>
          </a:xfrm>
          <a:prstGeom prst="rect">
            <a:avLst/>
          </a:prstGeom>
        </p:spPr>
      </p:pic>
      <p:pic>
        <p:nvPicPr>
          <p:cNvPr id="19" name="Picture 18">
            <a:extLst>
              <a:ext uri="{FF2B5EF4-FFF2-40B4-BE49-F238E27FC236}">
                <a16:creationId xmlns:a16="http://schemas.microsoft.com/office/drawing/2014/main" id="{0FE98F7B-16B6-5F06-9DEF-4CA3AE77D01C}"/>
              </a:ext>
            </a:extLst>
          </p:cNvPr>
          <p:cNvPicPr>
            <a:picLocks noChangeAspect="1"/>
          </p:cNvPicPr>
          <p:nvPr/>
        </p:nvPicPr>
        <p:blipFill>
          <a:blip r:embed="rId6"/>
          <a:srcRect l="9940" t="40910" r="66055" b="37741"/>
          <a:stretch>
            <a:fillRect/>
          </a:stretch>
        </p:blipFill>
        <p:spPr>
          <a:xfrm>
            <a:off x="5001215" y="4528639"/>
            <a:ext cx="3072890" cy="1241928"/>
          </a:xfrm>
          <a:prstGeom prst="rect">
            <a:avLst/>
          </a:prstGeom>
        </p:spPr>
      </p:pic>
      <p:pic>
        <p:nvPicPr>
          <p:cNvPr id="20" name="Picture 19">
            <a:extLst>
              <a:ext uri="{FF2B5EF4-FFF2-40B4-BE49-F238E27FC236}">
                <a16:creationId xmlns:a16="http://schemas.microsoft.com/office/drawing/2014/main" id="{FBE6C6C2-2316-907C-6DFF-E3E2A068D516}"/>
              </a:ext>
            </a:extLst>
          </p:cNvPr>
          <p:cNvPicPr>
            <a:picLocks noChangeAspect="1"/>
          </p:cNvPicPr>
          <p:nvPr/>
        </p:nvPicPr>
        <p:blipFill>
          <a:blip r:embed="rId7"/>
          <a:srcRect l="60796" t="14543" r="19119" b="56843"/>
          <a:stretch>
            <a:fillRect/>
          </a:stretch>
        </p:blipFill>
        <p:spPr>
          <a:xfrm>
            <a:off x="5223667" y="1020455"/>
            <a:ext cx="2004757" cy="1432565"/>
          </a:xfrm>
          <a:prstGeom prst="rect">
            <a:avLst/>
          </a:prstGeom>
        </p:spPr>
      </p:pic>
      <p:sp>
        <p:nvSpPr>
          <p:cNvPr id="21" name="TextBox 20">
            <a:extLst>
              <a:ext uri="{FF2B5EF4-FFF2-40B4-BE49-F238E27FC236}">
                <a16:creationId xmlns:a16="http://schemas.microsoft.com/office/drawing/2014/main" id="{1EF0018B-2442-7942-5B83-FA0844955428}"/>
              </a:ext>
            </a:extLst>
          </p:cNvPr>
          <p:cNvSpPr txBox="1"/>
          <p:nvPr/>
        </p:nvSpPr>
        <p:spPr>
          <a:xfrm>
            <a:off x="8596482" y="1434373"/>
            <a:ext cx="1843774" cy="461665"/>
          </a:xfrm>
          <a:prstGeom prst="rect">
            <a:avLst/>
          </a:prstGeom>
          <a:noFill/>
        </p:spPr>
        <p:txBody>
          <a:bodyPr wrap="none" rtlCol="0">
            <a:spAutoFit/>
          </a:bodyPr>
          <a:lstStyle/>
          <a:p>
            <a:r>
              <a:rPr lang="en-US" sz="2400" b="1" dirty="0">
                <a:solidFill>
                  <a:srgbClr val="A157C7"/>
                </a:solidFill>
                <a:latin typeface="Aptos Mono" panose="020B0009020202020204" pitchFamily="49" charset="0"/>
                <a:ea typeface="Cascadia Code" panose="020B0609020000020004" pitchFamily="49" charset="0"/>
                <a:cs typeface="Cascadia Code" panose="020B0609020000020004" pitchFamily="49" charset="0"/>
              </a:rPr>
              <a:t>s = </a:t>
            </a:r>
            <a:r>
              <a:rPr lang="en-US" sz="2400" b="1" dirty="0" err="1">
                <a:solidFill>
                  <a:srgbClr val="A157C7"/>
                </a:solidFill>
                <a:latin typeface="Aptos Mono" panose="020B0009020202020204" pitchFamily="49" charset="0"/>
                <a:ea typeface="Cascadia Code" panose="020B0609020000020004" pitchFamily="49" charset="0"/>
                <a:cs typeface="Cascadia Code" panose="020B0609020000020004" pitchFamily="49" charset="0"/>
              </a:rPr>
              <a:t>sd</a:t>
            </a:r>
            <a:r>
              <a:rPr lang="en-US" sz="2400" b="1" dirty="0">
                <a:solidFill>
                  <a:srgbClr val="A157C7"/>
                </a:solidFill>
                <a:latin typeface="Aptos Mono" panose="020B0009020202020204" pitchFamily="49" charset="0"/>
                <a:ea typeface="Cascadia Code" panose="020B0609020000020004" pitchFamily="49" charset="0"/>
                <a:cs typeface="Cascadia Code" panose="020B0609020000020004" pitchFamily="49" charset="0"/>
              </a:rPr>
              <a:t>(x)</a:t>
            </a:r>
          </a:p>
        </p:txBody>
      </p:sp>
      <p:sp>
        <p:nvSpPr>
          <p:cNvPr id="22" name="TextBox 21">
            <a:extLst>
              <a:ext uri="{FF2B5EF4-FFF2-40B4-BE49-F238E27FC236}">
                <a16:creationId xmlns:a16="http://schemas.microsoft.com/office/drawing/2014/main" id="{8974DFB6-43BE-0C23-7F7D-0B20D2004446}"/>
              </a:ext>
            </a:extLst>
          </p:cNvPr>
          <p:cNvSpPr txBox="1"/>
          <p:nvPr/>
        </p:nvSpPr>
        <p:spPr>
          <a:xfrm>
            <a:off x="8609210" y="4918770"/>
            <a:ext cx="2581156" cy="461665"/>
          </a:xfrm>
          <a:prstGeom prst="rect">
            <a:avLst/>
          </a:prstGeom>
          <a:noFill/>
        </p:spPr>
        <p:txBody>
          <a:bodyPr wrap="none" rtlCol="0">
            <a:spAutoFit/>
          </a:bodyPr>
          <a:lstStyle/>
          <a:p>
            <a:r>
              <a:rPr lang="en-US" sz="2400" b="1" dirty="0">
                <a:solidFill>
                  <a:srgbClr val="A157C7"/>
                </a:solidFill>
                <a:latin typeface="Aptos Mono" panose="020B0009020202020204" pitchFamily="49" charset="0"/>
                <a:ea typeface="Cascadia Code" panose="020B0609020000020004" pitchFamily="49" charset="0"/>
                <a:cs typeface="Cascadia Code" panose="020B0609020000020004" pitchFamily="49" charset="0"/>
              </a:rPr>
              <a:t>s = </a:t>
            </a:r>
            <a:r>
              <a:rPr lang="en-US" sz="2400" b="1" dirty="0" err="1">
                <a:solidFill>
                  <a:srgbClr val="A157C7"/>
                </a:solidFill>
                <a:latin typeface="Aptos Mono" panose="020B0009020202020204" pitchFamily="49" charset="0"/>
                <a:ea typeface="Cascadia Code" panose="020B0609020000020004" pitchFamily="49" charset="0"/>
                <a:cs typeface="Cascadia Code" panose="020B0609020000020004" pitchFamily="49" charset="0"/>
              </a:rPr>
              <a:t>sd</a:t>
            </a:r>
            <a:r>
              <a:rPr lang="en-US" sz="2400" b="1" dirty="0">
                <a:solidFill>
                  <a:srgbClr val="A157C7"/>
                </a:solidFill>
                <a:latin typeface="Aptos Mono" panose="020B0009020202020204" pitchFamily="49" charset="0"/>
                <a:ea typeface="Cascadia Code" panose="020B0609020000020004" pitchFamily="49" charset="0"/>
                <a:cs typeface="Cascadia Code" panose="020B0609020000020004" pitchFamily="49" charset="0"/>
              </a:rPr>
              <a:t>(x2-x1)</a:t>
            </a:r>
          </a:p>
        </p:txBody>
      </p:sp>
      <p:sp>
        <p:nvSpPr>
          <p:cNvPr id="23" name="TextBox 22">
            <a:extLst>
              <a:ext uri="{FF2B5EF4-FFF2-40B4-BE49-F238E27FC236}">
                <a16:creationId xmlns:a16="http://schemas.microsoft.com/office/drawing/2014/main" id="{F907DC42-AB8E-8B8D-C1FC-8D6CB9D30383}"/>
              </a:ext>
            </a:extLst>
          </p:cNvPr>
          <p:cNvSpPr txBox="1"/>
          <p:nvPr/>
        </p:nvSpPr>
        <p:spPr>
          <a:xfrm>
            <a:off x="8596482" y="2945738"/>
            <a:ext cx="2028119" cy="461665"/>
          </a:xfrm>
          <a:prstGeom prst="rect">
            <a:avLst/>
          </a:prstGeom>
          <a:noFill/>
        </p:spPr>
        <p:txBody>
          <a:bodyPr wrap="none" rtlCol="0">
            <a:spAutoFit/>
          </a:bodyPr>
          <a:lstStyle/>
          <a:p>
            <a:r>
              <a:rPr lang="en-US" sz="2400" b="1" dirty="0">
                <a:solidFill>
                  <a:srgbClr val="A157C7"/>
                </a:solidFill>
                <a:latin typeface="Aptos Mono" panose="020B0009020202020204" pitchFamily="49" charset="0"/>
                <a:ea typeface="Cascadia Code" panose="020B0609020000020004" pitchFamily="49" charset="0"/>
                <a:cs typeface="Cascadia Code" panose="020B0609020000020004" pitchFamily="49" charset="0"/>
              </a:rPr>
              <a:t>s = pooled</a:t>
            </a:r>
          </a:p>
        </p:txBody>
      </p:sp>
      <p:pic>
        <p:nvPicPr>
          <p:cNvPr id="6" name="Picture 5">
            <a:extLst>
              <a:ext uri="{FF2B5EF4-FFF2-40B4-BE49-F238E27FC236}">
                <a16:creationId xmlns:a16="http://schemas.microsoft.com/office/drawing/2014/main" id="{17D6DD69-D9E2-1598-95B6-A0C9DA62197A}"/>
              </a:ext>
            </a:extLst>
          </p:cNvPr>
          <p:cNvPicPr>
            <a:picLocks noChangeAspect="1"/>
          </p:cNvPicPr>
          <p:nvPr/>
        </p:nvPicPr>
        <p:blipFill>
          <a:blip r:embed="rId8"/>
          <a:stretch>
            <a:fillRect/>
          </a:stretch>
        </p:blipFill>
        <p:spPr>
          <a:xfrm>
            <a:off x="8432217" y="3477797"/>
            <a:ext cx="2296658" cy="570685"/>
          </a:xfrm>
          <a:prstGeom prst="rect">
            <a:avLst/>
          </a:prstGeom>
        </p:spPr>
      </p:pic>
    </p:spTree>
    <p:extLst>
      <p:ext uri="{BB962C8B-B14F-4D97-AF65-F5344CB8AC3E}">
        <p14:creationId xmlns:p14="http://schemas.microsoft.com/office/powerpoint/2010/main" val="35962552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B7F9C-BEE6-E673-A220-1B90D11A9380}"/>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057C1BF6-8D23-4F99-9A8A-3DA17E4F9B1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6629" y="850918"/>
            <a:ext cx="3291840" cy="164592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5E637081-6FAE-9627-8B20-3B4E521BA1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629" y="2630151"/>
            <a:ext cx="3291840" cy="159769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he paired samples t-test is a statistical test used to determine if two observations from the same group are significantly different from each other.">
            <a:extLst>
              <a:ext uri="{FF2B5EF4-FFF2-40B4-BE49-F238E27FC236}">
                <a16:creationId xmlns:a16="http://schemas.microsoft.com/office/drawing/2014/main" id="{70E20AFA-C763-7E85-9662-E9E399B45B4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6629" y="4413042"/>
            <a:ext cx="3291840" cy="187311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F8A7660-B611-EE69-E56D-A1AC0DAEFF9B}"/>
              </a:ext>
            </a:extLst>
          </p:cNvPr>
          <p:cNvSpPr txBox="1"/>
          <p:nvPr/>
        </p:nvSpPr>
        <p:spPr>
          <a:xfrm>
            <a:off x="2140880" y="6325039"/>
            <a:ext cx="1183337" cy="369332"/>
          </a:xfrm>
          <a:prstGeom prst="rect">
            <a:avLst/>
          </a:prstGeom>
          <a:noFill/>
        </p:spPr>
        <p:txBody>
          <a:bodyPr wrap="none" rtlCol="0">
            <a:spAutoFit/>
          </a:bodyPr>
          <a:lstStyle/>
          <a:p>
            <a:r>
              <a:rPr lang="en-US" b="1" dirty="0">
                <a:solidFill>
                  <a:schemeClr val="accent1">
                    <a:lumMod val="50000"/>
                  </a:schemeClr>
                </a:solidFill>
              </a:rPr>
              <a:t>Diff: T2-T1</a:t>
            </a:r>
          </a:p>
        </p:txBody>
      </p:sp>
      <p:sp>
        <p:nvSpPr>
          <p:cNvPr id="4" name="TextBox 3">
            <a:extLst>
              <a:ext uri="{FF2B5EF4-FFF2-40B4-BE49-F238E27FC236}">
                <a16:creationId xmlns:a16="http://schemas.microsoft.com/office/drawing/2014/main" id="{85AB1D3A-00B4-9DC9-7247-4D8B9BB612E4}"/>
              </a:ext>
            </a:extLst>
          </p:cNvPr>
          <p:cNvSpPr txBox="1"/>
          <p:nvPr/>
        </p:nvSpPr>
        <p:spPr>
          <a:xfrm>
            <a:off x="6858506" y="1089103"/>
            <a:ext cx="2832827" cy="584775"/>
          </a:xfrm>
          <a:prstGeom prst="rect">
            <a:avLst/>
          </a:prstGeom>
          <a:noFill/>
        </p:spPr>
        <p:txBody>
          <a:bodyPr wrap="none" rtlCol="0">
            <a:spAutoFit/>
          </a:bodyPr>
          <a:lstStyle/>
          <a:p>
            <a:r>
              <a:rPr lang="en-US" sz="3200" dirty="0"/>
              <a:t>Y – null = b</a:t>
            </a:r>
            <a:r>
              <a:rPr lang="en-US" sz="3200" baseline="-25000" dirty="0"/>
              <a:t>0</a:t>
            </a:r>
            <a:r>
              <a:rPr lang="en-US" sz="3200" dirty="0"/>
              <a:t> + e</a:t>
            </a:r>
          </a:p>
        </p:txBody>
      </p:sp>
      <p:sp>
        <p:nvSpPr>
          <p:cNvPr id="7" name="TextBox 6">
            <a:extLst>
              <a:ext uri="{FF2B5EF4-FFF2-40B4-BE49-F238E27FC236}">
                <a16:creationId xmlns:a16="http://schemas.microsoft.com/office/drawing/2014/main" id="{84FDD77A-CC10-220A-DCC1-9789052D2AC7}"/>
              </a:ext>
            </a:extLst>
          </p:cNvPr>
          <p:cNvSpPr txBox="1"/>
          <p:nvPr/>
        </p:nvSpPr>
        <p:spPr>
          <a:xfrm>
            <a:off x="6891913" y="2970386"/>
            <a:ext cx="4085221" cy="584775"/>
          </a:xfrm>
          <a:prstGeom prst="rect">
            <a:avLst/>
          </a:prstGeom>
          <a:noFill/>
        </p:spPr>
        <p:txBody>
          <a:bodyPr wrap="none" rtlCol="0">
            <a:spAutoFit/>
          </a:bodyPr>
          <a:lstStyle/>
          <a:p>
            <a:r>
              <a:rPr lang="en-US" sz="3200" dirty="0"/>
              <a:t>Y = b</a:t>
            </a:r>
            <a:r>
              <a:rPr lang="en-US" sz="3200" baseline="-25000" dirty="0"/>
              <a:t>0</a:t>
            </a:r>
            <a:r>
              <a:rPr lang="en-US" sz="3200" dirty="0"/>
              <a:t> + b</a:t>
            </a:r>
            <a:r>
              <a:rPr lang="en-US" sz="3200" baseline="-25000" dirty="0"/>
              <a:t>1</a:t>
            </a:r>
            <a:r>
              <a:rPr lang="en-US" sz="3200" dirty="0"/>
              <a:t>*</a:t>
            </a:r>
            <a:r>
              <a:rPr lang="en-US" sz="3200" dirty="0" err="1"/>
              <a:t>D_treat</a:t>
            </a:r>
            <a:r>
              <a:rPr lang="en-US" sz="3200" dirty="0"/>
              <a:t> + e</a:t>
            </a:r>
          </a:p>
        </p:txBody>
      </p:sp>
      <p:sp>
        <p:nvSpPr>
          <p:cNvPr id="9" name="TextBox 8">
            <a:extLst>
              <a:ext uri="{FF2B5EF4-FFF2-40B4-BE49-F238E27FC236}">
                <a16:creationId xmlns:a16="http://schemas.microsoft.com/office/drawing/2014/main" id="{A624CC31-76A6-6B98-0B7B-906675DAD638}"/>
              </a:ext>
            </a:extLst>
          </p:cNvPr>
          <p:cNvSpPr txBox="1"/>
          <p:nvPr/>
        </p:nvSpPr>
        <p:spPr>
          <a:xfrm>
            <a:off x="6858506" y="4932519"/>
            <a:ext cx="3929474" cy="584775"/>
          </a:xfrm>
          <a:prstGeom prst="rect">
            <a:avLst/>
          </a:prstGeom>
          <a:noFill/>
        </p:spPr>
        <p:txBody>
          <a:bodyPr wrap="none" rtlCol="0">
            <a:spAutoFit/>
          </a:bodyPr>
          <a:lstStyle/>
          <a:p>
            <a:r>
              <a:rPr lang="en-US" sz="3200" dirty="0"/>
              <a:t>Y</a:t>
            </a:r>
            <a:r>
              <a:rPr lang="en-US" sz="3200" baseline="-25000" dirty="0"/>
              <a:t>it</a:t>
            </a:r>
            <a:r>
              <a:rPr lang="en-US" sz="3200" dirty="0"/>
              <a:t> = a</a:t>
            </a:r>
            <a:r>
              <a:rPr lang="en-US" sz="3200" baseline="-25000" dirty="0"/>
              <a:t>i</a:t>
            </a:r>
            <a:r>
              <a:rPr lang="en-US" sz="3200" dirty="0"/>
              <a:t> + b*</a:t>
            </a:r>
            <a:r>
              <a:rPr lang="en-US" sz="3200" dirty="0" err="1"/>
              <a:t>D_post</a:t>
            </a:r>
            <a:r>
              <a:rPr lang="en-US" sz="3200" dirty="0"/>
              <a:t> + </a:t>
            </a:r>
            <a:r>
              <a:rPr lang="en-US" sz="3200" dirty="0" err="1"/>
              <a:t>e</a:t>
            </a:r>
            <a:r>
              <a:rPr lang="en-US" sz="3200" baseline="-25000" dirty="0" err="1"/>
              <a:t>it</a:t>
            </a:r>
            <a:endParaRPr lang="en-US" sz="3200" baseline="-25000" dirty="0"/>
          </a:p>
        </p:txBody>
      </p:sp>
      <p:sp>
        <p:nvSpPr>
          <p:cNvPr id="13" name="TextBox 12">
            <a:extLst>
              <a:ext uri="{FF2B5EF4-FFF2-40B4-BE49-F238E27FC236}">
                <a16:creationId xmlns:a16="http://schemas.microsoft.com/office/drawing/2014/main" id="{37CD1B64-442E-C313-92C9-381D653091FD}"/>
              </a:ext>
            </a:extLst>
          </p:cNvPr>
          <p:cNvSpPr txBox="1"/>
          <p:nvPr/>
        </p:nvSpPr>
        <p:spPr>
          <a:xfrm>
            <a:off x="7065818" y="5656715"/>
            <a:ext cx="6096000" cy="369332"/>
          </a:xfrm>
          <a:prstGeom prst="rect">
            <a:avLst/>
          </a:prstGeom>
          <a:noFill/>
        </p:spPr>
        <p:txBody>
          <a:bodyPr wrap="square">
            <a:spAutoFit/>
          </a:bodyPr>
          <a:lstStyle/>
          <a:p>
            <a:r>
              <a:rPr lang="en-US" dirty="0" err="1">
                <a:solidFill>
                  <a:srgbClr val="A157C7"/>
                </a:solidFill>
                <a:latin typeface="Cascadia Code" panose="020B0609020000020004" pitchFamily="49" charset="0"/>
                <a:ea typeface="Cascadia Code" panose="020B0609020000020004" pitchFamily="49" charset="0"/>
                <a:cs typeface="Cascadia Code" panose="020B0609020000020004" pitchFamily="49" charset="0"/>
              </a:rPr>
              <a:t>lm</a:t>
            </a:r>
            <a:r>
              <a:rPr lang="en-US" dirty="0">
                <a:solidFill>
                  <a:srgbClr val="A157C7"/>
                </a:solidFill>
                <a:latin typeface="Cascadia Code" panose="020B0609020000020004" pitchFamily="49" charset="0"/>
                <a:ea typeface="Cascadia Code" panose="020B0609020000020004" pitchFamily="49" charset="0"/>
                <a:cs typeface="Cascadia Code" panose="020B0609020000020004" pitchFamily="49" charset="0"/>
              </a:rPr>
              <a:t>( y ~ </a:t>
            </a:r>
            <a:r>
              <a:rPr lang="en-US" dirty="0" err="1">
                <a:solidFill>
                  <a:srgbClr val="A157C7"/>
                </a:solidFill>
                <a:latin typeface="Cascadia Code" panose="020B0609020000020004" pitchFamily="49" charset="0"/>
                <a:ea typeface="Cascadia Code" panose="020B0609020000020004" pitchFamily="49" charset="0"/>
                <a:cs typeface="Cascadia Code" panose="020B0609020000020004" pitchFamily="49" charset="0"/>
              </a:rPr>
              <a:t>post_d</a:t>
            </a:r>
            <a:r>
              <a:rPr lang="en-US" dirty="0">
                <a:solidFill>
                  <a:srgbClr val="A157C7"/>
                </a:solidFill>
                <a:latin typeface="Cascadia Code" panose="020B0609020000020004" pitchFamily="49" charset="0"/>
                <a:ea typeface="Cascadia Code" panose="020B0609020000020004" pitchFamily="49" charset="0"/>
                <a:cs typeface="Cascadia Code" panose="020B0609020000020004" pitchFamily="49" charset="0"/>
              </a:rPr>
              <a:t> + factor(id) )</a:t>
            </a:r>
          </a:p>
        </p:txBody>
      </p:sp>
      <p:sp>
        <p:nvSpPr>
          <p:cNvPr id="15" name="TextBox 14">
            <a:extLst>
              <a:ext uri="{FF2B5EF4-FFF2-40B4-BE49-F238E27FC236}">
                <a16:creationId xmlns:a16="http://schemas.microsoft.com/office/drawing/2014/main" id="{5E43BD59-82F9-B49B-B81E-D82AF94B6FAC}"/>
              </a:ext>
            </a:extLst>
          </p:cNvPr>
          <p:cNvSpPr txBox="1"/>
          <p:nvPr/>
        </p:nvSpPr>
        <p:spPr>
          <a:xfrm>
            <a:off x="7183582" y="1708397"/>
            <a:ext cx="6580908" cy="369332"/>
          </a:xfrm>
          <a:prstGeom prst="rect">
            <a:avLst/>
          </a:prstGeom>
          <a:noFill/>
        </p:spPr>
        <p:txBody>
          <a:bodyPr wrap="square">
            <a:spAutoFit/>
          </a:bodyPr>
          <a:lstStyle/>
          <a:p>
            <a:r>
              <a:rPr lang="en-US" dirty="0" err="1">
                <a:solidFill>
                  <a:srgbClr val="A157C7"/>
                </a:solidFill>
                <a:latin typeface="Cascadia Code" panose="020B0609020000020004" pitchFamily="49" charset="0"/>
                <a:ea typeface="Cascadia Code" panose="020B0609020000020004" pitchFamily="49" charset="0"/>
                <a:cs typeface="Cascadia Code" panose="020B0609020000020004" pitchFamily="49" charset="0"/>
              </a:rPr>
              <a:t>lm</a:t>
            </a:r>
            <a:r>
              <a:rPr lang="en-US" dirty="0">
                <a:solidFill>
                  <a:srgbClr val="A157C7"/>
                </a:solidFill>
                <a:latin typeface="Cascadia Code" panose="020B0609020000020004" pitchFamily="49" charset="0"/>
                <a:ea typeface="Cascadia Code" panose="020B0609020000020004" pitchFamily="49" charset="0"/>
                <a:cs typeface="Cascadia Code" panose="020B0609020000020004" pitchFamily="49" charset="0"/>
              </a:rPr>
              <a:t>( y - mu ~ 1 )</a:t>
            </a:r>
          </a:p>
        </p:txBody>
      </p:sp>
      <p:sp>
        <p:nvSpPr>
          <p:cNvPr id="16" name="TextBox 15">
            <a:extLst>
              <a:ext uri="{FF2B5EF4-FFF2-40B4-BE49-F238E27FC236}">
                <a16:creationId xmlns:a16="http://schemas.microsoft.com/office/drawing/2014/main" id="{1558C779-B2A6-6F4B-D572-43B50307084D}"/>
              </a:ext>
            </a:extLst>
          </p:cNvPr>
          <p:cNvSpPr txBox="1"/>
          <p:nvPr/>
        </p:nvSpPr>
        <p:spPr>
          <a:xfrm>
            <a:off x="7183582" y="3752690"/>
            <a:ext cx="6096000" cy="369332"/>
          </a:xfrm>
          <a:prstGeom prst="rect">
            <a:avLst/>
          </a:prstGeom>
          <a:noFill/>
        </p:spPr>
        <p:txBody>
          <a:bodyPr wrap="square">
            <a:spAutoFit/>
          </a:bodyPr>
          <a:lstStyle/>
          <a:p>
            <a:r>
              <a:rPr lang="en-US" dirty="0" err="1">
                <a:solidFill>
                  <a:srgbClr val="A157C7"/>
                </a:solidFill>
                <a:latin typeface="Cascadia Code" panose="020B0609020000020004" pitchFamily="49" charset="0"/>
                <a:ea typeface="Cascadia Code" panose="020B0609020000020004" pitchFamily="49" charset="0"/>
                <a:cs typeface="Cascadia Code" panose="020B0609020000020004" pitchFamily="49" charset="0"/>
              </a:rPr>
              <a:t>lm</a:t>
            </a:r>
            <a:r>
              <a:rPr lang="en-US" dirty="0">
                <a:solidFill>
                  <a:srgbClr val="A157C7"/>
                </a:solidFill>
                <a:latin typeface="Cascadia Code" panose="020B0609020000020004" pitchFamily="49" charset="0"/>
                <a:ea typeface="Cascadia Code" panose="020B0609020000020004" pitchFamily="49" charset="0"/>
                <a:cs typeface="Cascadia Code" panose="020B0609020000020004" pitchFamily="49" charset="0"/>
              </a:rPr>
              <a:t>( y ~ </a:t>
            </a:r>
            <a:r>
              <a:rPr lang="en-US" dirty="0" err="1">
                <a:solidFill>
                  <a:srgbClr val="A157C7"/>
                </a:solidFill>
                <a:latin typeface="Cascadia Code" panose="020B0609020000020004" pitchFamily="49" charset="0"/>
                <a:ea typeface="Cascadia Code" panose="020B0609020000020004" pitchFamily="49" charset="0"/>
                <a:cs typeface="Cascadia Code" panose="020B0609020000020004" pitchFamily="49" charset="0"/>
              </a:rPr>
              <a:t>treat_d</a:t>
            </a:r>
            <a:r>
              <a:rPr lang="en-US" dirty="0">
                <a:solidFill>
                  <a:srgbClr val="A157C7"/>
                </a:solidFill>
                <a:latin typeface="Cascadia Code" panose="020B0609020000020004" pitchFamily="49" charset="0"/>
                <a:ea typeface="Cascadia Code" panose="020B0609020000020004" pitchFamily="49" charset="0"/>
                <a:cs typeface="Cascadia Code" panose="020B0609020000020004" pitchFamily="49" charset="0"/>
              </a:rPr>
              <a:t> )</a:t>
            </a:r>
          </a:p>
        </p:txBody>
      </p:sp>
      <p:sp>
        <p:nvSpPr>
          <p:cNvPr id="17" name="TextBox 16">
            <a:extLst>
              <a:ext uri="{FF2B5EF4-FFF2-40B4-BE49-F238E27FC236}">
                <a16:creationId xmlns:a16="http://schemas.microsoft.com/office/drawing/2014/main" id="{C6B78B44-153B-4D5A-C761-0467503D90EA}"/>
              </a:ext>
            </a:extLst>
          </p:cNvPr>
          <p:cNvSpPr txBox="1"/>
          <p:nvPr/>
        </p:nvSpPr>
        <p:spPr>
          <a:xfrm>
            <a:off x="6858506" y="196446"/>
            <a:ext cx="3233578" cy="523220"/>
          </a:xfrm>
          <a:prstGeom prst="rect">
            <a:avLst/>
          </a:prstGeom>
          <a:noFill/>
        </p:spPr>
        <p:txBody>
          <a:bodyPr wrap="none" rtlCol="0">
            <a:spAutoFit/>
          </a:bodyPr>
          <a:lstStyle/>
          <a:p>
            <a:r>
              <a:rPr lang="en-US" sz="2800" dirty="0">
                <a:latin typeface="Aharoni" panose="02010803020104030203" pitchFamily="2" charset="-79"/>
                <a:cs typeface="Aharoni" panose="02010803020104030203" pitchFamily="2" charset="-79"/>
              </a:rPr>
              <a:t>AS REGRESSIONS </a:t>
            </a:r>
          </a:p>
        </p:txBody>
      </p:sp>
    </p:spTree>
    <p:extLst>
      <p:ext uri="{BB962C8B-B14F-4D97-AF65-F5344CB8AC3E}">
        <p14:creationId xmlns:p14="http://schemas.microsoft.com/office/powerpoint/2010/main" val="31383069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D0726-9968-3A38-BA2F-107878743BAD}"/>
              </a:ext>
            </a:extLst>
          </p:cNvPr>
          <p:cNvSpPr>
            <a:spLocks noGrp="1"/>
          </p:cNvSpPr>
          <p:nvPr>
            <p:ph type="title"/>
          </p:nvPr>
        </p:nvSpPr>
        <p:spPr/>
        <p:txBody>
          <a:bodyPr/>
          <a:lstStyle/>
          <a:p>
            <a:r>
              <a:rPr lang="en-US" dirty="0"/>
              <a:t>Connections to other topics:</a:t>
            </a:r>
          </a:p>
        </p:txBody>
      </p:sp>
      <p:sp>
        <p:nvSpPr>
          <p:cNvPr id="3" name="Text Placeholder 2">
            <a:extLst>
              <a:ext uri="{FF2B5EF4-FFF2-40B4-BE49-F238E27FC236}">
                <a16:creationId xmlns:a16="http://schemas.microsoft.com/office/drawing/2014/main" id="{6AA97E48-1302-6767-6CCD-CB103FB67C9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21247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4F691-F3FD-5520-F7BE-EFB29B3BCF95}"/>
            </a:ext>
          </a:extLst>
        </p:cNvPr>
        <p:cNvGrpSpPr/>
        <p:nvPr/>
      </p:nvGrpSpPr>
      <p:grpSpPr>
        <a:xfrm>
          <a:off x="0" y="0"/>
          <a:ext cx="0" cy="0"/>
          <a:chOff x="0" y="0"/>
          <a:chExt cx="0" cy="0"/>
        </a:xfrm>
      </p:grpSpPr>
      <p:sp>
        <p:nvSpPr>
          <p:cNvPr id="32" name="Rectangle 31">
            <a:extLst>
              <a:ext uri="{FF2B5EF4-FFF2-40B4-BE49-F238E27FC236}">
                <a16:creationId xmlns:a16="http://schemas.microsoft.com/office/drawing/2014/main" id="{A6FF73F4-E66F-2081-320F-F37D01527C7B}"/>
              </a:ext>
            </a:extLst>
          </p:cNvPr>
          <p:cNvSpPr/>
          <p:nvPr/>
        </p:nvSpPr>
        <p:spPr>
          <a:xfrm>
            <a:off x="0" y="-180"/>
            <a:ext cx="12191998" cy="1287573"/>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5E2AD7C7-E293-B979-2898-52D394D7DB85}"/>
              </a:ext>
            </a:extLst>
          </p:cNvPr>
          <p:cNvSpPr/>
          <p:nvPr/>
        </p:nvSpPr>
        <p:spPr>
          <a:xfrm>
            <a:off x="7338" y="5873530"/>
            <a:ext cx="12191998" cy="996801"/>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D63E3D-E7C9-41E2-8F1C-8CA960803446}"/>
              </a:ext>
            </a:extLst>
          </p:cNvPr>
          <p:cNvSpPr>
            <a:spLocks noGrp="1"/>
          </p:cNvSpPr>
          <p:nvPr>
            <p:ph type="title"/>
          </p:nvPr>
        </p:nvSpPr>
        <p:spPr>
          <a:xfrm>
            <a:off x="316156" y="-121481"/>
            <a:ext cx="11479876" cy="1143000"/>
          </a:xfrm>
        </p:spPr>
        <p:txBody>
          <a:bodyPr>
            <a:normAutofit/>
          </a:bodyPr>
          <a:lstStyle/>
          <a:p>
            <a:r>
              <a:rPr lang="en-US" sz="3600" dirty="0"/>
              <a:t>3 valid counterfactuals:</a:t>
            </a:r>
          </a:p>
        </p:txBody>
      </p:sp>
      <p:cxnSp>
        <p:nvCxnSpPr>
          <p:cNvPr id="4" name="Straight Connector 3">
            <a:extLst>
              <a:ext uri="{FF2B5EF4-FFF2-40B4-BE49-F238E27FC236}">
                <a16:creationId xmlns:a16="http://schemas.microsoft.com/office/drawing/2014/main" id="{ECB11F17-6C78-B925-CC57-980ED742EBD7}"/>
              </a:ext>
            </a:extLst>
          </p:cNvPr>
          <p:cNvCxnSpPr/>
          <p:nvPr/>
        </p:nvCxnSpPr>
        <p:spPr>
          <a:xfrm>
            <a:off x="940840"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34422D9-737D-D874-B02E-080E33A031D5}"/>
              </a:ext>
            </a:extLst>
          </p:cNvPr>
          <p:cNvCxnSpPr/>
          <p:nvPr/>
        </p:nvCxnSpPr>
        <p:spPr>
          <a:xfrm>
            <a:off x="788440"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795EB3A4-3BCC-0481-6E6F-D1BEA4CD97F7}"/>
              </a:ext>
            </a:extLst>
          </p:cNvPr>
          <p:cNvSpPr/>
          <p:nvPr/>
        </p:nvSpPr>
        <p:spPr>
          <a:xfrm>
            <a:off x="1474240" y="425675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a:extLst>
              <a:ext uri="{FF2B5EF4-FFF2-40B4-BE49-F238E27FC236}">
                <a16:creationId xmlns:a16="http://schemas.microsoft.com/office/drawing/2014/main" id="{C48F9A9A-A344-6D17-94A6-10987C260D2E}"/>
              </a:ext>
            </a:extLst>
          </p:cNvPr>
          <p:cNvSpPr/>
          <p:nvPr/>
        </p:nvSpPr>
        <p:spPr>
          <a:xfrm>
            <a:off x="2541040" y="403444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a:extLst>
              <a:ext uri="{FF2B5EF4-FFF2-40B4-BE49-F238E27FC236}">
                <a16:creationId xmlns:a16="http://schemas.microsoft.com/office/drawing/2014/main" id="{6CD8A0BE-CC41-AB23-936D-98EEE53F22E0}"/>
              </a:ext>
            </a:extLst>
          </p:cNvPr>
          <p:cNvSpPr/>
          <p:nvPr/>
        </p:nvSpPr>
        <p:spPr>
          <a:xfrm>
            <a:off x="1474240"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a:extLst>
              <a:ext uri="{FF2B5EF4-FFF2-40B4-BE49-F238E27FC236}">
                <a16:creationId xmlns:a16="http://schemas.microsoft.com/office/drawing/2014/main" id="{BC0CCF52-05DD-1E86-5DAF-738062500118}"/>
              </a:ext>
            </a:extLst>
          </p:cNvPr>
          <p:cNvSpPr/>
          <p:nvPr/>
        </p:nvSpPr>
        <p:spPr>
          <a:xfrm>
            <a:off x="2541040"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2" name="Straight Connector 11">
            <a:extLst>
              <a:ext uri="{FF2B5EF4-FFF2-40B4-BE49-F238E27FC236}">
                <a16:creationId xmlns:a16="http://schemas.microsoft.com/office/drawing/2014/main" id="{D04C0B43-FC8A-AD1B-1C17-E171BA1D6D13}"/>
              </a:ext>
            </a:extLst>
          </p:cNvPr>
          <p:cNvCxnSpPr/>
          <p:nvPr/>
        </p:nvCxnSpPr>
        <p:spPr>
          <a:xfrm>
            <a:off x="1550440"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A7397F1-DB0F-ECF9-65A9-CB9D5774781F}"/>
              </a:ext>
            </a:extLst>
          </p:cNvPr>
          <p:cNvSpPr txBox="1"/>
          <p:nvPr/>
        </p:nvSpPr>
        <p:spPr>
          <a:xfrm>
            <a:off x="1332192"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14" name="Straight Connector 13">
            <a:extLst>
              <a:ext uri="{FF2B5EF4-FFF2-40B4-BE49-F238E27FC236}">
                <a16:creationId xmlns:a16="http://schemas.microsoft.com/office/drawing/2014/main" id="{A446D5A7-F6E9-E65C-C727-44BE9AB42145}"/>
              </a:ext>
            </a:extLst>
          </p:cNvPr>
          <p:cNvCxnSpPr/>
          <p:nvPr/>
        </p:nvCxnSpPr>
        <p:spPr>
          <a:xfrm>
            <a:off x="2642400"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F5FEFF5-0FAA-4594-9AAE-A78437A1B1C8}"/>
              </a:ext>
            </a:extLst>
          </p:cNvPr>
          <p:cNvSpPr txBox="1"/>
          <p:nvPr/>
        </p:nvSpPr>
        <p:spPr>
          <a:xfrm>
            <a:off x="2424152"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17" name="Straight Arrow Connector 16">
            <a:extLst>
              <a:ext uri="{FF2B5EF4-FFF2-40B4-BE49-F238E27FC236}">
                <a16:creationId xmlns:a16="http://schemas.microsoft.com/office/drawing/2014/main" id="{B293E5B6-F556-B4FB-89D6-5E384CE1A7DE}"/>
              </a:ext>
            </a:extLst>
          </p:cNvPr>
          <p:cNvCxnSpPr/>
          <p:nvPr/>
        </p:nvCxnSpPr>
        <p:spPr>
          <a:xfrm flipV="1">
            <a:off x="2083840"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CC08CE2-28F1-2D32-E78F-9242ABD339D2}"/>
              </a:ext>
            </a:extLst>
          </p:cNvPr>
          <p:cNvSpPr txBox="1"/>
          <p:nvPr/>
        </p:nvSpPr>
        <p:spPr>
          <a:xfrm>
            <a:off x="1720023"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50000"/>
                  </a:schemeClr>
                </a:solidFill>
                <a:effectLst/>
                <a:uLnTx/>
                <a:uFillTx/>
                <a:latin typeface="Calibri"/>
                <a:ea typeface="+mn-ea"/>
                <a:cs typeface="+mn-cs"/>
              </a:rPr>
              <a:t>Program</a:t>
            </a:r>
          </a:p>
        </p:txBody>
      </p:sp>
      <p:cxnSp>
        <p:nvCxnSpPr>
          <p:cNvPr id="19" name="Straight Connector 18">
            <a:extLst>
              <a:ext uri="{FF2B5EF4-FFF2-40B4-BE49-F238E27FC236}">
                <a16:creationId xmlns:a16="http://schemas.microsoft.com/office/drawing/2014/main" id="{8239E855-CD27-D77F-834B-2860EE99E963}"/>
              </a:ext>
            </a:extLst>
          </p:cNvPr>
          <p:cNvCxnSpPr/>
          <p:nvPr/>
        </p:nvCxnSpPr>
        <p:spPr>
          <a:xfrm>
            <a:off x="4853475"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247B15E-86E6-7365-B7C5-A3A11AF0851F}"/>
              </a:ext>
            </a:extLst>
          </p:cNvPr>
          <p:cNvCxnSpPr/>
          <p:nvPr/>
        </p:nvCxnSpPr>
        <p:spPr>
          <a:xfrm>
            <a:off x="4701075"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E9D65273-0719-D24C-FAFF-89F70DA063B5}"/>
              </a:ext>
            </a:extLst>
          </p:cNvPr>
          <p:cNvSpPr/>
          <p:nvPr/>
        </p:nvSpPr>
        <p:spPr>
          <a:xfrm>
            <a:off x="5386875" y="425675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a:extLst>
              <a:ext uri="{FF2B5EF4-FFF2-40B4-BE49-F238E27FC236}">
                <a16:creationId xmlns:a16="http://schemas.microsoft.com/office/drawing/2014/main" id="{94B328EE-E474-CAEC-541B-9E3098B77336}"/>
              </a:ext>
            </a:extLst>
          </p:cNvPr>
          <p:cNvSpPr/>
          <p:nvPr/>
        </p:nvSpPr>
        <p:spPr>
          <a:xfrm>
            <a:off x="6453675"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a:extLst>
              <a:ext uri="{FF2B5EF4-FFF2-40B4-BE49-F238E27FC236}">
                <a16:creationId xmlns:a16="http://schemas.microsoft.com/office/drawing/2014/main" id="{1EAD17B2-321F-9BB1-3992-31D9682F50C3}"/>
              </a:ext>
            </a:extLst>
          </p:cNvPr>
          <p:cNvSpPr/>
          <p:nvPr/>
        </p:nvSpPr>
        <p:spPr>
          <a:xfrm>
            <a:off x="5386875"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a:extLst>
              <a:ext uri="{FF2B5EF4-FFF2-40B4-BE49-F238E27FC236}">
                <a16:creationId xmlns:a16="http://schemas.microsoft.com/office/drawing/2014/main" id="{55B04F00-018D-9E8B-1774-431295120BB8}"/>
              </a:ext>
            </a:extLst>
          </p:cNvPr>
          <p:cNvSpPr/>
          <p:nvPr/>
        </p:nvSpPr>
        <p:spPr>
          <a:xfrm>
            <a:off x="6453675"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5" name="Straight Connector 24">
            <a:extLst>
              <a:ext uri="{FF2B5EF4-FFF2-40B4-BE49-F238E27FC236}">
                <a16:creationId xmlns:a16="http://schemas.microsoft.com/office/drawing/2014/main" id="{5DDC19B5-59C4-56F0-61B3-E1E955EBDC95}"/>
              </a:ext>
            </a:extLst>
          </p:cNvPr>
          <p:cNvCxnSpPr/>
          <p:nvPr/>
        </p:nvCxnSpPr>
        <p:spPr>
          <a:xfrm>
            <a:off x="5463075"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F5554179-D1FD-FFC8-2B69-C3B5BF5FBE97}"/>
              </a:ext>
            </a:extLst>
          </p:cNvPr>
          <p:cNvSpPr txBox="1"/>
          <p:nvPr/>
        </p:nvSpPr>
        <p:spPr>
          <a:xfrm>
            <a:off x="5244827"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27" name="Straight Connector 26">
            <a:extLst>
              <a:ext uri="{FF2B5EF4-FFF2-40B4-BE49-F238E27FC236}">
                <a16:creationId xmlns:a16="http://schemas.microsoft.com/office/drawing/2014/main" id="{CB8462E8-3D14-656A-1896-333E689AC7BE}"/>
              </a:ext>
            </a:extLst>
          </p:cNvPr>
          <p:cNvCxnSpPr/>
          <p:nvPr/>
        </p:nvCxnSpPr>
        <p:spPr>
          <a:xfrm>
            <a:off x="6555035"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5816E32-0481-E32C-5149-5144CB93DE2E}"/>
              </a:ext>
            </a:extLst>
          </p:cNvPr>
          <p:cNvSpPr txBox="1"/>
          <p:nvPr/>
        </p:nvSpPr>
        <p:spPr>
          <a:xfrm>
            <a:off x="6336787"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29" name="Straight Arrow Connector 28">
            <a:extLst>
              <a:ext uri="{FF2B5EF4-FFF2-40B4-BE49-F238E27FC236}">
                <a16:creationId xmlns:a16="http://schemas.microsoft.com/office/drawing/2014/main" id="{599CDFF1-8CFD-23ED-410E-0F91A0B5FED0}"/>
              </a:ext>
            </a:extLst>
          </p:cNvPr>
          <p:cNvCxnSpPr/>
          <p:nvPr/>
        </p:nvCxnSpPr>
        <p:spPr>
          <a:xfrm flipV="1">
            <a:off x="5996475"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BD90C48C-4B4B-9339-CD8D-8697B77D0160}"/>
              </a:ext>
            </a:extLst>
          </p:cNvPr>
          <p:cNvSpPr txBox="1"/>
          <p:nvPr/>
        </p:nvSpPr>
        <p:spPr>
          <a:xfrm>
            <a:off x="5632658"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50000"/>
                  </a:schemeClr>
                </a:solidFill>
                <a:effectLst/>
                <a:uLnTx/>
                <a:uFillTx/>
                <a:latin typeface="Calibri"/>
                <a:ea typeface="+mn-ea"/>
                <a:cs typeface="+mn-cs"/>
              </a:rPr>
              <a:t>Program</a:t>
            </a:r>
          </a:p>
        </p:txBody>
      </p:sp>
      <p:sp>
        <p:nvSpPr>
          <p:cNvPr id="43" name="TextBox 42">
            <a:extLst>
              <a:ext uri="{FF2B5EF4-FFF2-40B4-BE49-F238E27FC236}">
                <a16:creationId xmlns:a16="http://schemas.microsoft.com/office/drawing/2014/main" id="{DCA588E8-35CE-875E-0DE4-B3D518EE61CE}"/>
              </a:ext>
            </a:extLst>
          </p:cNvPr>
          <p:cNvSpPr txBox="1"/>
          <p:nvPr/>
        </p:nvSpPr>
        <p:spPr>
          <a:xfrm>
            <a:off x="1168073" y="1865120"/>
            <a:ext cx="1904304"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noProof="0" dirty="0">
                <a:ln>
                  <a:noFill/>
                </a:ln>
                <a:solidFill>
                  <a:schemeClr val="accent1">
                    <a:lumMod val="50000"/>
                  </a:schemeClr>
                </a:solidFill>
                <a:effectLst/>
                <a:uLnTx/>
                <a:uFillTx/>
                <a:latin typeface="Calibri"/>
                <a:ea typeface="+mn-ea"/>
                <a:cs typeface="+mn-cs"/>
              </a:rPr>
              <a:t>Pre-Post Reflexive</a:t>
            </a:r>
            <a:br>
              <a:rPr kumimoji="0" lang="en-US" sz="1800" b="0" i="0" u="none" strike="noStrike" kern="1200" cap="none" spc="0" normalizeH="0" baseline="0" noProof="0" dirty="0">
                <a:ln>
                  <a:noFill/>
                </a:ln>
                <a:solidFill>
                  <a:schemeClr val="accent1">
                    <a:lumMod val="50000"/>
                  </a:schemeClr>
                </a:solidFill>
                <a:effectLst/>
                <a:uLnTx/>
                <a:uFillTx/>
                <a:latin typeface="Calibri"/>
                <a:ea typeface="+mn-ea"/>
                <a:cs typeface="+mn-cs"/>
              </a:rPr>
            </a:br>
            <a:r>
              <a:rPr kumimoji="0" lang="en-US" sz="1800" i="0" u="none" strike="noStrike" kern="1200" cap="none" spc="0" normalizeH="0" baseline="0" noProof="0" dirty="0">
                <a:ln>
                  <a:noFill/>
                </a:ln>
                <a:solidFill>
                  <a:schemeClr val="accent1">
                    <a:lumMod val="50000"/>
                  </a:schemeClr>
                </a:solidFill>
                <a:effectLst/>
                <a:uLnTx/>
                <a:uFillTx/>
                <a:latin typeface="Calibri"/>
                <a:ea typeface="+mn-ea"/>
                <a:cs typeface="+mn-cs"/>
              </a:rPr>
              <a:t>Estimator </a:t>
            </a:r>
            <a:br>
              <a:rPr kumimoji="0" lang="en-US" sz="1800" b="0" i="0" u="none" strike="noStrike" kern="1200" cap="none" spc="0" normalizeH="0" baseline="0" noProof="0" dirty="0">
                <a:ln>
                  <a:noFill/>
                </a:ln>
                <a:solidFill>
                  <a:prstClr val="black"/>
                </a:solidFill>
                <a:effectLst/>
                <a:uLnTx/>
                <a:uFillTx/>
                <a:latin typeface="Calibri"/>
                <a:ea typeface="+mn-ea"/>
                <a:cs typeface="+mn-cs"/>
              </a:rPr>
            </a:br>
            <a:r>
              <a:rPr kumimoji="0" lang="en-US" sz="2000" i="0" u="none" strike="noStrike" kern="1200" cap="none" spc="0" normalizeH="0" baseline="0" noProof="0" dirty="0">
                <a:ln>
                  <a:noFill/>
                </a:ln>
                <a:solidFill>
                  <a:schemeClr val="accent2">
                    <a:lumMod val="75000"/>
                  </a:schemeClr>
                </a:solidFill>
                <a:effectLst/>
                <a:uLnTx/>
                <a:uFillTx/>
                <a:latin typeface="Candara" panose="020E0502030303020204" pitchFamily="34" charset="0"/>
                <a:cs typeface="Arial" panose="020B0604020202020204" pitchFamily="34" charset="0"/>
              </a:rPr>
              <a:t>effect</a:t>
            </a:r>
            <a:r>
              <a:rPr kumimoji="0" lang="en-US" sz="2000" i="0" u="none" strike="noStrike" kern="1200" cap="none" spc="0" normalizeH="0" baseline="0" noProof="0" dirty="0">
                <a:ln>
                  <a:noFill/>
                </a:ln>
                <a:solidFill>
                  <a:srgbClr val="C00000"/>
                </a:solidFill>
                <a:effectLst/>
                <a:uLnTx/>
                <a:uFillTx/>
                <a:latin typeface="Candara" panose="020E0502030303020204" pitchFamily="34" charset="0"/>
                <a:cs typeface="Arial" panose="020B0604020202020204" pitchFamily="34" charset="0"/>
              </a:rPr>
              <a:t> </a:t>
            </a:r>
            <a:r>
              <a:rPr kumimoji="0" lang="en-US" sz="2000" b="1" i="0" u="none" strike="noStrike" kern="1200" cap="none" spc="0" normalizeH="0" baseline="0" noProof="0" dirty="0">
                <a:ln>
                  <a:noFill/>
                </a:ln>
                <a:solidFill>
                  <a:schemeClr val="bg2">
                    <a:lumMod val="25000"/>
                  </a:schemeClr>
                </a:solidFill>
                <a:effectLst/>
                <a:uLnTx/>
                <a:uFillTx/>
                <a:latin typeface="Candara" panose="020E0502030303020204" pitchFamily="34" charset="0"/>
                <a:cs typeface="Arial" panose="020B0604020202020204" pitchFamily="34" charset="0"/>
              </a:rPr>
              <a:t>= </a:t>
            </a:r>
            <a:r>
              <a:rPr kumimoji="0" lang="en-US" sz="2000" i="0" u="none" strike="noStrike" kern="1200" cap="none" spc="0" normalizeH="0" baseline="0" noProof="0" dirty="0">
                <a:ln>
                  <a:noFill/>
                </a:ln>
                <a:solidFill>
                  <a:schemeClr val="bg2">
                    <a:lumMod val="25000"/>
                  </a:schemeClr>
                </a:solidFill>
                <a:effectLst/>
                <a:uLnTx/>
                <a:uFillTx/>
                <a:latin typeface="Century Gothic" panose="020B0502020202020204" pitchFamily="34" charset="0"/>
                <a:cs typeface="Arial" panose="020B0604020202020204" pitchFamily="34" charset="0"/>
              </a:rPr>
              <a:t>T2-T1</a:t>
            </a:r>
            <a:endParaRPr kumimoji="0" lang="en-US" sz="1800" i="0" u="none" strike="noStrike" kern="1200" cap="none" spc="0" normalizeH="0" baseline="0" noProof="0" dirty="0">
              <a:ln>
                <a:noFill/>
              </a:ln>
              <a:solidFill>
                <a:schemeClr val="bg2">
                  <a:lumMod val="25000"/>
                </a:schemeClr>
              </a:solidFill>
              <a:effectLst/>
              <a:uLnTx/>
              <a:uFillTx/>
              <a:latin typeface="Century Gothic" panose="020B0502020202020204" pitchFamily="34" charset="0"/>
              <a:cs typeface="Arial" panose="020B0604020202020204" pitchFamily="34" charset="0"/>
            </a:endParaRPr>
          </a:p>
        </p:txBody>
      </p:sp>
      <p:cxnSp>
        <p:nvCxnSpPr>
          <p:cNvPr id="45" name="Straight Connector 44">
            <a:extLst>
              <a:ext uri="{FF2B5EF4-FFF2-40B4-BE49-F238E27FC236}">
                <a16:creationId xmlns:a16="http://schemas.microsoft.com/office/drawing/2014/main" id="{5DECC3F7-ACFB-C08B-D402-1728888F9DEF}"/>
              </a:ext>
            </a:extLst>
          </p:cNvPr>
          <p:cNvCxnSpPr/>
          <p:nvPr/>
        </p:nvCxnSpPr>
        <p:spPr>
          <a:xfrm>
            <a:off x="1666754"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6" name="Right Brace 45">
            <a:extLst>
              <a:ext uri="{FF2B5EF4-FFF2-40B4-BE49-F238E27FC236}">
                <a16:creationId xmlns:a16="http://schemas.microsoft.com/office/drawing/2014/main" id="{D284976F-B979-25A8-46EF-83916C0F4843}"/>
              </a:ext>
            </a:extLst>
          </p:cNvPr>
          <p:cNvSpPr/>
          <p:nvPr/>
        </p:nvSpPr>
        <p:spPr>
          <a:xfrm>
            <a:off x="2769640"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TextBox 46">
            <a:extLst>
              <a:ext uri="{FF2B5EF4-FFF2-40B4-BE49-F238E27FC236}">
                <a16:creationId xmlns:a16="http://schemas.microsoft.com/office/drawing/2014/main" id="{7D305FCD-3E63-DAD5-89A2-BA679621D864}"/>
              </a:ext>
            </a:extLst>
          </p:cNvPr>
          <p:cNvSpPr txBox="1"/>
          <p:nvPr/>
        </p:nvSpPr>
        <p:spPr>
          <a:xfrm>
            <a:off x="3028867" y="3415004"/>
            <a:ext cx="7665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p>
        </p:txBody>
      </p:sp>
      <p:sp>
        <p:nvSpPr>
          <p:cNvPr id="48" name="TextBox 47">
            <a:extLst>
              <a:ext uri="{FF2B5EF4-FFF2-40B4-BE49-F238E27FC236}">
                <a16:creationId xmlns:a16="http://schemas.microsoft.com/office/drawing/2014/main" id="{D26752DB-E673-283C-98D5-C4CED40E136E}"/>
              </a:ext>
            </a:extLst>
          </p:cNvPr>
          <p:cNvSpPr txBox="1"/>
          <p:nvPr/>
        </p:nvSpPr>
        <p:spPr>
          <a:xfrm>
            <a:off x="5117869" y="1865120"/>
            <a:ext cx="1757211"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noProof="0" dirty="0">
                <a:ln>
                  <a:noFill/>
                </a:ln>
                <a:solidFill>
                  <a:schemeClr val="accent1">
                    <a:lumMod val="50000"/>
                  </a:schemeClr>
                </a:solidFill>
                <a:effectLst/>
                <a:uLnTx/>
                <a:uFillTx/>
                <a:latin typeface="Calibri"/>
                <a:ea typeface="+mn-ea"/>
                <a:cs typeface="+mn-cs"/>
              </a:rPr>
              <a:t>Post-Only</a:t>
            </a:r>
            <a:br>
              <a:rPr kumimoji="0" lang="en-US" sz="1800" b="0" i="0" u="none" strike="noStrike" kern="1200" cap="none" spc="0" normalizeH="0" baseline="0" noProof="0" dirty="0">
                <a:ln>
                  <a:noFill/>
                </a:ln>
                <a:solidFill>
                  <a:schemeClr val="accent1">
                    <a:lumMod val="50000"/>
                  </a:schemeClr>
                </a:solidFill>
                <a:effectLst/>
                <a:uLnTx/>
                <a:uFillTx/>
                <a:latin typeface="Calibri"/>
                <a:ea typeface="+mn-ea"/>
                <a:cs typeface="+mn-cs"/>
              </a:rPr>
            </a:br>
            <a:r>
              <a:rPr kumimoji="0" lang="en-US" sz="1800" i="0" u="none" strike="noStrike" kern="1200" cap="none" spc="0" normalizeH="0" baseline="0" noProof="0" dirty="0">
                <a:ln>
                  <a:noFill/>
                </a:ln>
                <a:solidFill>
                  <a:schemeClr val="accent1">
                    <a:lumMod val="50000"/>
                  </a:schemeClr>
                </a:solidFill>
                <a:effectLst/>
                <a:uLnTx/>
                <a:uFillTx/>
                <a:latin typeface="Calibri"/>
                <a:ea typeface="+mn-ea"/>
                <a:cs typeface="+mn-cs"/>
              </a:rPr>
              <a:t>Estimator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accent2">
                    <a:lumMod val="75000"/>
                  </a:schemeClr>
                </a:solidFill>
                <a:latin typeface="Candara" panose="020E0502030303020204" pitchFamily="34" charset="0"/>
                <a:cs typeface="Arial" panose="020B0604020202020204" pitchFamily="34" charset="0"/>
              </a:rPr>
              <a:t>effect</a:t>
            </a:r>
            <a:r>
              <a:rPr lang="en-US" sz="2000" b="1" dirty="0">
                <a:solidFill>
                  <a:schemeClr val="accent1">
                    <a:lumMod val="75000"/>
                  </a:schemeClr>
                </a:solidFill>
                <a:latin typeface="Candara" panose="020E0502030303020204" pitchFamily="34" charset="0"/>
                <a:cs typeface="Arial" panose="020B0604020202020204" pitchFamily="34" charset="0"/>
              </a:rPr>
              <a:t> </a:t>
            </a:r>
            <a:r>
              <a:rPr lang="en-US" sz="2000" b="1" dirty="0">
                <a:solidFill>
                  <a:schemeClr val="bg2">
                    <a:lumMod val="25000"/>
                  </a:schemeClr>
                </a:solidFill>
                <a:latin typeface="Candara" panose="020E0502030303020204" pitchFamily="34" charset="0"/>
                <a:cs typeface="Arial" panose="020B0604020202020204" pitchFamily="34" charset="0"/>
              </a:rPr>
              <a:t>= </a:t>
            </a:r>
            <a:r>
              <a:rPr kumimoji="0" lang="en-US" sz="2000" b="0" i="0" u="none" strike="noStrike" kern="1200" cap="none" spc="0" normalizeH="0" baseline="0" noProof="0" dirty="0">
                <a:ln>
                  <a:noFill/>
                </a:ln>
                <a:solidFill>
                  <a:schemeClr val="bg2">
                    <a:lumMod val="25000"/>
                  </a:schemeClr>
                </a:solidFill>
                <a:effectLst/>
                <a:uLnTx/>
                <a:uFillTx/>
                <a:latin typeface="Century Gothic" panose="020B0502020202020204" pitchFamily="34" charset="0"/>
              </a:rPr>
              <a:t>T2-C2</a:t>
            </a:r>
          </a:p>
        </p:txBody>
      </p:sp>
      <p:sp>
        <p:nvSpPr>
          <p:cNvPr id="49" name="TextBox 48">
            <a:extLst>
              <a:ext uri="{FF2B5EF4-FFF2-40B4-BE49-F238E27FC236}">
                <a16:creationId xmlns:a16="http://schemas.microsoft.com/office/drawing/2014/main" id="{8A48794C-0703-C11D-CF3E-3FFB5486D5F3}"/>
              </a:ext>
            </a:extLst>
          </p:cNvPr>
          <p:cNvSpPr txBox="1"/>
          <p:nvPr/>
        </p:nvSpPr>
        <p:spPr>
          <a:xfrm>
            <a:off x="8508266" y="1895897"/>
            <a:ext cx="286488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baseline="0" noProof="0" dirty="0">
                <a:ln>
                  <a:noFill/>
                </a:ln>
                <a:solidFill>
                  <a:schemeClr val="accent1">
                    <a:lumMod val="50000"/>
                  </a:schemeClr>
                </a:solidFill>
                <a:effectLst/>
                <a:uLnTx/>
                <a:uFillTx/>
                <a:latin typeface="Calibri"/>
                <a:ea typeface="+mn-ea"/>
                <a:cs typeface="+mn-cs"/>
              </a:rPr>
              <a:t>Pre-Post </a:t>
            </a:r>
            <a:r>
              <a:rPr lang="en-US" b="1" cap="small" dirty="0">
                <a:solidFill>
                  <a:schemeClr val="accent1">
                    <a:lumMod val="50000"/>
                  </a:schemeClr>
                </a:solidFill>
                <a:latin typeface="Calibri"/>
              </a:rPr>
              <a:t>w </a:t>
            </a:r>
            <a:r>
              <a:rPr kumimoji="0" lang="en-US" sz="1800" b="1" i="0" u="none" strike="noStrike" kern="1200" cap="small" spc="0" normalizeH="0" baseline="0" noProof="0" dirty="0">
                <a:ln>
                  <a:noFill/>
                </a:ln>
                <a:solidFill>
                  <a:schemeClr val="accent1">
                    <a:lumMod val="50000"/>
                  </a:schemeClr>
                </a:solidFill>
                <a:effectLst/>
                <a:uLnTx/>
                <a:uFillTx/>
                <a:latin typeface="Calibri"/>
                <a:ea typeface="+mn-ea"/>
                <a:cs typeface="+mn-cs"/>
              </a:rPr>
              <a:t>Comparison</a:t>
            </a:r>
            <a:r>
              <a:rPr lang="en-US" b="1" cap="small" dirty="0">
                <a:solidFill>
                  <a:schemeClr val="accent1">
                    <a:lumMod val="50000"/>
                  </a:schemeClr>
                </a:solidFill>
                <a:latin typeface="Calibri"/>
              </a:rPr>
              <a:t> </a:t>
            </a:r>
            <a:br>
              <a:rPr lang="en-US" dirty="0">
                <a:solidFill>
                  <a:schemeClr val="accent1">
                    <a:lumMod val="50000"/>
                  </a:schemeClr>
                </a:solidFill>
                <a:latin typeface="Calibri"/>
              </a:rPr>
            </a:br>
            <a:r>
              <a:rPr lang="en-US" dirty="0">
                <a:solidFill>
                  <a:schemeClr val="accent1">
                    <a:lumMod val="50000"/>
                  </a:schemeClr>
                </a:solidFill>
                <a:latin typeface="Calibri"/>
              </a:rPr>
              <a:t>Estimator</a:t>
            </a:r>
            <a:endParaRPr kumimoji="0" lang="en-US" sz="1800" b="0" i="0" u="none" strike="noStrike" kern="1200" cap="none" spc="0" normalizeH="0" baseline="0" noProof="0" dirty="0">
              <a:ln>
                <a:noFill/>
              </a:ln>
              <a:solidFill>
                <a:schemeClr val="accent1">
                  <a:lumMod val="50000"/>
                </a:schemeClr>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r>
              <a:rPr kumimoji="0" lang="en-US" b="1" i="0" u="none" strike="noStrike" kern="1200" cap="none" spc="0" normalizeH="0" baseline="0" noProof="0" dirty="0">
                <a:ln>
                  <a:noFill/>
                </a:ln>
                <a:solidFill>
                  <a:schemeClr val="accent1">
                    <a:lumMod val="75000"/>
                  </a:schemeClr>
                </a:solidFill>
                <a:effectLst/>
                <a:uLnTx/>
                <a:uFillTx/>
                <a:latin typeface="Candara" panose="020E0502030303020204" pitchFamily="34" charset="0"/>
              </a:rPr>
              <a:t> </a:t>
            </a:r>
            <a:r>
              <a:rPr kumimoji="0" lang="en-US" b="1" i="0" u="none" strike="noStrike" kern="1200" cap="none" spc="0" normalizeH="0" baseline="0" noProof="0" dirty="0">
                <a:ln>
                  <a:noFill/>
                </a:ln>
                <a:solidFill>
                  <a:schemeClr val="bg2">
                    <a:lumMod val="25000"/>
                  </a:schemeClr>
                </a:solidFill>
                <a:effectLst/>
                <a:uLnTx/>
                <a:uFillTx/>
                <a:latin typeface="Candara" panose="020E0502030303020204" pitchFamily="34" charset="0"/>
              </a:rPr>
              <a:t>= </a:t>
            </a:r>
            <a:r>
              <a:rPr kumimoji="0" lang="en-US" b="0" i="0" u="none" strike="noStrike" kern="1200" cap="none" spc="0" normalizeH="0" baseline="0" noProof="0" dirty="0">
                <a:ln>
                  <a:noFill/>
                </a:ln>
                <a:solidFill>
                  <a:schemeClr val="bg2">
                    <a:lumMod val="25000"/>
                  </a:schemeClr>
                </a:solidFill>
                <a:effectLst/>
                <a:uLnTx/>
                <a:uFillTx/>
                <a:latin typeface="Century Gothic" panose="020B0502020202020204" pitchFamily="34" charset="0"/>
              </a:rPr>
              <a:t>(T2-T1) – (C2-C1)</a:t>
            </a:r>
          </a:p>
        </p:txBody>
      </p:sp>
      <p:sp>
        <p:nvSpPr>
          <p:cNvPr id="50" name="Right Brace 49">
            <a:extLst>
              <a:ext uri="{FF2B5EF4-FFF2-40B4-BE49-F238E27FC236}">
                <a16:creationId xmlns:a16="http://schemas.microsoft.com/office/drawing/2014/main" id="{1CD9E2F7-F642-FECE-E103-D1DDF7FF2C3C}"/>
              </a:ext>
            </a:extLst>
          </p:cNvPr>
          <p:cNvSpPr/>
          <p:nvPr/>
        </p:nvSpPr>
        <p:spPr>
          <a:xfrm>
            <a:off x="6755246" y="3320897"/>
            <a:ext cx="228600" cy="745358"/>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754935F2-0EA0-B4CE-12AB-1BC0EA80A45C}"/>
              </a:ext>
            </a:extLst>
          </p:cNvPr>
          <p:cNvSpPr/>
          <p:nvPr/>
        </p:nvSpPr>
        <p:spPr>
          <a:xfrm>
            <a:off x="1332193" y="4016689"/>
            <a:ext cx="1717367" cy="60960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98DF14E1-C387-C887-9A44-FBEB3DD7EB01}"/>
              </a:ext>
            </a:extLst>
          </p:cNvPr>
          <p:cNvGrpSpPr/>
          <p:nvPr/>
        </p:nvGrpSpPr>
        <p:grpSpPr>
          <a:xfrm>
            <a:off x="2998240" y="6018521"/>
            <a:ext cx="6284237" cy="691899"/>
            <a:chOff x="1181044" y="1171583"/>
            <a:chExt cx="6284237" cy="691899"/>
          </a:xfrm>
        </p:grpSpPr>
        <p:sp>
          <p:nvSpPr>
            <p:cNvPr id="99" name="Oval 98">
              <a:extLst>
                <a:ext uri="{FF2B5EF4-FFF2-40B4-BE49-F238E27FC236}">
                  <a16:creationId xmlns:a16="http://schemas.microsoft.com/office/drawing/2014/main" id="{5E1D0B58-216C-B419-9F4B-5241F938D351}"/>
                </a:ext>
              </a:extLst>
            </p:cNvPr>
            <p:cNvSpPr/>
            <p:nvPr/>
          </p:nvSpPr>
          <p:spPr>
            <a:xfrm>
              <a:off x="1181044" y="1268303"/>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entury Gothic" panose="020B0502020202020204" pitchFamily="34" charset="0"/>
              </a:endParaRPr>
            </a:p>
          </p:txBody>
        </p:sp>
        <p:sp>
          <p:nvSpPr>
            <p:cNvPr id="16" name="TextBox 15">
              <a:extLst>
                <a:ext uri="{FF2B5EF4-FFF2-40B4-BE49-F238E27FC236}">
                  <a16:creationId xmlns:a16="http://schemas.microsoft.com/office/drawing/2014/main" id="{CD7D3AE1-8843-5935-BE7A-066EDED17501}"/>
                </a:ext>
              </a:extLst>
            </p:cNvPr>
            <p:cNvSpPr txBox="1"/>
            <p:nvPr/>
          </p:nvSpPr>
          <p:spPr>
            <a:xfrm>
              <a:off x="1433689" y="1171583"/>
              <a:ext cx="59955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2">
                      <a:lumMod val="25000"/>
                    </a:schemeClr>
                  </a:solidFill>
                  <a:effectLst/>
                  <a:uLnTx/>
                  <a:uFillTx/>
                  <a:latin typeface="Century Gothic" panose="020B0502020202020204" pitchFamily="34" charset="0"/>
                </a:rPr>
                <a:t>Treatment Groups</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  </a:t>
              </a:r>
              <a:r>
                <a:rPr kumimoji="0" lang="en-US" sz="1600" b="1" i="0" u="none" strike="noStrike" kern="1200" cap="none" spc="0" normalizeH="0" baseline="0" noProof="0" dirty="0">
                  <a:ln>
                    <a:noFill/>
                  </a:ln>
                  <a:solidFill>
                    <a:prstClr val="black"/>
                  </a:solidFill>
                  <a:effectLst/>
                  <a:uLnTx/>
                  <a:uFillTx/>
                  <a:latin typeface="Century Gothic" panose="020B0502020202020204" pitchFamily="34" charset="0"/>
                </a:rPr>
                <a:t> </a:t>
              </a:r>
              <a:r>
                <a:rPr kumimoji="0" lang="en-US" b="1" i="0" u="none" strike="noStrike" kern="1200" cap="none" spc="0" normalizeH="0" baseline="0" noProof="0" dirty="0">
                  <a:ln>
                    <a:noFill/>
                  </a:ln>
                  <a:solidFill>
                    <a:schemeClr val="bg2">
                      <a:lumMod val="50000"/>
                    </a:schemeClr>
                  </a:solidFill>
                  <a:effectLst/>
                  <a:uLnTx/>
                  <a:uFillTx/>
                  <a:latin typeface="Century Gothic" panose="020B0502020202020204" pitchFamily="34" charset="0"/>
                </a:rPr>
                <a:t>T1</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=before,  </a:t>
              </a:r>
              <a:r>
                <a:rPr kumimoji="0" lang="en-US" b="1" i="0" u="none" strike="noStrike" kern="1200" cap="none" spc="0" normalizeH="0" baseline="0" noProof="0" dirty="0">
                  <a:ln>
                    <a:noFill/>
                  </a:ln>
                  <a:solidFill>
                    <a:schemeClr val="bg2">
                      <a:lumMod val="50000"/>
                    </a:schemeClr>
                  </a:solidFill>
                  <a:effectLst/>
                  <a:uLnTx/>
                  <a:uFillTx/>
                  <a:latin typeface="Century Gothic" panose="020B0502020202020204" pitchFamily="34" charset="0"/>
                </a:rPr>
                <a:t>T2</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a:t>
              </a:r>
              <a:r>
                <a:rPr lang="en-US" sz="1600" dirty="0">
                  <a:solidFill>
                    <a:prstClr val="black"/>
                  </a:solidFill>
                  <a:latin typeface="Century Gothic" panose="020B0502020202020204" pitchFamily="34" charset="0"/>
                </a:rPr>
                <a:t>post-</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program measure</a:t>
              </a:r>
            </a:p>
          </p:txBody>
        </p:sp>
        <p:sp>
          <p:nvSpPr>
            <p:cNvPr id="106" name="TextBox 105">
              <a:extLst>
                <a:ext uri="{FF2B5EF4-FFF2-40B4-BE49-F238E27FC236}">
                  <a16:creationId xmlns:a16="http://schemas.microsoft.com/office/drawing/2014/main" id="{275AB956-6617-D5BD-46BA-914276C56589}"/>
                </a:ext>
              </a:extLst>
            </p:cNvPr>
            <p:cNvSpPr txBox="1"/>
            <p:nvPr/>
          </p:nvSpPr>
          <p:spPr>
            <a:xfrm>
              <a:off x="1456905" y="1524928"/>
              <a:ext cx="600837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2"/>
                  </a:solidFill>
                  <a:effectLst/>
                  <a:uLnTx/>
                  <a:uFillTx/>
                  <a:latin typeface="Century Gothic" panose="020B0502020202020204" pitchFamily="34" charset="0"/>
                </a:rPr>
                <a:t>Control Groups</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       </a:t>
              </a:r>
              <a:r>
                <a:rPr kumimoji="0" lang="en-US" sz="1600" b="1"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rPr>
                <a:t>C1</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=before, </a:t>
              </a:r>
              <a:r>
                <a:rPr kumimoji="0" lang="en-US" sz="1600" b="1"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rPr>
                <a:t>C2</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a:t>
              </a:r>
              <a:r>
                <a:rPr lang="en-US" sz="1600" dirty="0">
                  <a:solidFill>
                    <a:prstClr val="black"/>
                  </a:solidFill>
                  <a:latin typeface="Century Gothic" panose="020B0502020202020204" pitchFamily="34" charset="0"/>
                </a:rPr>
                <a:t>post-</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program measure</a:t>
              </a:r>
            </a:p>
          </p:txBody>
        </p:sp>
        <p:sp>
          <p:nvSpPr>
            <p:cNvPr id="107" name="Oval 106">
              <a:extLst>
                <a:ext uri="{FF2B5EF4-FFF2-40B4-BE49-F238E27FC236}">
                  <a16:creationId xmlns:a16="http://schemas.microsoft.com/office/drawing/2014/main" id="{51423AF7-B4F0-2A15-A7E2-2B8FFFA0D238}"/>
                </a:ext>
              </a:extLst>
            </p:cNvPr>
            <p:cNvSpPr/>
            <p:nvPr/>
          </p:nvSpPr>
          <p:spPr>
            <a:xfrm>
              <a:off x="1181044" y="1614732"/>
              <a:ext cx="152400" cy="1524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entury Gothic" panose="020B0502020202020204" pitchFamily="34" charset="0"/>
              </a:endParaRPr>
            </a:p>
          </p:txBody>
        </p:sp>
      </p:grpSp>
      <p:sp>
        <p:nvSpPr>
          <p:cNvPr id="31" name="TextBox 30">
            <a:extLst>
              <a:ext uri="{FF2B5EF4-FFF2-40B4-BE49-F238E27FC236}">
                <a16:creationId xmlns:a16="http://schemas.microsoft.com/office/drawing/2014/main" id="{489C6799-835C-CB98-4E94-CBECDFAD37C0}"/>
              </a:ext>
            </a:extLst>
          </p:cNvPr>
          <p:cNvSpPr txBox="1"/>
          <p:nvPr/>
        </p:nvSpPr>
        <p:spPr>
          <a:xfrm>
            <a:off x="788440" y="815602"/>
            <a:ext cx="1062979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accent1">
                    <a:lumMod val="50000"/>
                  </a:schemeClr>
                </a:solidFill>
                <a:effectLst/>
                <a:uLnTx/>
                <a:uFillTx/>
                <a:latin typeface="Century Gothic" panose="020B0502020202020204" pitchFamily="34" charset="0"/>
              </a:rPr>
              <a:t>Each variety of counterfactual has a different formula for the </a:t>
            </a:r>
            <a:r>
              <a:rPr kumimoji="0" lang="en-US" sz="1600" i="0" u="none" strike="noStrike" kern="1200" cap="none" spc="0" normalizeH="0" baseline="0" noProof="0" dirty="0">
                <a:ln>
                  <a:noFill/>
                </a:ln>
                <a:solidFill>
                  <a:schemeClr val="tx2">
                    <a:lumMod val="75000"/>
                  </a:schemeClr>
                </a:solidFill>
                <a:effectLst/>
                <a:uLnTx/>
                <a:uFillTx/>
                <a:latin typeface="Century Gothic" panose="020B0502020202020204" pitchFamily="34" charset="0"/>
              </a:rPr>
              <a:t>program effect estimate</a:t>
            </a:r>
            <a:r>
              <a:rPr kumimoji="0" lang="en-US" sz="1600" b="1" i="0" u="none" strike="noStrike" kern="1200" cap="none" spc="0" normalizeH="0" baseline="0" noProof="0" dirty="0">
                <a:ln>
                  <a:noFill/>
                </a:ln>
                <a:solidFill>
                  <a:schemeClr val="tx2">
                    <a:lumMod val="75000"/>
                  </a:schemeClr>
                </a:solidFill>
                <a:effectLst/>
                <a:uLnTx/>
                <a:uFillTx/>
                <a:latin typeface="Century Gothic" panose="020B0502020202020204" pitchFamily="34" charset="0"/>
              </a:rPr>
              <a:t>.</a:t>
            </a:r>
          </a:p>
        </p:txBody>
      </p:sp>
      <p:sp>
        <p:nvSpPr>
          <p:cNvPr id="78" name="TextBox 77">
            <a:extLst>
              <a:ext uri="{FF2B5EF4-FFF2-40B4-BE49-F238E27FC236}">
                <a16:creationId xmlns:a16="http://schemas.microsoft.com/office/drawing/2014/main" id="{8F27A32C-0497-A568-2882-BC8131A3D7CD}"/>
              </a:ext>
            </a:extLst>
          </p:cNvPr>
          <p:cNvSpPr txBox="1"/>
          <p:nvPr/>
        </p:nvSpPr>
        <p:spPr>
          <a:xfrm>
            <a:off x="7007006" y="3493521"/>
            <a:ext cx="7665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p>
        </p:txBody>
      </p:sp>
      <p:grpSp>
        <p:nvGrpSpPr>
          <p:cNvPr id="33" name="Group 32">
            <a:extLst>
              <a:ext uri="{FF2B5EF4-FFF2-40B4-BE49-F238E27FC236}">
                <a16:creationId xmlns:a16="http://schemas.microsoft.com/office/drawing/2014/main" id="{BC189245-EC8A-BEDC-E6EF-C5E9CBBA7A8D}"/>
              </a:ext>
            </a:extLst>
          </p:cNvPr>
          <p:cNvGrpSpPr/>
          <p:nvPr/>
        </p:nvGrpSpPr>
        <p:grpSpPr>
          <a:xfrm>
            <a:off x="8545917" y="3189955"/>
            <a:ext cx="3344901" cy="2374349"/>
            <a:chOff x="8545917" y="3189955"/>
            <a:chExt cx="3344901" cy="2374349"/>
          </a:xfrm>
        </p:grpSpPr>
        <p:cxnSp>
          <p:nvCxnSpPr>
            <p:cNvPr id="52" name="Straight Connector 51">
              <a:extLst>
                <a:ext uri="{FF2B5EF4-FFF2-40B4-BE49-F238E27FC236}">
                  <a16:creationId xmlns:a16="http://schemas.microsoft.com/office/drawing/2014/main" id="{CC06FC6B-147D-AB52-F10E-E4B5228723F5}"/>
                </a:ext>
              </a:extLst>
            </p:cNvPr>
            <p:cNvCxnSpPr/>
            <p:nvPr/>
          </p:nvCxnSpPr>
          <p:spPr>
            <a:xfrm>
              <a:off x="8748877"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6A45672C-DFA8-F3BD-4696-2527B6F6BDD1}"/>
                </a:ext>
              </a:extLst>
            </p:cNvPr>
            <p:cNvCxnSpPr/>
            <p:nvPr/>
          </p:nvCxnSpPr>
          <p:spPr>
            <a:xfrm>
              <a:off x="8545917"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CEACEE6-2301-D4B5-9FA1-A204E46B4DCA}"/>
                </a:ext>
              </a:extLst>
            </p:cNvPr>
            <p:cNvSpPr/>
            <p:nvPr/>
          </p:nvSpPr>
          <p:spPr>
            <a:xfrm>
              <a:off x="9231717" y="42567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5" name="Oval 54">
              <a:extLst>
                <a:ext uri="{FF2B5EF4-FFF2-40B4-BE49-F238E27FC236}">
                  <a16:creationId xmlns:a16="http://schemas.microsoft.com/office/drawing/2014/main" id="{B21B12DB-E1BA-68B9-A3B7-A444DDADD2CD}"/>
                </a:ext>
              </a:extLst>
            </p:cNvPr>
            <p:cNvSpPr/>
            <p:nvPr/>
          </p:nvSpPr>
          <p:spPr>
            <a:xfrm>
              <a:off x="10298517"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Oval 55">
              <a:extLst>
                <a:ext uri="{FF2B5EF4-FFF2-40B4-BE49-F238E27FC236}">
                  <a16:creationId xmlns:a16="http://schemas.microsoft.com/office/drawing/2014/main" id="{A5BF947C-13C7-F673-C9D2-ECDC4050B6D6}"/>
                </a:ext>
              </a:extLst>
            </p:cNvPr>
            <p:cNvSpPr/>
            <p:nvPr/>
          </p:nvSpPr>
          <p:spPr>
            <a:xfrm>
              <a:off x="9231717"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Oval 56">
              <a:extLst>
                <a:ext uri="{FF2B5EF4-FFF2-40B4-BE49-F238E27FC236}">
                  <a16:creationId xmlns:a16="http://schemas.microsoft.com/office/drawing/2014/main" id="{8D36CABF-6572-4ABA-48F2-B8C10775CFF4}"/>
                </a:ext>
              </a:extLst>
            </p:cNvPr>
            <p:cNvSpPr/>
            <p:nvPr/>
          </p:nvSpPr>
          <p:spPr>
            <a:xfrm>
              <a:off x="10298517"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Straight Connector 57">
              <a:extLst>
                <a:ext uri="{FF2B5EF4-FFF2-40B4-BE49-F238E27FC236}">
                  <a16:creationId xmlns:a16="http://schemas.microsoft.com/office/drawing/2014/main" id="{EEE2BE62-01F7-0F2A-4AF9-1977900C1036}"/>
                </a:ext>
              </a:extLst>
            </p:cNvPr>
            <p:cNvCxnSpPr/>
            <p:nvPr/>
          </p:nvCxnSpPr>
          <p:spPr>
            <a:xfrm>
              <a:off x="930791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3B2C8864-B5B6-04E3-8114-35107445BF58}"/>
                </a:ext>
              </a:extLst>
            </p:cNvPr>
            <p:cNvSpPr txBox="1"/>
            <p:nvPr/>
          </p:nvSpPr>
          <p:spPr>
            <a:xfrm>
              <a:off x="908966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60" name="Straight Connector 59">
              <a:extLst>
                <a:ext uri="{FF2B5EF4-FFF2-40B4-BE49-F238E27FC236}">
                  <a16:creationId xmlns:a16="http://schemas.microsoft.com/office/drawing/2014/main" id="{C591268B-9E95-4EA0-F5CB-68562367BFE3}"/>
                </a:ext>
              </a:extLst>
            </p:cNvPr>
            <p:cNvCxnSpPr/>
            <p:nvPr/>
          </p:nvCxnSpPr>
          <p:spPr>
            <a:xfrm>
              <a:off x="1039987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1CC1E304-5D2A-3A39-26B0-45F01E5E7345}"/>
                </a:ext>
              </a:extLst>
            </p:cNvPr>
            <p:cNvSpPr txBox="1"/>
            <p:nvPr/>
          </p:nvSpPr>
          <p:spPr>
            <a:xfrm>
              <a:off x="1018162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62" name="Straight Arrow Connector 61">
              <a:extLst>
                <a:ext uri="{FF2B5EF4-FFF2-40B4-BE49-F238E27FC236}">
                  <a16:creationId xmlns:a16="http://schemas.microsoft.com/office/drawing/2014/main" id="{52CCDE07-98A8-A42D-18A9-6D367D3FAC1B}"/>
                </a:ext>
              </a:extLst>
            </p:cNvPr>
            <p:cNvCxnSpPr/>
            <p:nvPr/>
          </p:nvCxnSpPr>
          <p:spPr>
            <a:xfrm flipV="1">
              <a:off x="9850648"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A404F8E1-C904-8CC5-BE78-4B45A9FA07FF}"/>
                </a:ext>
              </a:extLst>
            </p:cNvPr>
            <p:cNvSpPr txBox="1"/>
            <p:nvPr/>
          </p:nvSpPr>
          <p:spPr>
            <a:xfrm>
              <a:off x="9486831"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50000"/>
                    </a:schemeClr>
                  </a:solidFill>
                  <a:effectLst/>
                  <a:uLnTx/>
                  <a:uFillTx/>
                  <a:latin typeface="Calibri"/>
                  <a:ea typeface="+mn-ea"/>
                  <a:cs typeface="+mn-cs"/>
                </a:rPr>
                <a:t>Program</a:t>
              </a:r>
            </a:p>
          </p:txBody>
        </p:sp>
        <p:cxnSp>
          <p:nvCxnSpPr>
            <p:cNvPr id="64" name="Straight Connector 63">
              <a:extLst>
                <a:ext uri="{FF2B5EF4-FFF2-40B4-BE49-F238E27FC236}">
                  <a16:creationId xmlns:a16="http://schemas.microsoft.com/office/drawing/2014/main" id="{5D12960E-46AD-ACA8-60D8-FA13C5BD6BBC}"/>
                </a:ext>
              </a:extLst>
            </p:cNvPr>
            <p:cNvCxnSpPr/>
            <p:nvPr/>
          </p:nvCxnSpPr>
          <p:spPr>
            <a:xfrm>
              <a:off x="9424231"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5" name="Right Brace 64">
              <a:extLst>
                <a:ext uri="{FF2B5EF4-FFF2-40B4-BE49-F238E27FC236}">
                  <a16:creationId xmlns:a16="http://schemas.microsoft.com/office/drawing/2014/main" id="{43DD2400-2347-8D49-795E-A5BC1BA480C3}"/>
                </a:ext>
              </a:extLst>
            </p:cNvPr>
            <p:cNvSpPr/>
            <p:nvPr/>
          </p:nvSpPr>
          <p:spPr>
            <a:xfrm>
              <a:off x="10527117"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2">
                    <a:lumMod val="25000"/>
                  </a:schemeClr>
                </a:solidFill>
                <a:effectLst/>
                <a:uLnTx/>
                <a:uFillTx/>
                <a:latin typeface="Calibri"/>
                <a:ea typeface="+mn-ea"/>
                <a:cs typeface="+mn-cs"/>
              </a:endParaRPr>
            </a:p>
          </p:txBody>
        </p:sp>
        <p:sp>
          <p:nvSpPr>
            <p:cNvPr id="66" name="TextBox 65">
              <a:extLst>
                <a:ext uri="{FF2B5EF4-FFF2-40B4-BE49-F238E27FC236}">
                  <a16:creationId xmlns:a16="http://schemas.microsoft.com/office/drawing/2014/main" id="{B9D9307B-FF12-83C1-754F-CA4471574326}"/>
                </a:ext>
              </a:extLst>
            </p:cNvPr>
            <p:cNvSpPr txBox="1"/>
            <p:nvPr/>
          </p:nvSpPr>
          <p:spPr>
            <a:xfrm>
              <a:off x="10733683" y="3441791"/>
              <a:ext cx="30970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2">
                      <a:lumMod val="25000"/>
                    </a:schemeClr>
                  </a:solidFill>
                  <a:effectLst/>
                  <a:uLnTx/>
                  <a:uFillTx/>
                  <a:latin typeface="Calibri"/>
                  <a:ea typeface="+mn-ea"/>
                  <a:cs typeface="+mn-cs"/>
                </a:rPr>
                <a:t>A</a:t>
              </a:r>
            </a:p>
          </p:txBody>
        </p:sp>
        <p:cxnSp>
          <p:nvCxnSpPr>
            <p:cNvPr id="67" name="Straight Connector 66">
              <a:extLst>
                <a:ext uri="{FF2B5EF4-FFF2-40B4-BE49-F238E27FC236}">
                  <a16:creationId xmlns:a16="http://schemas.microsoft.com/office/drawing/2014/main" id="{0065B9F6-CE70-1EC4-62A4-8B615C374B69}"/>
                </a:ext>
              </a:extLst>
            </p:cNvPr>
            <p:cNvCxnSpPr/>
            <p:nvPr/>
          </p:nvCxnSpPr>
          <p:spPr>
            <a:xfrm>
              <a:off x="9424736" y="43329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Right Brace 67">
              <a:extLst>
                <a:ext uri="{FF2B5EF4-FFF2-40B4-BE49-F238E27FC236}">
                  <a16:creationId xmlns:a16="http://schemas.microsoft.com/office/drawing/2014/main" id="{4E32A232-16B8-8476-4D71-4F3D1F63DF0C}"/>
                </a:ext>
              </a:extLst>
            </p:cNvPr>
            <p:cNvSpPr/>
            <p:nvPr/>
          </p:nvSpPr>
          <p:spPr>
            <a:xfrm>
              <a:off x="10553682" y="4025197"/>
              <a:ext cx="228600" cy="307759"/>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2">
                    <a:lumMod val="25000"/>
                  </a:schemeClr>
                </a:solidFill>
                <a:effectLst/>
                <a:uLnTx/>
                <a:uFillTx/>
                <a:latin typeface="Calibri"/>
                <a:ea typeface="+mn-ea"/>
                <a:cs typeface="+mn-cs"/>
              </a:endParaRPr>
            </a:p>
          </p:txBody>
        </p:sp>
        <p:sp>
          <p:nvSpPr>
            <p:cNvPr id="69" name="TextBox 68">
              <a:extLst>
                <a:ext uri="{FF2B5EF4-FFF2-40B4-BE49-F238E27FC236}">
                  <a16:creationId xmlns:a16="http://schemas.microsoft.com/office/drawing/2014/main" id="{1811DAE4-7F67-5C41-93B2-6A0BFAC69C2A}"/>
                </a:ext>
              </a:extLst>
            </p:cNvPr>
            <p:cNvSpPr txBox="1"/>
            <p:nvPr/>
          </p:nvSpPr>
          <p:spPr>
            <a:xfrm>
              <a:off x="10749996" y="4004265"/>
              <a:ext cx="3000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2">
                      <a:lumMod val="25000"/>
                    </a:schemeClr>
                  </a:solidFill>
                  <a:effectLst/>
                  <a:uLnTx/>
                  <a:uFillTx/>
                  <a:latin typeface="Calibri"/>
                  <a:ea typeface="+mn-ea"/>
                  <a:cs typeface="+mn-cs"/>
                </a:rPr>
                <a:t>B</a:t>
              </a:r>
            </a:p>
          </p:txBody>
        </p:sp>
        <p:sp>
          <p:nvSpPr>
            <p:cNvPr id="11" name="TextBox 10">
              <a:extLst>
                <a:ext uri="{FF2B5EF4-FFF2-40B4-BE49-F238E27FC236}">
                  <a16:creationId xmlns:a16="http://schemas.microsoft.com/office/drawing/2014/main" id="{E7BB2F6E-2FD4-D134-D667-C19D52045830}"/>
                </a:ext>
              </a:extLst>
            </p:cNvPr>
            <p:cNvSpPr txBox="1"/>
            <p:nvPr/>
          </p:nvSpPr>
          <p:spPr>
            <a:xfrm>
              <a:off x="8880035" y="3249151"/>
              <a:ext cx="106067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lumMod val="65000"/>
                      <a:lumOff val="35000"/>
                    </a:schemeClr>
                  </a:solidFill>
                  <a:effectLst/>
                  <a:uLnTx/>
                  <a:uFillTx/>
                  <a:latin typeface="Calibri"/>
                  <a:ea typeface="+mn-ea"/>
                  <a:cs typeface="+mn-cs"/>
                </a:rPr>
                <a:t>(Diff-in-Diff)</a:t>
              </a:r>
            </a:p>
          </p:txBody>
        </p:sp>
        <p:sp>
          <p:nvSpPr>
            <p:cNvPr id="79" name="TextBox 78">
              <a:extLst>
                <a:ext uri="{FF2B5EF4-FFF2-40B4-BE49-F238E27FC236}">
                  <a16:creationId xmlns:a16="http://schemas.microsoft.com/office/drawing/2014/main" id="{E9946563-1273-2014-8F23-8A06FF8F9519}"/>
                </a:ext>
              </a:extLst>
            </p:cNvPr>
            <p:cNvSpPr txBox="1"/>
            <p:nvPr/>
          </p:nvSpPr>
          <p:spPr>
            <a:xfrm>
              <a:off x="11066553" y="3415004"/>
              <a:ext cx="824265"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accent2">
                      <a:lumMod val="75000"/>
                    </a:schemeClr>
                  </a:solidFill>
                  <a:latin typeface="Candara" panose="020E0502030303020204" pitchFamily="34" charset="0"/>
                </a:rPr>
                <a:t>A-B</a:t>
              </a:r>
              <a:endPar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endParaRPr>
            </a:p>
          </p:txBody>
        </p:sp>
      </p:grpSp>
      <p:sp>
        <p:nvSpPr>
          <p:cNvPr id="75" name="Rectangle 74">
            <a:extLst>
              <a:ext uri="{FF2B5EF4-FFF2-40B4-BE49-F238E27FC236}">
                <a16:creationId xmlns:a16="http://schemas.microsoft.com/office/drawing/2014/main" id="{DAA50F21-DC44-930E-E46C-9AEC39560E94}"/>
              </a:ext>
            </a:extLst>
          </p:cNvPr>
          <p:cNvSpPr/>
          <p:nvPr/>
        </p:nvSpPr>
        <p:spPr>
          <a:xfrm>
            <a:off x="5244827" y="3723355"/>
            <a:ext cx="453970" cy="79591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671683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F21A75A-6460-EC36-232E-7343801390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12192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55819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1F2DB571-D704-13C8-BA01-2E3BADB229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12192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1765344-2DF9-FC67-AF0A-82FDF50DD89D}"/>
              </a:ext>
            </a:extLst>
          </p:cNvPr>
          <p:cNvSpPr txBox="1"/>
          <p:nvPr/>
        </p:nvSpPr>
        <p:spPr>
          <a:xfrm>
            <a:off x="1202622" y="6292334"/>
            <a:ext cx="9503884" cy="369332"/>
          </a:xfrm>
          <a:prstGeom prst="rect">
            <a:avLst/>
          </a:prstGeom>
          <a:noFill/>
        </p:spPr>
        <p:txBody>
          <a:bodyPr wrap="none" rtlCol="0">
            <a:spAutoFit/>
          </a:bodyPr>
          <a:lstStyle/>
          <a:p>
            <a:r>
              <a:rPr lang="en-US" dirty="0">
                <a:solidFill>
                  <a:srgbClr val="A157C7"/>
                </a:solidFill>
              </a:rPr>
              <a:t>Note, this is just another partitioned regression approach where the control variable is the group ID</a:t>
            </a:r>
          </a:p>
        </p:txBody>
      </p:sp>
    </p:spTree>
    <p:extLst>
      <p:ext uri="{BB962C8B-B14F-4D97-AF65-F5344CB8AC3E}">
        <p14:creationId xmlns:p14="http://schemas.microsoft.com/office/powerpoint/2010/main" val="42310383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FB7AE-FBE0-6718-47B9-31D5C5049095}"/>
              </a:ext>
            </a:extLst>
          </p:cNvPr>
          <p:cNvSpPr>
            <a:spLocks noGrp="1"/>
          </p:cNvSpPr>
          <p:nvPr>
            <p:ph type="title"/>
          </p:nvPr>
        </p:nvSpPr>
        <p:spPr/>
        <p:txBody>
          <a:bodyPr/>
          <a:lstStyle/>
          <a:p>
            <a:r>
              <a:rPr lang="en-US" dirty="0"/>
              <a:t>META-ANALYSIS</a:t>
            </a:r>
          </a:p>
        </p:txBody>
      </p:sp>
      <p:sp>
        <p:nvSpPr>
          <p:cNvPr id="3" name="Text Placeholder 2">
            <a:extLst>
              <a:ext uri="{FF2B5EF4-FFF2-40B4-BE49-F238E27FC236}">
                <a16:creationId xmlns:a16="http://schemas.microsoft.com/office/drawing/2014/main" id="{0F4871EC-95DD-5510-32AD-EABFC79BF11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678909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52B21B-5ABE-2BAF-0DDD-A77B3007ECE8}"/>
              </a:ext>
            </a:extLst>
          </p:cNvPr>
          <p:cNvSpPr txBox="1"/>
          <p:nvPr/>
        </p:nvSpPr>
        <p:spPr>
          <a:xfrm>
            <a:off x="286215" y="228481"/>
            <a:ext cx="11619570" cy="6632008"/>
          </a:xfrm>
          <a:prstGeom prst="rect">
            <a:avLst/>
          </a:prstGeom>
          <a:noFill/>
        </p:spPr>
        <p:txBody>
          <a:bodyPr wrap="square">
            <a:spAutoFit/>
          </a:bodyPr>
          <a:lstStyle/>
          <a:p>
            <a:pPr marL="0" marR="0">
              <a:lnSpc>
                <a:spcPct val="115000"/>
              </a:lnSpc>
              <a:spcBef>
                <a:spcPts val="2400"/>
              </a:spcBef>
              <a:buNone/>
            </a:pPr>
            <a:r>
              <a:rPr lang="en-US" sz="2000" b="1" kern="0" dirty="0">
                <a:effectLst/>
                <a:latin typeface="Calibri" panose="020F0502020204030204" pitchFamily="34" charset="0"/>
                <a:ea typeface="MS Gothic" panose="020B0609070205080204" pitchFamily="49" charset="-128"/>
                <a:cs typeface="Times New Roman" panose="02020603050405020304" pitchFamily="18" charset="0"/>
              </a:rPr>
              <a:t>Standardized Mean Difference (SMD) vs. Standardized Mean Change (SMC)</a:t>
            </a:r>
          </a:p>
          <a:p>
            <a:pPr marL="0" marR="0">
              <a:lnSpc>
                <a:spcPct val="115000"/>
              </a:lnSpc>
              <a:spcAft>
                <a:spcPts val="1000"/>
              </a:spcAft>
              <a:buNone/>
            </a:pPr>
            <a:br>
              <a:rPr lang="en-US" sz="1400" dirty="0">
                <a:effectLst/>
                <a:latin typeface="Cambria" panose="02040503050406030204" pitchFamily="18" charset="0"/>
                <a:ea typeface="MS Mincho" panose="02020609040205080304" pitchFamily="49" charset="-128"/>
                <a:cs typeface="Times New Roman" panose="02020603050405020304" pitchFamily="18" charset="0"/>
              </a:rPr>
            </a:br>
            <a:r>
              <a:rPr lang="en-US" sz="1400" dirty="0">
                <a:effectLst/>
                <a:latin typeface="Cambria" panose="02040503050406030204" pitchFamily="18" charset="0"/>
                <a:ea typeface="MS Mincho" panose="02020609040205080304" pitchFamily="49" charset="-128"/>
                <a:cs typeface="Times New Roman" panose="02020603050405020304" pitchFamily="18" charset="0"/>
              </a:rPr>
              <a:t>Both the Standardized Mean Difference (SMD) and the Standardized Mean Change (SMC) express results in standardized units, allowing researchers to compare findings across studies. However, they apply to different research designs and interpret different forms of change.</a:t>
            </a:r>
          </a:p>
          <a:p>
            <a:pPr marL="0" marR="0">
              <a:lnSpc>
                <a:spcPct val="115000"/>
              </a:lnSpc>
              <a:spcBef>
                <a:spcPts val="1000"/>
              </a:spcBef>
              <a:buNone/>
            </a:pPr>
            <a:r>
              <a:rPr lang="en-US"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rPr>
              <a:t>1. Standardized Mean Difference (SMD)</a:t>
            </a:r>
            <a:br>
              <a:rPr lang="en-US" sz="1400" dirty="0">
                <a:effectLst/>
                <a:latin typeface="Cambria" panose="02040503050406030204" pitchFamily="18" charset="0"/>
                <a:ea typeface="MS Mincho" panose="02020609040205080304" pitchFamily="49" charset="-128"/>
                <a:cs typeface="Times New Roman" panose="02020603050405020304" pitchFamily="18" charset="0"/>
              </a:rPr>
            </a:br>
            <a:r>
              <a:rPr lang="en-US" sz="1400" dirty="0">
                <a:effectLst/>
                <a:latin typeface="Cambria" panose="02040503050406030204" pitchFamily="18" charset="0"/>
                <a:ea typeface="MS Mincho" panose="02020609040205080304" pitchFamily="49" charset="-128"/>
                <a:cs typeface="Times New Roman" panose="02020603050405020304" pitchFamily="18" charset="0"/>
              </a:rPr>
              <a:t>The Standardized Mean Difference measures the difference between two *independent group means* in standardized units. It is used in between-subjects designs, such as comparing a treatment and control group.</a:t>
            </a:r>
          </a:p>
          <a:p>
            <a:pPr marL="0" marR="0">
              <a:lnSpc>
                <a:spcPct val="115000"/>
              </a:lnSpc>
              <a:spcAft>
                <a:spcPts val="1000"/>
              </a:spcAft>
              <a:buNone/>
            </a:pPr>
            <a:r>
              <a:rPr lang="en-US" sz="1400" dirty="0">
                <a:effectLst/>
                <a:latin typeface="Cambria" panose="02040503050406030204" pitchFamily="18" charset="0"/>
                <a:ea typeface="MS Mincho" panose="02020609040205080304" pitchFamily="49" charset="-128"/>
                <a:cs typeface="Times New Roman" panose="02020603050405020304" pitchFamily="18" charset="0"/>
              </a:rPr>
              <a:t>Formula:  </a:t>
            </a:r>
            <a:r>
              <a:rPr lang="en-US" sz="1400" b="1" dirty="0">
                <a:solidFill>
                  <a:schemeClr val="accent2">
                    <a:lumMod val="75000"/>
                  </a:schemeClr>
                </a:solidFill>
                <a:effectLst/>
                <a:latin typeface="Cambria" panose="02040503050406030204" pitchFamily="18" charset="0"/>
                <a:ea typeface="MS Mincho" panose="02020609040205080304" pitchFamily="49" charset="-128"/>
                <a:cs typeface="Times New Roman" panose="02020603050405020304" pitchFamily="18" charset="0"/>
              </a:rPr>
              <a:t>SMD = (M₁ − M₂) / </a:t>
            </a:r>
            <a:r>
              <a:rPr lang="en-US" sz="1400" b="1" dirty="0" err="1">
                <a:solidFill>
                  <a:schemeClr val="accent2">
                    <a:lumMod val="75000"/>
                  </a:schemeClr>
                </a:solidFill>
                <a:effectLst/>
                <a:latin typeface="Cambria" panose="02040503050406030204" pitchFamily="18" charset="0"/>
                <a:ea typeface="MS Mincho" panose="02020609040205080304" pitchFamily="49" charset="-128"/>
                <a:cs typeface="Times New Roman" panose="02020603050405020304" pitchFamily="18" charset="0"/>
              </a:rPr>
              <a:t>SDpooled</a:t>
            </a:r>
            <a:br>
              <a:rPr lang="en-US" sz="1400" dirty="0">
                <a:effectLst/>
                <a:latin typeface="Cambria" panose="02040503050406030204" pitchFamily="18" charset="0"/>
                <a:ea typeface="MS Mincho" panose="02020609040205080304" pitchFamily="49" charset="-128"/>
                <a:cs typeface="Times New Roman" panose="02020603050405020304" pitchFamily="18" charset="0"/>
              </a:rPr>
            </a:br>
            <a:r>
              <a:rPr lang="en-US" sz="1400" dirty="0">
                <a:effectLst/>
                <a:latin typeface="Cambria" panose="02040503050406030204" pitchFamily="18" charset="0"/>
                <a:ea typeface="MS Mincho" panose="02020609040205080304" pitchFamily="49" charset="-128"/>
                <a:cs typeface="Times New Roman" panose="02020603050405020304" pitchFamily="18" charset="0"/>
              </a:rPr>
              <a:t>Where:</a:t>
            </a:r>
            <a:br>
              <a:rPr lang="en-US" sz="1400" dirty="0">
                <a:effectLst/>
                <a:latin typeface="Cambria" panose="02040503050406030204" pitchFamily="18" charset="0"/>
                <a:ea typeface="MS Mincho" panose="02020609040205080304" pitchFamily="49" charset="-128"/>
                <a:cs typeface="Times New Roman" panose="02020603050405020304" pitchFamily="18" charset="0"/>
              </a:rPr>
            </a:br>
            <a:r>
              <a:rPr lang="en-US" sz="1400" dirty="0">
                <a:effectLst/>
                <a:latin typeface="Cambria" panose="02040503050406030204" pitchFamily="18" charset="0"/>
                <a:ea typeface="MS Mincho" panose="02020609040205080304" pitchFamily="49" charset="-128"/>
                <a:cs typeface="Times New Roman" panose="02020603050405020304" pitchFamily="18" charset="0"/>
              </a:rPr>
              <a:t>    M₁ = Mean of treatment group</a:t>
            </a:r>
            <a:br>
              <a:rPr lang="en-US" sz="1400" dirty="0">
                <a:effectLst/>
                <a:latin typeface="Cambria" panose="02040503050406030204" pitchFamily="18" charset="0"/>
                <a:ea typeface="MS Mincho" panose="02020609040205080304" pitchFamily="49" charset="-128"/>
                <a:cs typeface="Times New Roman" panose="02020603050405020304" pitchFamily="18" charset="0"/>
              </a:rPr>
            </a:br>
            <a:r>
              <a:rPr lang="en-US" sz="1400" dirty="0">
                <a:effectLst/>
                <a:latin typeface="Cambria" panose="02040503050406030204" pitchFamily="18" charset="0"/>
                <a:ea typeface="MS Mincho" panose="02020609040205080304" pitchFamily="49" charset="-128"/>
                <a:cs typeface="Times New Roman" panose="02020603050405020304" pitchFamily="18" charset="0"/>
              </a:rPr>
              <a:t>    M₂ = Mean of control group</a:t>
            </a:r>
            <a:br>
              <a:rPr lang="en-US" sz="1400" dirty="0">
                <a:effectLst/>
                <a:latin typeface="Cambria" panose="02040503050406030204" pitchFamily="18" charset="0"/>
                <a:ea typeface="MS Mincho" panose="02020609040205080304" pitchFamily="49" charset="-128"/>
                <a:cs typeface="Times New Roman" panose="02020603050405020304" pitchFamily="18" charset="0"/>
              </a:rPr>
            </a:br>
            <a:r>
              <a:rPr lang="en-US" sz="1400" dirty="0">
                <a:effectLst/>
                <a:latin typeface="Cambria" panose="02040503050406030204" pitchFamily="18" charset="0"/>
                <a:ea typeface="MS Mincho" panose="02020609040205080304" pitchFamily="49" charset="-128"/>
                <a:cs typeface="Times New Roman" panose="02020603050405020304" pitchFamily="18" charset="0"/>
              </a:rPr>
              <a:t>    </a:t>
            </a:r>
            <a:r>
              <a:rPr lang="en-US" sz="1400" dirty="0" err="1">
                <a:effectLst/>
                <a:latin typeface="Cambria" panose="02040503050406030204" pitchFamily="18" charset="0"/>
                <a:ea typeface="MS Mincho" panose="02020609040205080304" pitchFamily="49" charset="-128"/>
                <a:cs typeface="Times New Roman" panose="02020603050405020304" pitchFamily="18" charset="0"/>
              </a:rPr>
              <a:t>SDpooled</a:t>
            </a:r>
            <a:r>
              <a:rPr lang="en-US" sz="1400" dirty="0">
                <a:effectLst/>
                <a:latin typeface="Cambria" panose="02040503050406030204" pitchFamily="18" charset="0"/>
                <a:ea typeface="MS Mincho" panose="02020609040205080304" pitchFamily="49" charset="-128"/>
                <a:cs typeface="Times New Roman" panose="02020603050405020304" pitchFamily="18" charset="0"/>
              </a:rPr>
              <a:t> = sqrt[(SD₁² + SD₂²) / 2]</a:t>
            </a:r>
            <a:br>
              <a:rPr lang="en-US" sz="1400" dirty="0">
                <a:effectLst/>
                <a:latin typeface="Cambria" panose="02040503050406030204" pitchFamily="18" charset="0"/>
                <a:ea typeface="MS Mincho" panose="02020609040205080304" pitchFamily="49" charset="-128"/>
                <a:cs typeface="Times New Roman" panose="02020603050405020304" pitchFamily="18" charset="0"/>
              </a:rPr>
            </a:br>
            <a:r>
              <a:rPr lang="en-US" sz="1400" dirty="0">
                <a:effectLst/>
                <a:latin typeface="Cambria" panose="02040503050406030204" pitchFamily="18" charset="0"/>
                <a:ea typeface="MS Mincho" panose="02020609040205080304" pitchFamily="49" charset="-128"/>
                <a:cs typeface="Times New Roman" panose="02020603050405020304" pitchFamily="18" charset="0"/>
              </a:rPr>
              <a:t>Common estimators include Cohen’s d, Hedges’ g, and Glass’s Δ. </a:t>
            </a:r>
          </a:p>
          <a:p>
            <a:pPr marL="0" marR="0">
              <a:lnSpc>
                <a:spcPct val="115000"/>
              </a:lnSpc>
              <a:spcAft>
                <a:spcPts val="1000"/>
              </a:spcAft>
              <a:buNone/>
            </a:pPr>
            <a:br>
              <a:rPr lang="en-US" sz="1400" dirty="0">
                <a:effectLst/>
                <a:latin typeface="Cambria" panose="02040503050406030204" pitchFamily="18" charset="0"/>
                <a:ea typeface="MS Mincho" panose="02020609040205080304" pitchFamily="49" charset="-128"/>
                <a:cs typeface="Times New Roman" panose="02020603050405020304" pitchFamily="18" charset="0"/>
              </a:rPr>
            </a:br>
            <a:r>
              <a:rPr lang="en-US"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rPr>
              <a:t>2. Standardized Mean Change (SMC)</a:t>
            </a:r>
            <a:br>
              <a:rPr lang="en-US" sz="1400" dirty="0">
                <a:effectLst/>
                <a:latin typeface="Cambria" panose="02040503050406030204" pitchFamily="18" charset="0"/>
                <a:ea typeface="MS Mincho" panose="02020609040205080304" pitchFamily="49" charset="-128"/>
                <a:cs typeface="Times New Roman" panose="02020603050405020304" pitchFamily="18" charset="0"/>
              </a:rPr>
            </a:br>
            <a:r>
              <a:rPr lang="en-US" sz="1400" dirty="0">
                <a:effectLst/>
                <a:latin typeface="Cambria" panose="02040503050406030204" pitchFamily="18" charset="0"/>
                <a:ea typeface="MS Mincho" panose="02020609040205080304" pitchFamily="49" charset="-128"/>
                <a:cs typeface="Times New Roman" panose="02020603050405020304" pitchFamily="18" charset="0"/>
              </a:rPr>
              <a:t>The Standardized Mean Change measures the magnitude of change *within the same group* over time, </a:t>
            </a:r>
            <a:br>
              <a:rPr lang="en-US" sz="1400" dirty="0">
                <a:effectLst/>
                <a:latin typeface="Cambria" panose="02040503050406030204" pitchFamily="18" charset="0"/>
                <a:ea typeface="MS Mincho" panose="02020609040205080304" pitchFamily="49" charset="-128"/>
                <a:cs typeface="Times New Roman" panose="02020603050405020304" pitchFamily="18" charset="0"/>
              </a:rPr>
            </a:br>
            <a:r>
              <a:rPr lang="en-US" sz="1400" dirty="0">
                <a:effectLst/>
                <a:latin typeface="Cambria" panose="02040503050406030204" pitchFamily="18" charset="0"/>
                <a:ea typeface="MS Mincho" panose="02020609040205080304" pitchFamily="49" charset="-128"/>
                <a:cs typeface="Times New Roman" panose="02020603050405020304" pitchFamily="18" charset="0"/>
              </a:rPr>
              <a:t>such as pre-test vs. post-test results. It is used in within-subjects or repeated-measures designs.</a:t>
            </a:r>
          </a:p>
          <a:p>
            <a:pPr marL="0" marR="0">
              <a:lnSpc>
                <a:spcPct val="115000"/>
              </a:lnSpc>
              <a:spcAft>
                <a:spcPts val="1000"/>
              </a:spcAft>
              <a:buNone/>
            </a:pPr>
            <a:r>
              <a:rPr lang="en-US" sz="1400" dirty="0">
                <a:effectLst/>
                <a:latin typeface="Cambria" panose="02040503050406030204" pitchFamily="18" charset="0"/>
                <a:ea typeface="MS Mincho" panose="02020609040205080304" pitchFamily="49" charset="-128"/>
                <a:cs typeface="Times New Roman" panose="02020603050405020304" pitchFamily="18" charset="0"/>
              </a:rPr>
              <a:t>Formula:  </a:t>
            </a:r>
            <a:r>
              <a:rPr lang="en-US" sz="1400" b="1" dirty="0">
                <a:solidFill>
                  <a:schemeClr val="accent2">
                    <a:lumMod val="75000"/>
                  </a:schemeClr>
                </a:solidFill>
                <a:effectLst/>
                <a:latin typeface="Cambria" panose="02040503050406030204" pitchFamily="18" charset="0"/>
                <a:ea typeface="MS Mincho" panose="02020609040205080304" pitchFamily="49" charset="-128"/>
                <a:cs typeface="Times New Roman" panose="02020603050405020304" pitchFamily="18" charset="0"/>
              </a:rPr>
              <a:t>SMC = (</a:t>
            </a:r>
            <a:r>
              <a:rPr lang="en-US" sz="1400" b="1" dirty="0" err="1">
                <a:solidFill>
                  <a:schemeClr val="accent2">
                    <a:lumMod val="75000"/>
                  </a:schemeClr>
                </a:solidFill>
                <a:effectLst/>
                <a:latin typeface="Cambria" panose="02040503050406030204" pitchFamily="18" charset="0"/>
                <a:ea typeface="MS Mincho" panose="02020609040205080304" pitchFamily="49" charset="-128"/>
                <a:cs typeface="Times New Roman" panose="02020603050405020304" pitchFamily="18" charset="0"/>
              </a:rPr>
              <a:t>Mpost</a:t>
            </a:r>
            <a:r>
              <a:rPr lang="en-US" sz="1400" b="1" dirty="0">
                <a:solidFill>
                  <a:schemeClr val="accent2">
                    <a:lumMod val="75000"/>
                  </a:schemeClr>
                </a:solidFill>
                <a:effectLst/>
                <a:latin typeface="Cambria" panose="02040503050406030204" pitchFamily="18" charset="0"/>
                <a:ea typeface="MS Mincho" panose="02020609040205080304" pitchFamily="49" charset="-128"/>
                <a:cs typeface="Times New Roman" panose="02020603050405020304" pitchFamily="18" charset="0"/>
              </a:rPr>
              <a:t> − </a:t>
            </a:r>
            <a:r>
              <a:rPr lang="en-US" sz="1400" b="1" dirty="0" err="1">
                <a:solidFill>
                  <a:schemeClr val="accent2">
                    <a:lumMod val="75000"/>
                  </a:schemeClr>
                </a:solidFill>
                <a:effectLst/>
                <a:latin typeface="Cambria" panose="02040503050406030204" pitchFamily="18" charset="0"/>
                <a:ea typeface="MS Mincho" panose="02020609040205080304" pitchFamily="49" charset="-128"/>
                <a:cs typeface="Times New Roman" panose="02020603050405020304" pitchFamily="18" charset="0"/>
              </a:rPr>
              <a:t>Mpre</a:t>
            </a:r>
            <a:r>
              <a:rPr lang="en-US" sz="1400" b="1" dirty="0">
                <a:solidFill>
                  <a:schemeClr val="accent2">
                    <a:lumMod val="75000"/>
                  </a:schemeClr>
                </a:solidFill>
                <a:effectLst/>
                <a:latin typeface="Cambria" panose="02040503050406030204" pitchFamily="18" charset="0"/>
                <a:ea typeface="MS Mincho" panose="02020609040205080304" pitchFamily="49" charset="-128"/>
                <a:cs typeface="Times New Roman" panose="02020603050405020304" pitchFamily="18" charset="0"/>
              </a:rPr>
              <a:t>) / </a:t>
            </a:r>
            <a:r>
              <a:rPr lang="en-US" sz="1400" b="1" dirty="0" err="1">
                <a:solidFill>
                  <a:schemeClr val="accent2">
                    <a:lumMod val="75000"/>
                  </a:schemeClr>
                </a:solidFill>
                <a:effectLst/>
                <a:latin typeface="Cambria" panose="02040503050406030204" pitchFamily="18" charset="0"/>
                <a:ea typeface="MS Mincho" panose="02020609040205080304" pitchFamily="49" charset="-128"/>
                <a:cs typeface="Times New Roman" panose="02020603050405020304" pitchFamily="18" charset="0"/>
              </a:rPr>
              <a:t>Sdpre</a:t>
            </a:r>
            <a:endParaRPr lang="en-US" sz="1400" b="1" dirty="0">
              <a:solidFill>
                <a:schemeClr val="accent2">
                  <a:lumMod val="75000"/>
                </a:schemeClr>
              </a:solidFill>
              <a:effectLst/>
              <a:latin typeface="Cambria" panose="02040503050406030204" pitchFamily="18" charset="0"/>
              <a:ea typeface="MS Mincho" panose="02020609040205080304" pitchFamily="49" charset="-128"/>
              <a:cs typeface="Times New Roman" panose="02020603050405020304" pitchFamily="18" charset="0"/>
            </a:endParaRPr>
          </a:p>
          <a:p>
            <a:pPr marL="0" marR="0">
              <a:lnSpc>
                <a:spcPct val="115000"/>
              </a:lnSpc>
              <a:spcAft>
                <a:spcPts val="1000"/>
              </a:spcAft>
              <a:buNone/>
            </a:pPr>
            <a:r>
              <a:rPr lang="en-US" sz="1400" dirty="0">
                <a:effectLst/>
                <a:latin typeface="Cambria" panose="02040503050406030204" pitchFamily="18" charset="0"/>
                <a:ea typeface="MS Mincho" panose="02020609040205080304" pitchFamily="49" charset="-128"/>
                <a:cs typeface="Times New Roman" panose="02020603050405020304" pitchFamily="18" charset="0"/>
              </a:rPr>
              <a:t>Common estimators include variants described by Morris &amp; </a:t>
            </a:r>
            <a:r>
              <a:rPr lang="en-US" sz="1400" dirty="0" err="1">
                <a:effectLst/>
                <a:latin typeface="Cambria" panose="02040503050406030204" pitchFamily="18" charset="0"/>
                <a:ea typeface="MS Mincho" panose="02020609040205080304" pitchFamily="49" charset="-128"/>
                <a:cs typeface="Times New Roman" panose="02020603050405020304" pitchFamily="18" charset="0"/>
              </a:rPr>
              <a:t>DeShon</a:t>
            </a:r>
            <a:r>
              <a:rPr lang="en-US" sz="1400" dirty="0">
                <a:effectLst/>
                <a:latin typeface="Cambria" panose="02040503050406030204" pitchFamily="18" charset="0"/>
                <a:ea typeface="MS Mincho" panose="02020609040205080304" pitchFamily="49" charset="-128"/>
                <a:cs typeface="Times New Roman" panose="02020603050405020304" pitchFamily="18" charset="0"/>
              </a:rPr>
              <a:t> (2002), such as:</a:t>
            </a:r>
          </a:p>
          <a:p>
            <a:pPr marR="0">
              <a:lnSpc>
                <a:spcPct val="115000"/>
              </a:lnSpc>
              <a:spcAft>
                <a:spcPts val="1000"/>
              </a:spcAft>
            </a:pPr>
            <a:r>
              <a:rPr lang="en-US" sz="1400" dirty="0">
                <a:effectLst/>
                <a:latin typeface="Cambria" panose="02040503050406030204" pitchFamily="18" charset="0"/>
                <a:ea typeface="MS Mincho" panose="02020609040205080304" pitchFamily="49" charset="-128"/>
                <a:cs typeface="Times New Roman" panose="02020603050405020304" pitchFamily="18" charset="0"/>
              </a:rPr>
              <a:t>- Change standardized by the </a:t>
            </a:r>
            <a:r>
              <a:rPr lang="en-US" sz="1400" dirty="0">
                <a:solidFill>
                  <a:schemeClr val="accent2">
                    <a:lumMod val="75000"/>
                  </a:schemeClr>
                </a:solidFill>
                <a:effectLst/>
                <a:latin typeface="Cambria" panose="02040503050406030204" pitchFamily="18" charset="0"/>
                <a:ea typeface="MS Mincho" panose="02020609040205080304" pitchFamily="49" charset="-128"/>
                <a:cs typeface="Times New Roman" panose="02020603050405020304" pitchFamily="18" charset="0"/>
              </a:rPr>
              <a:t>SD of change scores </a:t>
            </a:r>
            <a:r>
              <a:rPr lang="en-US" sz="1400" dirty="0">
                <a:effectLst/>
                <a:latin typeface="Cambria" panose="02040503050406030204" pitchFamily="18" charset="0"/>
                <a:ea typeface="MS Mincho" panose="02020609040205080304" pitchFamily="49" charset="-128"/>
                <a:cs typeface="Times New Roman" panose="02020603050405020304" pitchFamily="18" charset="0"/>
              </a:rPr>
              <a:t>(</a:t>
            </a:r>
            <a:r>
              <a:rPr lang="en-US" sz="1400" dirty="0" err="1">
                <a:effectLst/>
                <a:latin typeface="Cambria" panose="02040503050406030204" pitchFamily="18" charset="0"/>
                <a:ea typeface="MS Mincho" panose="02020609040205080304" pitchFamily="49" charset="-128"/>
                <a:cs typeface="Times New Roman" panose="02020603050405020304" pitchFamily="18" charset="0"/>
              </a:rPr>
              <a:t>dchange</a:t>
            </a:r>
            <a:r>
              <a:rPr lang="en-US" sz="1400" dirty="0">
                <a:latin typeface="Cambria" panose="02040503050406030204" pitchFamily="18" charset="0"/>
                <a:ea typeface="MS Mincho" panose="02020609040205080304" pitchFamily="49" charset="-128"/>
                <a:cs typeface="Times New Roman" panose="02020603050405020304" pitchFamily="18" charset="0"/>
              </a:rPr>
              <a:t>)</a:t>
            </a:r>
            <a:br>
              <a:rPr lang="en-US" sz="1400" dirty="0">
                <a:latin typeface="Cambria" panose="02040503050406030204" pitchFamily="18" charset="0"/>
                <a:ea typeface="MS Mincho" panose="02020609040205080304" pitchFamily="49" charset="-128"/>
                <a:cs typeface="Times New Roman" panose="02020603050405020304" pitchFamily="18" charset="0"/>
              </a:rPr>
            </a:br>
            <a:r>
              <a:rPr lang="en-US" sz="1400" dirty="0">
                <a:latin typeface="Cambria" panose="02040503050406030204" pitchFamily="18" charset="0"/>
                <a:ea typeface="MS Mincho" panose="02020609040205080304" pitchFamily="49" charset="-128"/>
                <a:cs typeface="Times New Roman" panose="02020603050405020304" pitchFamily="18" charset="0"/>
              </a:rPr>
              <a:t>- </a:t>
            </a:r>
            <a:r>
              <a:rPr lang="en-US" sz="1400" dirty="0">
                <a:effectLst/>
                <a:latin typeface="Cambria" panose="02040503050406030204" pitchFamily="18" charset="0"/>
                <a:ea typeface="MS Mincho" panose="02020609040205080304" pitchFamily="49" charset="-128"/>
                <a:cs typeface="Times New Roman" panose="02020603050405020304" pitchFamily="18" charset="0"/>
              </a:rPr>
              <a:t>Adjusted versions accounting for pre-post correlations</a:t>
            </a:r>
          </a:p>
          <a:p>
            <a:pPr marL="0" marR="0">
              <a:lnSpc>
                <a:spcPct val="115000"/>
              </a:lnSpc>
              <a:spcAft>
                <a:spcPts val="1000"/>
              </a:spcAft>
              <a:buNone/>
            </a:pP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631259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6424" y="50522"/>
            <a:ext cx="5834981" cy="6807478"/>
          </a:xfrm>
          <a:prstGeom prst="rect">
            <a:avLst/>
          </a:prstGeom>
        </p:spPr>
      </p:pic>
      <p:sp>
        <p:nvSpPr>
          <p:cNvPr id="4" name="Rectangle 3"/>
          <p:cNvSpPr/>
          <p:nvPr/>
        </p:nvSpPr>
        <p:spPr>
          <a:xfrm>
            <a:off x="6847520" y="6292334"/>
            <a:ext cx="4192366" cy="369332"/>
          </a:xfrm>
          <a:prstGeom prst="rect">
            <a:avLst/>
          </a:prstGeom>
        </p:spPr>
        <p:txBody>
          <a:bodyPr wrap="none">
            <a:spAutoFit/>
          </a:bodyPr>
          <a:lstStyle/>
          <a:p>
            <a:r>
              <a:rPr lang="en-US" dirty="0">
                <a:solidFill>
                  <a:schemeClr val="tx1">
                    <a:lumMod val="50000"/>
                    <a:lumOff val="50000"/>
                  </a:schemeClr>
                </a:solidFill>
              </a:rPr>
              <a:t>https://experimentology.io/016-meta.html</a:t>
            </a:r>
          </a:p>
        </p:txBody>
      </p:sp>
      <p:sp>
        <p:nvSpPr>
          <p:cNvPr id="5" name="TextBox 4"/>
          <p:cNvSpPr txBox="1"/>
          <p:nvPr/>
        </p:nvSpPr>
        <p:spPr>
          <a:xfrm>
            <a:off x="7138508" y="1210550"/>
            <a:ext cx="3831498" cy="1077218"/>
          </a:xfrm>
          <a:prstGeom prst="rect">
            <a:avLst/>
          </a:prstGeom>
          <a:noFill/>
        </p:spPr>
        <p:txBody>
          <a:bodyPr wrap="none" rtlCol="0">
            <a:spAutoFit/>
          </a:bodyPr>
          <a:lstStyle/>
          <a:p>
            <a:r>
              <a:rPr lang="en-US" sz="3200" b="1" cap="all" dirty="0">
                <a:latin typeface="Oswald" panose="02000503000000000000" pitchFamily="2" charset="0"/>
              </a:rPr>
              <a:t>Research synthesis</a:t>
            </a:r>
          </a:p>
          <a:p>
            <a:r>
              <a:rPr lang="en-US" sz="3200" b="1" cap="all" dirty="0">
                <a:latin typeface="Oswald" panose="02000503000000000000" pitchFamily="2" charset="0"/>
              </a:rPr>
              <a:t>Using meta-analysis</a:t>
            </a:r>
            <a:endParaRPr lang="en-US" sz="3200" dirty="0">
              <a:latin typeface="Oswald" panose="02000503000000000000" pitchFamily="2" charset="0"/>
            </a:endParaRPr>
          </a:p>
        </p:txBody>
      </p:sp>
    </p:spTree>
    <p:extLst>
      <p:ext uri="{BB962C8B-B14F-4D97-AF65-F5344CB8AC3E}">
        <p14:creationId xmlns:p14="http://schemas.microsoft.com/office/powerpoint/2010/main" val="1212752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DF6BC011-C285-4D5B-8791-93AAB19F93C4}"/>
              </a:ext>
            </a:extLst>
          </p:cNvPr>
          <p:cNvSpPr/>
          <p:nvPr/>
        </p:nvSpPr>
        <p:spPr>
          <a:xfrm>
            <a:off x="7338" y="6193223"/>
            <a:ext cx="12191998" cy="67710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EB3D5AAB-24A7-4678-BBA1-779137B1C604}"/>
              </a:ext>
            </a:extLst>
          </p:cNvPr>
          <p:cNvSpPr/>
          <p:nvPr/>
        </p:nvSpPr>
        <p:spPr>
          <a:xfrm>
            <a:off x="0" y="-180"/>
            <a:ext cx="12191998" cy="1287573"/>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5" name="TextBox 3"/>
          <p:cNvSpPr txBox="1">
            <a:spLocks noChangeArrowheads="1"/>
          </p:cNvSpPr>
          <p:nvPr/>
        </p:nvSpPr>
        <p:spPr bwMode="auto">
          <a:xfrm>
            <a:off x="215107" y="288288"/>
            <a:ext cx="11912068" cy="646331"/>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small" spc="0" normalizeH="0" noProof="0" dirty="0">
                <a:ln>
                  <a:noFill/>
                </a:ln>
                <a:solidFill>
                  <a:schemeClr val="tx2">
                    <a:lumMod val="50000"/>
                  </a:schemeClr>
                </a:solidFill>
                <a:effectLst/>
                <a:uLnTx/>
                <a:uFillTx/>
                <a:latin typeface="Century Gothic" panose="020B0502020202020204" pitchFamily="34" charset="0"/>
              </a:rPr>
              <a:t>Difference-in-Difference Estimator</a:t>
            </a:r>
          </a:p>
        </p:txBody>
      </p:sp>
      <p:sp>
        <p:nvSpPr>
          <p:cNvPr id="2" name="TextBox 1"/>
          <p:cNvSpPr txBox="1"/>
          <p:nvPr/>
        </p:nvSpPr>
        <p:spPr>
          <a:xfrm>
            <a:off x="3659460" y="6391928"/>
            <a:ext cx="502336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1">
                    <a:lumMod val="50000"/>
                  </a:schemeClr>
                </a:solidFill>
                <a:effectLst/>
                <a:uLnTx/>
                <a:uFillTx/>
                <a:latin typeface="Calibri"/>
                <a:ea typeface="+mn-ea"/>
                <a:cs typeface="+mn-cs"/>
              </a:rPr>
              <a:t>Accounts for initial difference in groups and secular trends</a:t>
            </a:r>
          </a:p>
        </p:txBody>
      </p:sp>
      <p:sp>
        <p:nvSpPr>
          <p:cNvPr id="25" name="TextBox 24">
            <a:extLst>
              <a:ext uri="{FF2B5EF4-FFF2-40B4-BE49-F238E27FC236}">
                <a16:creationId xmlns:a16="http://schemas.microsoft.com/office/drawing/2014/main" id="{AD08FC4A-A297-43AA-A08C-F2827C2D42F5}"/>
              </a:ext>
            </a:extLst>
          </p:cNvPr>
          <p:cNvSpPr txBox="1"/>
          <p:nvPr/>
        </p:nvSpPr>
        <p:spPr>
          <a:xfrm>
            <a:off x="899110" y="2279778"/>
            <a:ext cx="3331361" cy="138499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1">
                    <a:lumMod val="50000"/>
                  </a:schemeClr>
                </a:solidFill>
                <a:effectLst/>
                <a:uLnTx/>
                <a:uFillTx/>
                <a:latin typeface="Calibri"/>
                <a:ea typeface="+mn-ea"/>
                <a:cs typeface="+mn-cs"/>
              </a:rPr>
              <a:t>Pre-Post </a:t>
            </a:r>
            <a:r>
              <a:rPr lang="en-US" sz="2000" b="1" dirty="0">
                <a:solidFill>
                  <a:schemeClr val="accent1">
                    <a:lumMod val="50000"/>
                  </a:schemeClr>
                </a:solidFill>
                <a:latin typeface="Calibri"/>
              </a:rPr>
              <a:t>w </a:t>
            </a:r>
            <a:r>
              <a:rPr kumimoji="0" lang="en-US" sz="2000" b="1" i="0" u="none" strike="noStrike" kern="1200" cap="none" spc="0" normalizeH="0" baseline="0" noProof="0" dirty="0">
                <a:ln>
                  <a:noFill/>
                </a:ln>
                <a:solidFill>
                  <a:schemeClr val="accent1">
                    <a:lumMod val="50000"/>
                  </a:schemeClr>
                </a:solidFill>
                <a:effectLst/>
                <a:uLnTx/>
                <a:uFillTx/>
                <a:latin typeface="Calibri"/>
                <a:ea typeface="+mn-ea"/>
                <a:cs typeface="+mn-cs"/>
              </a:rPr>
              <a:t>Comparison</a:t>
            </a:r>
            <a:r>
              <a:rPr lang="en-US" sz="2000" b="1" dirty="0">
                <a:solidFill>
                  <a:schemeClr val="accent1">
                    <a:lumMod val="50000"/>
                  </a:schemeClr>
                </a:solidFill>
                <a:latin typeface="Calibri"/>
              </a:rPr>
              <a:t> </a:t>
            </a:r>
            <a:br>
              <a:rPr lang="en-US" sz="2000" dirty="0">
                <a:solidFill>
                  <a:schemeClr val="accent1">
                    <a:lumMod val="50000"/>
                  </a:schemeClr>
                </a:solidFill>
                <a:latin typeface="Calibri"/>
              </a:rPr>
            </a:br>
            <a:r>
              <a:rPr lang="en-US" sz="2000" dirty="0">
                <a:solidFill>
                  <a:schemeClr val="accent1">
                    <a:lumMod val="50000"/>
                  </a:schemeClr>
                </a:solidFill>
                <a:latin typeface="Calibri"/>
              </a:rPr>
              <a:t>Estimator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chemeClr val="accent1">
                  <a:lumMod val="50000"/>
                </a:schemeClr>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r>
              <a:rPr kumimoji="0" lang="en-US" sz="2400" i="0" u="none" strike="noStrike" kern="1200" cap="none" spc="0" normalizeH="0" baseline="0" noProof="0" dirty="0">
                <a:ln>
                  <a:noFill/>
                </a:ln>
                <a:solidFill>
                  <a:schemeClr val="tx1">
                    <a:lumMod val="65000"/>
                    <a:lumOff val="35000"/>
                  </a:schemeClr>
                </a:solidFill>
                <a:effectLst/>
                <a:uLnTx/>
                <a:uFillTx/>
                <a:latin typeface="Candara" panose="020E0502030303020204" pitchFamily="34" charset="0"/>
              </a:rPr>
              <a:t> = </a:t>
            </a:r>
            <a:r>
              <a:rPr kumimoji="0" lang="en-US" sz="2000" b="1" i="0" u="none" strike="noStrike" kern="1200" cap="none" spc="0" normalizeH="0" baseline="0" noProof="0" dirty="0">
                <a:ln>
                  <a:noFill/>
                </a:ln>
                <a:solidFill>
                  <a:schemeClr val="bg2">
                    <a:lumMod val="50000"/>
                  </a:schemeClr>
                </a:solidFill>
                <a:effectLst/>
                <a:uLnTx/>
                <a:uFillTx/>
                <a:latin typeface="Century Gothic" panose="020B0502020202020204" pitchFamily="34" charset="0"/>
              </a:rPr>
              <a:t>(T2-T1) </a:t>
            </a:r>
            <a:r>
              <a:rPr kumimoji="0" lang="en-US" sz="2000" b="1" i="0" u="none" strike="noStrike" kern="1200" cap="none" spc="0" normalizeH="0" baseline="0" noProof="0" dirty="0">
                <a:ln>
                  <a:noFill/>
                </a:ln>
                <a:solidFill>
                  <a:schemeClr val="tx1">
                    <a:lumMod val="65000"/>
                    <a:lumOff val="35000"/>
                  </a:schemeClr>
                </a:solidFill>
                <a:effectLst/>
                <a:uLnTx/>
                <a:uFillTx/>
                <a:latin typeface="Century Gothic" panose="020B0502020202020204" pitchFamily="34" charset="0"/>
              </a:rPr>
              <a:t>–</a:t>
            </a:r>
            <a:r>
              <a:rPr kumimoji="0" lang="en-US" sz="2000" i="0" u="none" strike="noStrike" kern="1200" cap="none" spc="0" normalizeH="0" baseline="0" noProof="0" dirty="0">
                <a:ln>
                  <a:noFill/>
                </a:ln>
                <a:solidFill>
                  <a:schemeClr val="tx2">
                    <a:lumMod val="75000"/>
                  </a:schemeClr>
                </a:solidFill>
                <a:effectLst/>
                <a:uLnTx/>
                <a:uFillTx/>
                <a:latin typeface="Century Gothic" panose="020B0502020202020204" pitchFamily="34" charset="0"/>
              </a:rPr>
              <a:t> </a:t>
            </a:r>
            <a:r>
              <a:rPr kumimoji="0" lang="en-US" sz="2000" b="1" i="0" u="none" strike="noStrike" kern="1200" cap="none" spc="0" normalizeH="0" baseline="0" noProof="0" dirty="0">
                <a:ln>
                  <a:noFill/>
                </a:ln>
                <a:solidFill>
                  <a:schemeClr val="tx2">
                    <a:lumMod val="60000"/>
                    <a:lumOff val="40000"/>
                  </a:schemeClr>
                </a:solidFill>
                <a:effectLst/>
                <a:uLnTx/>
                <a:uFillTx/>
                <a:latin typeface="Century Gothic" panose="020B0502020202020204" pitchFamily="34" charset="0"/>
              </a:rPr>
              <a:t>(C2-C1)</a:t>
            </a:r>
          </a:p>
        </p:txBody>
      </p:sp>
      <p:cxnSp>
        <p:nvCxnSpPr>
          <p:cNvPr id="26" name="Straight Connector 25">
            <a:extLst>
              <a:ext uri="{FF2B5EF4-FFF2-40B4-BE49-F238E27FC236}">
                <a16:creationId xmlns:a16="http://schemas.microsoft.com/office/drawing/2014/main" id="{983DE375-3614-4C99-9979-F4B47AE6CB6C}"/>
              </a:ext>
            </a:extLst>
          </p:cNvPr>
          <p:cNvCxnSpPr>
            <a:cxnSpLocks/>
          </p:cNvCxnSpPr>
          <p:nvPr/>
        </p:nvCxnSpPr>
        <p:spPr>
          <a:xfrm>
            <a:off x="5181568" y="1792760"/>
            <a:ext cx="0" cy="3348407"/>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89042EA-AFC8-4119-9233-5307A69B569D}"/>
              </a:ext>
            </a:extLst>
          </p:cNvPr>
          <p:cNvCxnSpPr>
            <a:cxnSpLocks/>
          </p:cNvCxnSpPr>
          <p:nvPr/>
        </p:nvCxnSpPr>
        <p:spPr>
          <a:xfrm>
            <a:off x="5181568" y="5141167"/>
            <a:ext cx="4671559" cy="0"/>
          </a:xfrm>
          <a:prstGeom prst="line">
            <a:avLst/>
          </a:prstGeom>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11A031F7-E516-49AB-926E-E438FFA31DFC}"/>
              </a:ext>
            </a:extLst>
          </p:cNvPr>
          <p:cNvSpPr/>
          <p:nvPr/>
        </p:nvSpPr>
        <p:spPr>
          <a:xfrm>
            <a:off x="6224052" y="4361480"/>
            <a:ext cx="274320" cy="274320"/>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a:ea typeface="+mn-ea"/>
              <a:cs typeface="+mn-cs"/>
            </a:endParaRPr>
          </a:p>
        </p:txBody>
      </p:sp>
      <p:sp>
        <p:nvSpPr>
          <p:cNvPr id="29" name="Oval 28">
            <a:extLst>
              <a:ext uri="{FF2B5EF4-FFF2-40B4-BE49-F238E27FC236}">
                <a16:creationId xmlns:a16="http://schemas.microsoft.com/office/drawing/2014/main" id="{346251F4-0F39-4009-8DC1-227AFE0E9736}"/>
              </a:ext>
            </a:extLst>
          </p:cNvPr>
          <p:cNvSpPr/>
          <p:nvPr/>
        </p:nvSpPr>
        <p:spPr>
          <a:xfrm>
            <a:off x="8592358" y="3849158"/>
            <a:ext cx="274320" cy="274320"/>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a:ea typeface="+mn-ea"/>
              <a:cs typeface="+mn-cs"/>
            </a:endParaRPr>
          </a:p>
        </p:txBody>
      </p:sp>
      <p:sp>
        <p:nvSpPr>
          <p:cNvPr id="30" name="Oval 29">
            <a:extLst>
              <a:ext uri="{FF2B5EF4-FFF2-40B4-BE49-F238E27FC236}">
                <a16:creationId xmlns:a16="http://schemas.microsoft.com/office/drawing/2014/main" id="{242EB677-359B-4570-A2B2-DA9EEE4DC8DE}"/>
              </a:ext>
            </a:extLst>
          </p:cNvPr>
          <p:cNvSpPr/>
          <p:nvPr/>
        </p:nvSpPr>
        <p:spPr>
          <a:xfrm>
            <a:off x="6177644" y="3018780"/>
            <a:ext cx="274320" cy="27432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1" name="Oval 30">
            <a:extLst>
              <a:ext uri="{FF2B5EF4-FFF2-40B4-BE49-F238E27FC236}">
                <a16:creationId xmlns:a16="http://schemas.microsoft.com/office/drawing/2014/main" id="{79100C35-B746-46FA-B42C-4E2DD036F9BA}"/>
              </a:ext>
            </a:extLst>
          </p:cNvPr>
          <p:cNvSpPr/>
          <p:nvPr/>
        </p:nvSpPr>
        <p:spPr>
          <a:xfrm>
            <a:off x="8550089" y="2092841"/>
            <a:ext cx="274320" cy="27432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a:ea typeface="+mn-ea"/>
              <a:cs typeface="+mn-cs"/>
            </a:endParaRPr>
          </a:p>
        </p:txBody>
      </p:sp>
      <p:cxnSp>
        <p:nvCxnSpPr>
          <p:cNvPr id="32" name="Straight Connector 31">
            <a:extLst>
              <a:ext uri="{FF2B5EF4-FFF2-40B4-BE49-F238E27FC236}">
                <a16:creationId xmlns:a16="http://schemas.microsoft.com/office/drawing/2014/main" id="{BEB983A5-899C-4479-8499-89C56EA42E3B}"/>
              </a:ext>
            </a:extLst>
          </p:cNvPr>
          <p:cNvCxnSpPr/>
          <p:nvPr/>
        </p:nvCxnSpPr>
        <p:spPr>
          <a:xfrm>
            <a:off x="6314804" y="5149367"/>
            <a:ext cx="0" cy="1524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1CEE1FDE-2109-4738-B12B-DFA978E75A69}"/>
              </a:ext>
            </a:extLst>
          </p:cNvPr>
          <p:cNvSpPr txBox="1"/>
          <p:nvPr/>
        </p:nvSpPr>
        <p:spPr>
          <a:xfrm>
            <a:off x="6096556" y="5360212"/>
            <a:ext cx="52931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50000"/>
                    <a:lumOff val="50000"/>
                  </a:schemeClr>
                </a:solidFill>
                <a:effectLst/>
                <a:uLnTx/>
                <a:uFillTx/>
                <a:latin typeface="Calibri"/>
                <a:ea typeface="+mn-ea"/>
                <a:cs typeface="+mn-cs"/>
              </a:rPr>
              <a:t>t=1</a:t>
            </a:r>
          </a:p>
        </p:txBody>
      </p:sp>
      <p:cxnSp>
        <p:nvCxnSpPr>
          <p:cNvPr id="34" name="Straight Connector 33">
            <a:extLst>
              <a:ext uri="{FF2B5EF4-FFF2-40B4-BE49-F238E27FC236}">
                <a16:creationId xmlns:a16="http://schemas.microsoft.com/office/drawing/2014/main" id="{41381561-732C-4894-99B5-628D3BC89737}"/>
              </a:ext>
            </a:extLst>
          </p:cNvPr>
          <p:cNvCxnSpPr/>
          <p:nvPr/>
        </p:nvCxnSpPr>
        <p:spPr>
          <a:xfrm>
            <a:off x="8774017" y="5149367"/>
            <a:ext cx="0" cy="1524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2980766A-E53C-4556-AC3A-166922707FD0}"/>
              </a:ext>
            </a:extLst>
          </p:cNvPr>
          <p:cNvSpPr txBox="1"/>
          <p:nvPr/>
        </p:nvSpPr>
        <p:spPr>
          <a:xfrm>
            <a:off x="8555769" y="5360212"/>
            <a:ext cx="52931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50000"/>
                    <a:lumOff val="50000"/>
                  </a:schemeClr>
                </a:solidFill>
                <a:effectLst/>
                <a:uLnTx/>
                <a:uFillTx/>
                <a:latin typeface="Calibri"/>
                <a:ea typeface="+mn-ea"/>
                <a:cs typeface="+mn-cs"/>
              </a:rPr>
              <a:t>t=2</a:t>
            </a:r>
          </a:p>
        </p:txBody>
      </p:sp>
      <p:cxnSp>
        <p:nvCxnSpPr>
          <p:cNvPr id="36" name="Straight Arrow Connector 35">
            <a:extLst>
              <a:ext uri="{FF2B5EF4-FFF2-40B4-BE49-F238E27FC236}">
                <a16:creationId xmlns:a16="http://schemas.microsoft.com/office/drawing/2014/main" id="{A1BA2C73-13FD-41F5-AC4D-F2E24A3E2068}"/>
              </a:ext>
            </a:extLst>
          </p:cNvPr>
          <p:cNvCxnSpPr/>
          <p:nvPr/>
        </p:nvCxnSpPr>
        <p:spPr>
          <a:xfrm flipV="1">
            <a:off x="7633418" y="5196269"/>
            <a:ext cx="0" cy="457200"/>
          </a:xfrm>
          <a:prstGeom prst="straightConnector1">
            <a:avLst/>
          </a:prstGeom>
          <a:ln w="254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5DD72F0E-8B83-492C-BDEC-63598758DC6A}"/>
              </a:ext>
            </a:extLst>
          </p:cNvPr>
          <p:cNvSpPr txBox="1"/>
          <p:nvPr/>
        </p:nvSpPr>
        <p:spPr>
          <a:xfrm>
            <a:off x="7132596" y="5667508"/>
            <a:ext cx="99751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lumMod val="50000"/>
                    <a:lumOff val="50000"/>
                  </a:schemeClr>
                </a:solidFill>
                <a:effectLst/>
                <a:uLnTx/>
                <a:uFillTx/>
                <a:latin typeface="Calibri"/>
                <a:ea typeface="+mn-ea"/>
                <a:cs typeface="+mn-cs"/>
              </a:rPr>
              <a:t>Program</a:t>
            </a:r>
          </a:p>
        </p:txBody>
      </p:sp>
      <p:cxnSp>
        <p:nvCxnSpPr>
          <p:cNvPr id="38" name="Straight Connector 37">
            <a:extLst>
              <a:ext uri="{FF2B5EF4-FFF2-40B4-BE49-F238E27FC236}">
                <a16:creationId xmlns:a16="http://schemas.microsoft.com/office/drawing/2014/main" id="{C0B82024-DC29-4E55-9200-B5018A8967D7}"/>
              </a:ext>
            </a:extLst>
          </p:cNvPr>
          <p:cNvCxnSpPr>
            <a:cxnSpLocks/>
          </p:cNvCxnSpPr>
          <p:nvPr/>
        </p:nvCxnSpPr>
        <p:spPr>
          <a:xfrm>
            <a:off x="6407429" y="3168520"/>
            <a:ext cx="2322089" cy="0"/>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9" name="Right Brace 38">
            <a:extLst>
              <a:ext uri="{FF2B5EF4-FFF2-40B4-BE49-F238E27FC236}">
                <a16:creationId xmlns:a16="http://schemas.microsoft.com/office/drawing/2014/main" id="{5EAFDE7F-BF35-4238-9483-119FD60D7660}"/>
              </a:ext>
            </a:extLst>
          </p:cNvPr>
          <p:cNvSpPr/>
          <p:nvPr/>
        </p:nvSpPr>
        <p:spPr>
          <a:xfrm>
            <a:off x="8881918" y="2232861"/>
            <a:ext cx="228600" cy="923079"/>
          </a:xfrm>
          <a:prstGeom prst="rightBrac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chemeClr val="bg2">
                  <a:lumMod val="10000"/>
                </a:schemeClr>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79BD909B-F433-4ED9-83DC-F96E1ABB8AAE}"/>
              </a:ext>
            </a:extLst>
          </p:cNvPr>
          <p:cNvSpPr txBox="1"/>
          <p:nvPr/>
        </p:nvSpPr>
        <p:spPr>
          <a:xfrm>
            <a:off x="9124001" y="2444175"/>
            <a:ext cx="373820" cy="46166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chemeClr val="bg2">
                    <a:lumMod val="50000"/>
                  </a:schemeClr>
                </a:solidFill>
                <a:effectLst/>
                <a:uLnTx/>
                <a:uFillTx/>
                <a:latin typeface="Candara" panose="020E0502030303020204" pitchFamily="34" charset="0"/>
              </a:rPr>
              <a:t>A</a:t>
            </a:r>
          </a:p>
        </p:txBody>
      </p:sp>
      <p:cxnSp>
        <p:nvCxnSpPr>
          <p:cNvPr id="41" name="Straight Connector 40">
            <a:extLst>
              <a:ext uri="{FF2B5EF4-FFF2-40B4-BE49-F238E27FC236}">
                <a16:creationId xmlns:a16="http://schemas.microsoft.com/office/drawing/2014/main" id="{573AFEB8-7250-4FBF-9102-58CED505AAF1}"/>
              </a:ext>
            </a:extLst>
          </p:cNvPr>
          <p:cNvCxnSpPr>
            <a:cxnSpLocks/>
          </p:cNvCxnSpPr>
          <p:nvPr/>
        </p:nvCxnSpPr>
        <p:spPr>
          <a:xfrm>
            <a:off x="6425181" y="4508161"/>
            <a:ext cx="2348836" cy="1"/>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2" name="Right Brace 41">
            <a:extLst>
              <a:ext uri="{FF2B5EF4-FFF2-40B4-BE49-F238E27FC236}">
                <a16:creationId xmlns:a16="http://schemas.microsoft.com/office/drawing/2014/main" id="{8109DEAF-8CF5-463E-A344-BC872E940D87}"/>
              </a:ext>
            </a:extLst>
          </p:cNvPr>
          <p:cNvSpPr/>
          <p:nvPr/>
        </p:nvSpPr>
        <p:spPr>
          <a:xfrm>
            <a:off x="8925733" y="3976469"/>
            <a:ext cx="228600" cy="530959"/>
          </a:xfrm>
          <a:prstGeom prst="rightBrace">
            <a:avLst>
              <a:gd name="adj1" fmla="val 0"/>
              <a:gd name="adj2" fmla="val 50000"/>
            </a:avLst>
          </a:prstGeom>
          <a:ln w="254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chemeClr val="bg2">
                  <a:lumMod val="10000"/>
                </a:schemeClr>
              </a:solidFill>
              <a:effectLst/>
              <a:uLnTx/>
              <a:uFillTx/>
              <a:latin typeface="Calibri"/>
              <a:ea typeface="+mn-ea"/>
              <a:cs typeface="+mn-cs"/>
            </a:endParaRPr>
          </a:p>
        </p:txBody>
      </p:sp>
      <p:sp>
        <p:nvSpPr>
          <p:cNvPr id="43" name="TextBox 42">
            <a:extLst>
              <a:ext uri="{FF2B5EF4-FFF2-40B4-BE49-F238E27FC236}">
                <a16:creationId xmlns:a16="http://schemas.microsoft.com/office/drawing/2014/main" id="{2518EBF2-31CB-4D00-853B-7DA9CAA20CC4}"/>
              </a:ext>
            </a:extLst>
          </p:cNvPr>
          <p:cNvSpPr txBox="1"/>
          <p:nvPr/>
        </p:nvSpPr>
        <p:spPr>
          <a:xfrm>
            <a:off x="9162353" y="4004235"/>
            <a:ext cx="36099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rPr>
              <a:t>B</a:t>
            </a:r>
          </a:p>
        </p:txBody>
      </p:sp>
      <p:sp>
        <p:nvSpPr>
          <p:cNvPr id="44" name="TextBox 43">
            <a:extLst>
              <a:ext uri="{FF2B5EF4-FFF2-40B4-BE49-F238E27FC236}">
                <a16:creationId xmlns:a16="http://schemas.microsoft.com/office/drawing/2014/main" id="{7E1BCAA7-148E-4380-A9D4-CB3249843C4C}"/>
              </a:ext>
            </a:extLst>
          </p:cNvPr>
          <p:cNvSpPr txBox="1"/>
          <p:nvPr/>
        </p:nvSpPr>
        <p:spPr>
          <a:xfrm>
            <a:off x="10162160" y="4032054"/>
            <a:ext cx="143859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50000"/>
                    <a:lumOff val="50000"/>
                  </a:schemeClr>
                </a:solidFill>
                <a:effectLst/>
                <a:uLnTx/>
                <a:uFillTx/>
                <a:latin typeface="Calibri"/>
                <a:ea typeface="+mn-ea"/>
                <a:cs typeface="+mn-cs"/>
              </a:rPr>
              <a:t>(Diff-in-Diff)</a:t>
            </a:r>
          </a:p>
        </p:txBody>
      </p:sp>
      <p:sp>
        <p:nvSpPr>
          <p:cNvPr id="45" name="TextBox 44">
            <a:extLst>
              <a:ext uri="{FF2B5EF4-FFF2-40B4-BE49-F238E27FC236}">
                <a16:creationId xmlns:a16="http://schemas.microsoft.com/office/drawing/2014/main" id="{5D68BC1B-E0FD-4737-8171-6DE863F0433A}"/>
              </a:ext>
            </a:extLst>
          </p:cNvPr>
          <p:cNvSpPr txBox="1"/>
          <p:nvPr/>
        </p:nvSpPr>
        <p:spPr>
          <a:xfrm>
            <a:off x="10162160" y="3000839"/>
            <a:ext cx="1321196"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accent2">
                    <a:lumMod val="75000"/>
                  </a:schemeClr>
                </a:solidFill>
                <a:latin typeface="Candara" panose="020E0502030303020204" pitchFamily="34" charset="0"/>
              </a:rPr>
              <a:t>A-B</a:t>
            </a:r>
            <a:endParaRPr kumimoji="0" lang="en-US" sz="2800" i="0" u="none" strike="noStrike" kern="1200" cap="none" spc="0" normalizeH="0" baseline="0" noProof="0" dirty="0">
              <a:ln>
                <a:noFill/>
              </a:ln>
              <a:solidFill>
                <a:schemeClr val="accent2">
                  <a:lumMod val="75000"/>
                </a:schemeClr>
              </a:solidFill>
              <a:effectLst/>
              <a:uLnTx/>
              <a:uFillTx/>
              <a:latin typeface="Candara" panose="020E0502030303020204" pitchFamily="34" charset="0"/>
            </a:endParaRPr>
          </a:p>
        </p:txBody>
      </p:sp>
      <p:sp>
        <p:nvSpPr>
          <p:cNvPr id="7" name="TextBox 6">
            <a:extLst>
              <a:ext uri="{FF2B5EF4-FFF2-40B4-BE49-F238E27FC236}">
                <a16:creationId xmlns:a16="http://schemas.microsoft.com/office/drawing/2014/main" id="{2817E60D-71D3-4846-AC46-78E9C8978693}"/>
              </a:ext>
            </a:extLst>
          </p:cNvPr>
          <p:cNvSpPr txBox="1"/>
          <p:nvPr/>
        </p:nvSpPr>
        <p:spPr>
          <a:xfrm>
            <a:off x="6062034" y="2558415"/>
            <a:ext cx="436338" cy="400110"/>
          </a:xfrm>
          <a:prstGeom prst="rect">
            <a:avLst/>
          </a:prstGeom>
          <a:noFill/>
        </p:spPr>
        <p:txBody>
          <a:bodyPr wrap="none" rtlCol="0">
            <a:spAutoFit/>
          </a:bodyPr>
          <a:lstStyle/>
          <a:p>
            <a:r>
              <a:rPr lang="en-US" sz="2000" dirty="0">
                <a:solidFill>
                  <a:schemeClr val="bg2">
                    <a:lumMod val="50000"/>
                  </a:schemeClr>
                </a:solidFill>
                <a:latin typeface="Century Gothic" panose="020B0502020202020204" pitchFamily="34" charset="0"/>
              </a:rPr>
              <a:t>T1</a:t>
            </a:r>
          </a:p>
        </p:txBody>
      </p:sp>
      <p:sp>
        <p:nvSpPr>
          <p:cNvPr id="53" name="TextBox 52">
            <a:extLst>
              <a:ext uri="{FF2B5EF4-FFF2-40B4-BE49-F238E27FC236}">
                <a16:creationId xmlns:a16="http://schemas.microsoft.com/office/drawing/2014/main" id="{84AA881E-DDF9-48B8-994C-8B6A8FDE0646}"/>
              </a:ext>
            </a:extLst>
          </p:cNvPr>
          <p:cNvSpPr txBox="1"/>
          <p:nvPr/>
        </p:nvSpPr>
        <p:spPr>
          <a:xfrm>
            <a:off x="8464654" y="1663509"/>
            <a:ext cx="436338" cy="400110"/>
          </a:xfrm>
          <a:prstGeom prst="rect">
            <a:avLst/>
          </a:prstGeom>
          <a:noFill/>
        </p:spPr>
        <p:txBody>
          <a:bodyPr wrap="none" rtlCol="0">
            <a:spAutoFit/>
          </a:bodyPr>
          <a:lstStyle/>
          <a:p>
            <a:r>
              <a:rPr lang="en-US" sz="2000" dirty="0">
                <a:solidFill>
                  <a:schemeClr val="bg2">
                    <a:lumMod val="50000"/>
                  </a:schemeClr>
                </a:solidFill>
                <a:latin typeface="Century Gothic" panose="020B0502020202020204" pitchFamily="34" charset="0"/>
              </a:rPr>
              <a:t>T2</a:t>
            </a:r>
          </a:p>
        </p:txBody>
      </p:sp>
      <p:sp>
        <p:nvSpPr>
          <p:cNvPr id="54" name="TextBox 53">
            <a:extLst>
              <a:ext uri="{FF2B5EF4-FFF2-40B4-BE49-F238E27FC236}">
                <a16:creationId xmlns:a16="http://schemas.microsoft.com/office/drawing/2014/main" id="{F628CF9C-3530-4513-9882-6A83AB580990}"/>
              </a:ext>
            </a:extLst>
          </p:cNvPr>
          <p:cNvSpPr txBox="1"/>
          <p:nvPr/>
        </p:nvSpPr>
        <p:spPr>
          <a:xfrm>
            <a:off x="6063849" y="3926105"/>
            <a:ext cx="535724" cy="400110"/>
          </a:xfrm>
          <a:prstGeom prst="rect">
            <a:avLst/>
          </a:prstGeom>
          <a:noFill/>
        </p:spPr>
        <p:txBody>
          <a:bodyPr wrap="none" rtlCol="0">
            <a:spAutoFit/>
          </a:bodyPr>
          <a:lstStyle/>
          <a:p>
            <a:r>
              <a:rPr lang="en-US" sz="2000" dirty="0">
                <a:solidFill>
                  <a:schemeClr val="accent1">
                    <a:lumMod val="75000"/>
                  </a:schemeClr>
                </a:solidFill>
                <a:latin typeface="Century Gothic" panose="020B0502020202020204" pitchFamily="34" charset="0"/>
              </a:rPr>
              <a:t>C1</a:t>
            </a:r>
          </a:p>
        </p:txBody>
      </p:sp>
      <p:sp>
        <p:nvSpPr>
          <p:cNvPr id="55" name="TextBox 54">
            <a:extLst>
              <a:ext uri="{FF2B5EF4-FFF2-40B4-BE49-F238E27FC236}">
                <a16:creationId xmlns:a16="http://schemas.microsoft.com/office/drawing/2014/main" id="{DCD9DA7C-5A5D-43CF-B0ED-32F8BE95E649}"/>
              </a:ext>
            </a:extLst>
          </p:cNvPr>
          <p:cNvSpPr txBox="1"/>
          <p:nvPr/>
        </p:nvSpPr>
        <p:spPr>
          <a:xfrm>
            <a:off x="8459681" y="3416257"/>
            <a:ext cx="535724" cy="400110"/>
          </a:xfrm>
          <a:prstGeom prst="rect">
            <a:avLst/>
          </a:prstGeom>
          <a:noFill/>
        </p:spPr>
        <p:txBody>
          <a:bodyPr wrap="none" rtlCol="0">
            <a:spAutoFit/>
          </a:bodyPr>
          <a:lstStyle/>
          <a:p>
            <a:r>
              <a:rPr lang="en-US" sz="2000" dirty="0">
                <a:solidFill>
                  <a:schemeClr val="accent1">
                    <a:lumMod val="75000"/>
                  </a:schemeClr>
                </a:solidFill>
                <a:latin typeface="Century Gothic" panose="020B0502020202020204" pitchFamily="34" charset="0"/>
              </a:rPr>
              <a:t>C2</a:t>
            </a:r>
          </a:p>
        </p:txBody>
      </p:sp>
    </p:spTree>
    <p:extLst>
      <p:ext uri="{BB962C8B-B14F-4D97-AF65-F5344CB8AC3E}">
        <p14:creationId xmlns:p14="http://schemas.microsoft.com/office/powerpoint/2010/main" val="38097779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g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964" y="515290"/>
            <a:ext cx="11200402" cy="597354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05098" y="0"/>
            <a:ext cx="7027817" cy="369332"/>
          </a:xfrm>
          <a:prstGeom prst="rect">
            <a:avLst/>
          </a:prstGeom>
        </p:spPr>
        <p:txBody>
          <a:bodyPr wrap="square">
            <a:spAutoFit/>
          </a:bodyPr>
          <a:lstStyle/>
          <a:p>
            <a:r>
              <a:rPr lang="en-US" b="1" i="0" dirty="0">
                <a:solidFill>
                  <a:srgbClr val="222222"/>
                </a:solidFill>
                <a:effectLst/>
                <a:latin typeface="Harding"/>
              </a:rPr>
              <a:t>Figure 1: Various charts and plots common to meta-analysis.</a:t>
            </a:r>
          </a:p>
        </p:txBody>
      </p:sp>
      <p:sp>
        <p:nvSpPr>
          <p:cNvPr id="3" name="Rectangle 2"/>
          <p:cNvSpPr/>
          <p:nvPr/>
        </p:nvSpPr>
        <p:spPr>
          <a:xfrm>
            <a:off x="7433705" y="0"/>
            <a:ext cx="4587538" cy="369332"/>
          </a:xfrm>
          <a:prstGeom prst="rect">
            <a:avLst/>
          </a:prstGeom>
        </p:spPr>
        <p:txBody>
          <a:bodyPr wrap="none">
            <a:spAutoFit/>
          </a:bodyPr>
          <a:lstStyle/>
          <a:p>
            <a:r>
              <a:rPr lang="en-US" dirty="0">
                <a:solidFill>
                  <a:schemeClr val="tx1">
                    <a:lumMod val="50000"/>
                    <a:lumOff val="50000"/>
                  </a:schemeClr>
                </a:solidFill>
              </a:rPr>
              <a:t>https://www.nature.com/articles/nature25753</a:t>
            </a:r>
          </a:p>
        </p:txBody>
      </p:sp>
    </p:spTree>
    <p:extLst>
      <p:ext uri="{BB962C8B-B14F-4D97-AF65-F5344CB8AC3E}">
        <p14:creationId xmlns:p14="http://schemas.microsoft.com/office/powerpoint/2010/main" val="1235643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EB3D5AAB-24A7-4678-BBA1-779137B1C604}"/>
              </a:ext>
            </a:extLst>
          </p:cNvPr>
          <p:cNvSpPr/>
          <p:nvPr/>
        </p:nvSpPr>
        <p:spPr>
          <a:xfrm>
            <a:off x="0" y="-180"/>
            <a:ext cx="3361653" cy="6858180"/>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75" name="TextBox 3"/>
          <p:cNvSpPr txBox="1">
            <a:spLocks noChangeArrowheads="1"/>
          </p:cNvSpPr>
          <p:nvPr/>
        </p:nvSpPr>
        <p:spPr bwMode="auto">
          <a:xfrm>
            <a:off x="-502285" y="178229"/>
            <a:ext cx="4366222" cy="1938992"/>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small" spc="0" normalizeH="0" baseline="0" noProof="0" dirty="0">
                <a:ln>
                  <a:noFill/>
                </a:ln>
                <a:solidFill>
                  <a:srgbClr val="1F497D">
                    <a:lumMod val="50000"/>
                  </a:srgbClr>
                </a:solidFill>
                <a:effectLst/>
                <a:uLnTx/>
                <a:uFillTx/>
                <a:latin typeface="Century Gothic" panose="020B0502020202020204" pitchFamily="34" charset="0"/>
                <a:ea typeface="+mn-ea"/>
                <a:cs typeface="+mn-cs"/>
              </a:rPr>
              <a:t>Difference-in-Difference Estimator</a:t>
            </a:r>
          </a:p>
        </p:txBody>
      </p:sp>
      <p:sp>
        <p:nvSpPr>
          <p:cNvPr id="25" name="TextBox 24">
            <a:extLst>
              <a:ext uri="{FF2B5EF4-FFF2-40B4-BE49-F238E27FC236}">
                <a16:creationId xmlns:a16="http://schemas.microsoft.com/office/drawing/2014/main" id="{AD08FC4A-A297-43AA-A08C-F2827C2D42F5}"/>
              </a:ext>
            </a:extLst>
          </p:cNvPr>
          <p:cNvSpPr txBox="1"/>
          <p:nvPr/>
        </p:nvSpPr>
        <p:spPr>
          <a:xfrm>
            <a:off x="4649619" y="616689"/>
            <a:ext cx="6266459" cy="200054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4F81BD">
                    <a:lumMod val="50000"/>
                  </a:srgbClr>
                </a:solidFill>
                <a:effectLst/>
                <a:uLnTx/>
                <a:uFillTx/>
                <a:latin typeface="Calibri"/>
                <a:ea typeface="+mn-ea"/>
                <a:cs typeface="+mn-cs"/>
              </a:rPr>
              <a:t>Pre-Post w Comparison </a:t>
            </a:r>
            <a:br>
              <a:rPr kumimoji="0" lang="en-US" sz="4000" b="0" i="0" u="none" strike="noStrike" kern="1200" cap="none" spc="0" normalizeH="0" baseline="0" noProof="0" dirty="0">
                <a:ln>
                  <a:noFill/>
                </a:ln>
                <a:solidFill>
                  <a:srgbClr val="4F81BD">
                    <a:lumMod val="50000"/>
                  </a:srgbClr>
                </a:solidFill>
                <a:effectLst/>
                <a:uLnTx/>
                <a:uFillTx/>
                <a:latin typeface="Calibri"/>
                <a:ea typeface="+mn-ea"/>
                <a:cs typeface="+mn-cs"/>
              </a:rPr>
            </a:br>
            <a:endParaRPr kumimoji="0" lang="en-US" sz="4000" b="0" i="0" u="none" strike="noStrike" kern="1200" cap="none" spc="0" normalizeH="0" baseline="0" noProof="0" dirty="0">
              <a:ln>
                <a:noFill/>
              </a:ln>
              <a:solidFill>
                <a:srgbClr val="4F81BD">
                  <a:lumMod val="50000"/>
                </a:srgb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accent2">
                    <a:lumMod val="75000"/>
                  </a:schemeClr>
                </a:solidFill>
                <a:effectLst/>
                <a:uLnTx/>
                <a:uFillTx/>
                <a:latin typeface="Candara" panose="020E0502030303020204" pitchFamily="34" charset="0"/>
                <a:ea typeface="+mn-ea"/>
                <a:cs typeface="+mn-cs"/>
              </a:rPr>
              <a:t>effect</a:t>
            </a:r>
            <a:r>
              <a:rPr kumimoji="0" lang="en-US" sz="4400" b="0" i="0" u="none" strike="noStrike" kern="1200" cap="none" spc="0" normalizeH="0" baseline="0" noProof="0" dirty="0">
                <a:ln>
                  <a:noFill/>
                </a:ln>
                <a:solidFill>
                  <a:prstClr val="black">
                    <a:lumMod val="65000"/>
                    <a:lumOff val="35000"/>
                  </a:prstClr>
                </a:solidFill>
                <a:effectLst/>
                <a:uLnTx/>
                <a:uFillTx/>
                <a:latin typeface="Candara" panose="020E0502030303020204" pitchFamily="34" charset="0"/>
                <a:ea typeface="+mn-ea"/>
                <a:cs typeface="+mn-cs"/>
              </a:rPr>
              <a:t> = </a:t>
            </a:r>
            <a:r>
              <a:rPr kumimoji="0" lang="en-US" sz="4000" i="0" u="none" strike="noStrike" kern="1200" cap="none" spc="0" normalizeH="0" baseline="0" noProof="0" dirty="0">
                <a:ln>
                  <a:noFill/>
                </a:ln>
                <a:solidFill>
                  <a:srgbClr val="EEECE1">
                    <a:lumMod val="50000"/>
                  </a:srgbClr>
                </a:solidFill>
                <a:effectLst/>
                <a:uLnTx/>
                <a:uFillTx/>
                <a:latin typeface="Century Gothic" panose="020B0502020202020204" pitchFamily="34" charset="0"/>
                <a:ea typeface="+mn-ea"/>
                <a:cs typeface="+mn-cs"/>
              </a:rPr>
              <a:t>(T2-T1) </a:t>
            </a:r>
            <a:r>
              <a:rPr kumimoji="0" lang="en-US" sz="400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a:t>
            </a:r>
            <a:r>
              <a:rPr kumimoji="0" lang="en-US" sz="4000" i="0" u="none" strike="noStrike" kern="1200" cap="none" spc="0" normalizeH="0" baseline="0" noProof="0" dirty="0">
                <a:ln>
                  <a:noFill/>
                </a:ln>
                <a:solidFill>
                  <a:srgbClr val="1F497D">
                    <a:lumMod val="75000"/>
                  </a:srgbClr>
                </a:solidFill>
                <a:effectLst/>
                <a:uLnTx/>
                <a:uFillTx/>
                <a:latin typeface="Century Gothic" panose="020B0502020202020204" pitchFamily="34" charset="0"/>
                <a:ea typeface="+mn-ea"/>
                <a:cs typeface="+mn-cs"/>
              </a:rPr>
              <a:t> </a:t>
            </a:r>
            <a:r>
              <a:rPr kumimoji="0" lang="en-US" sz="4000" i="0" u="none" strike="noStrike" kern="1200" cap="none" spc="0" normalizeH="0" baseline="0" noProof="0" dirty="0">
                <a:ln>
                  <a:noFill/>
                </a:ln>
                <a:solidFill>
                  <a:srgbClr val="1F497D">
                    <a:lumMod val="60000"/>
                    <a:lumOff val="40000"/>
                  </a:srgbClr>
                </a:solidFill>
                <a:effectLst/>
                <a:uLnTx/>
                <a:uFillTx/>
                <a:latin typeface="Century Gothic" panose="020B0502020202020204" pitchFamily="34" charset="0"/>
                <a:ea typeface="+mn-ea"/>
                <a:cs typeface="+mn-cs"/>
              </a:rPr>
              <a:t>(C2-C1)</a:t>
            </a:r>
          </a:p>
        </p:txBody>
      </p:sp>
      <p:grpSp>
        <p:nvGrpSpPr>
          <p:cNvPr id="48" name="Group 47">
            <a:extLst>
              <a:ext uri="{FF2B5EF4-FFF2-40B4-BE49-F238E27FC236}">
                <a16:creationId xmlns:a16="http://schemas.microsoft.com/office/drawing/2014/main" id="{ED210AD1-3FFB-4F2A-897D-08BFE8B4FD89}"/>
              </a:ext>
            </a:extLst>
          </p:cNvPr>
          <p:cNvGrpSpPr/>
          <p:nvPr/>
        </p:nvGrpSpPr>
        <p:grpSpPr>
          <a:xfrm>
            <a:off x="267894" y="2907274"/>
            <a:ext cx="2504161" cy="3020680"/>
            <a:chOff x="8545917" y="2543624"/>
            <a:chExt cx="2504161" cy="3020680"/>
          </a:xfrm>
        </p:grpSpPr>
        <p:cxnSp>
          <p:nvCxnSpPr>
            <p:cNvPr id="49" name="Straight Connector 48">
              <a:extLst>
                <a:ext uri="{FF2B5EF4-FFF2-40B4-BE49-F238E27FC236}">
                  <a16:creationId xmlns:a16="http://schemas.microsoft.com/office/drawing/2014/main" id="{3A58337A-15DE-45B5-85F9-035C443330C2}"/>
                </a:ext>
              </a:extLst>
            </p:cNvPr>
            <p:cNvCxnSpPr/>
            <p:nvPr/>
          </p:nvCxnSpPr>
          <p:spPr>
            <a:xfrm>
              <a:off x="8748877"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A1B9437-F974-4B2B-8051-4EC69463D418}"/>
                </a:ext>
              </a:extLst>
            </p:cNvPr>
            <p:cNvCxnSpPr/>
            <p:nvPr/>
          </p:nvCxnSpPr>
          <p:spPr>
            <a:xfrm>
              <a:off x="8545917"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00924654-856A-485A-81DF-401A48F79F31}"/>
                </a:ext>
              </a:extLst>
            </p:cNvPr>
            <p:cNvSpPr/>
            <p:nvPr/>
          </p:nvSpPr>
          <p:spPr>
            <a:xfrm>
              <a:off x="9231717" y="42567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2" name="Oval 51">
              <a:extLst>
                <a:ext uri="{FF2B5EF4-FFF2-40B4-BE49-F238E27FC236}">
                  <a16:creationId xmlns:a16="http://schemas.microsoft.com/office/drawing/2014/main" id="{1278D3E6-6575-45CD-AC52-3ACAB89A27A5}"/>
                </a:ext>
              </a:extLst>
            </p:cNvPr>
            <p:cNvSpPr/>
            <p:nvPr/>
          </p:nvSpPr>
          <p:spPr>
            <a:xfrm>
              <a:off x="10298517"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Oval 55">
              <a:extLst>
                <a:ext uri="{FF2B5EF4-FFF2-40B4-BE49-F238E27FC236}">
                  <a16:creationId xmlns:a16="http://schemas.microsoft.com/office/drawing/2014/main" id="{5941ADCC-705F-4BEC-BFA1-104BD0FE05AD}"/>
                </a:ext>
              </a:extLst>
            </p:cNvPr>
            <p:cNvSpPr/>
            <p:nvPr/>
          </p:nvSpPr>
          <p:spPr>
            <a:xfrm>
              <a:off x="9231717"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Oval 56">
              <a:extLst>
                <a:ext uri="{FF2B5EF4-FFF2-40B4-BE49-F238E27FC236}">
                  <a16:creationId xmlns:a16="http://schemas.microsoft.com/office/drawing/2014/main" id="{6DDF9641-599E-4491-A321-371744ABEC9D}"/>
                </a:ext>
              </a:extLst>
            </p:cNvPr>
            <p:cNvSpPr/>
            <p:nvPr/>
          </p:nvSpPr>
          <p:spPr>
            <a:xfrm>
              <a:off x="10298517"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Straight Connector 57">
              <a:extLst>
                <a:ext uri="{FF2B5EF4-FFF2-40B4-BE49-F238E27FC236}">
                  <a16:creationId xmlns:a16="http://schemas.microsoft.com/office/drawing/2014/main" id="{9E72A377-A2C6-4CAA-9515-9008C346C563}"/>
                </a:ext>
              </a:extLst>
            </p:cNvPr>
            <p:cNvCxnSpPr/>
            <p:nvPr/>
          </p:nvCxnSpPr>
          <p:spPr>
            <a:xfrm>
              <a:off x="930791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A8057DA7-8661-4C7A-9596-6B94CF3C8521}"/>
                </a:ext>
              </a:extLst>
            </p:cNvPr>
            <p:cNvSpPr txBox="1"/>
            <p:nvPr/>
          </p:nvSpPr>
          <p:spPr>
            <a:xfrm>
              <a:off x="908966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60" name="Straight Connector 59">
              <a:extLst>
                <a:ext uri="{FF2B5EF4-FFF2-40B4-BE49-F238E27FC236}">
                  <a16:creationId xmlns:a16="http://schemas.microsoft.com/office/drawing/2014/main" id="{22C135BE-55ED-4AFA-8D35-3C8B4C69592B}"/>
                </a:ext>
              </a:extLst>
            </p:cNvPr>
            <p:cNvCxnSpPr/>
            <p:nvPr/>
          </p:nvCxnSpPr>
          <p:spPr>
            <a:xfrm>
              <a:off x="1039987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0EBBAE71-C630-47FB-8DEE-BF2C71E320C0}"/>
                </a:ext>
              </a:extLst>
            </p:cNvPr>
            <p:cNvSpPr txBox="1"/>
            <p:nvPr/>
          </p:nvSpPr>
          <p:spPr>
            <a:xfrm>
              <a:off x="1018162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62" name="Straight Arrow Connector 61">
              <a:extLst>
                <a:ext uri="{FF2B5EF4-FFF2-40B4-BE49-F238E27FC236}">
                  <a16:creationId xmlns:a16="http://schemas.microsoft.com/office/drawing/2014/main" id="{A043C329-3DA3-43F7-BB5C-290CF7735BFF}"/>
                </a:ext>
              </a:extLst>
            </p:cNvPr>
            <p:cNvCxnSpPr/>
            <p:nvPr/>
          </p:nvCxnSpPr>
          <p:spPr>
            <a:xfrm flipV="1">
              <a:off x="9850648"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1981FD07-BE94-429D-A9AD-C40EBFCE05C4}"/>
                </a:ext>
              </a:extLst>
            </p:cNvPr>
            <p:cNvSpPr txBox="1"/>
            <p:nvPr/>
          </p:nvSpPr>
          <p:spPr>
            <a:xfrm>
              <a:off x="9486831"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50000"/>
                    </a:schemeClr>
                  </a:solidFill>
                  <a:effectLst/>
                  <a:uLnTx/>
                  <a:uFillTx/>
                  <a:latin typeface="Calibri"/>
                  <a:ea typeface="+mn-ea"/>
                  <a:cs typeface="+mn-cs"/>
                </a:rPr>
                <a:t>Program</a:t>
              </a:r>
            </a:p>
          </p:txBody>
        </p:sp>
        <p:cxnSp>
          <p:nvCxnSpPr>
            <p:cNvPr id="64" name="Straight Connector 63">
              <a:extLst>
                <a:ext uri="{FF2B5EF4-FFF2-40B4-BE49-F238E27FC236}">
                  <a16:creationId xmlns:a16="http://schemas.microsoft.com/office/drawing/2014/main" id="{D071BB80-D922-4F3F-A807-68693832BADE}"/>
                </a:ext>
              </a:extLst>
            </p:cNvPr>
            <p:cNvCxnSpPr/>
            <p:nvPr/>
          </p:nvCxnSpPr>
          <p:spPr>
            <a:xfrm>
              <a:off x="9424231"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5" name="Right Brace 64">
              <a:extLst>
                <a:ext uri="{FF2B5EF4-FFF2-40B4-BE49-F238E27FC236}">
                  <a16:creationId xmlns:a16="http://schemas.microsoft.com/office/drawing/2014/main" id="{E52CB06C-EE13-4361-B353-F3F78556F891}"/>
                </a:ext>
              </a:extLst>
            </p:cNvPr>
            <p:cNvSpPr/>
            <p:nvPr/>
          </p:nvSpPr>
          <p:spPr>
            <a:xfrm>
              <a:off x="10527117"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2">
                    <a:lumMod val="25000"/>
                  </a:schemeClr>
                </a:solidFill>
                <a:effectLst/>
                <a:uLnTx/>
                <a:uFillTx/>
                <a:latin typeface="Calibri"/>
                <a:ea typeface="+mn-ea"/>
                <a:cs typeface="+mn-cs"/>
              </a:endParaRPr>
            </a:p>
          </p:txBody>
        </p:sp>
        <p:sp>
          <p:nvSpPr>
            <p:cNvPr id="66" name="TextBox 65">
              <a:extLst>
                <a:ext uri="{FF2B5EF4-FFF2-40B4-BE49-F238E27FC236}">
                  <a16:creationId xmlns:a16="http://schemas.microsoft.com/office/drawing/2014/main" id="{CAA4F250-07F4-44BC-88CC-2AD59CBBB956}"/>
                </a:ext>
              </a:extLst>
            </p:cNvPr>
            <p:cNvSpPr txBox="1"/>
            <p:nvPr/>
          </p:nvSpPr>
          <p:spPr>
            <a:xfrm>
              <a:off x="10733683" y="3441791"/>
              <a:ext cx="30970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2">
                      <a:lumMod val="25000"/>
                    </a:schemeClr>
                  </a:solidFill>
                  <a:effectLst/>
                  <a:uLnTx/>
                  <a:uFillTx/>
                  <a:latin typeface="Calibri"/>
                  <a:ea typeface="+mn-ea"/>
                  <a:cs typeface="+mn-cs"/>
                </a:rPr>
                <a:t>A</a:t>
              </a:r>
            </a:p>
          </p:txBody>
        </p:sp>
        <p:cxnSp>
          <p:nvCxnSpPr>
            <p:cNvPr id="67" name="Straight Connector 66">
              <a:extLst>
                <a:ext uri="{FF2B5EF4-FFF2-40B4-BE49-F238E27FC236}">
                  <a16:creationId xmlns:a16="http://schemas.microsoft.com/office/drawing/2014/main" id="{C59F225C-8A68-43DE-B133-11CEF6CF7480}"/>
                </a:ext>
              </a:extLst>
            </p:cNvPr>
            <p:cNvCxnSpPr/>
            <p:nvPr/>
          </p:nvCxnSpPr>
          <p:spPr>
            <a:xfrm>
              <a:off x="9424736" y="43329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Right Brace 67">
              <a:extLst>
                <a:ext uri="{FF2B5EF4-FFF2-40B4-BE49-F238E27FC236}">
                  <a16:creationId xmlns:a16="http://schemas.microsoft.com/office/drawing/2014/main" id="{56228990-5855-49A9-B55E-7265D7344876}"/>
                </a:ext>
              </a:extLst>
            </p:cNvPr>
            <p:cNvSpPr/>
            <p:nvPr/>
          </p:nvSpPr>
          <p:spPr>
            <a:xfrm>
              <a:off x="10553682" y="4025197"/>
              <a:ext cx="228600" cy="307759"/>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2">
                    <a:lumMod val="25000"/>
                  </a:schemeClr>
                </a:solidFill>
                <a:effectLst/>
                <a:uLnTx/>
                <a:uFillTx/>
                <a:latin typeface="Calibri"/>
                <a:ea typeface="+mn-ea"/>
                <a:cs typeface="+mn-cs"/>
              </a:endParaRPr>
            </a:p>
          </p:txBody>
        </p:sp>
        <p:sp>
          <p:nvSpPr>
            <p:cNvPr id="69" name="TextBox 68">
              <a:extLst>
                <a:ext uri="{FF2B5EF4-FFF2-40B4-BE49-F238E27FC236}">
                  <a16:creationId xmlns:a16="http://schemas.microsoft.com/office/drawing/2014/main" id="{DC875360-AF66-4AD7-B2E6-5A1DEC0F520D}"/>
                </a:ext>
              </a:extLst>
            </p:cNvPr>
            <p:cNvSpPr txBox="1"/>
            <p:nvPr/>
          </p:nvSpPr>
          <p:spPr>
            <a:xfrm>
              <a:off x="10749996" y="4004265"/>
              <a:ext cx="3000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2">
                      <a:lumMod val="25000"/>
                    </a:schemeClr>
                  </a:solidFill>
                  <a:effectLst/>
                  <a:uLnTx/>
                  <a:uFillTx/>
                  <a:latin typeface="Calibri"/>
                  <a:ea typeface="+mn-ea"/>
                  <a:cs typeface="+mn-cs"/>
                </a:rPr>
                <a:t>B</a:t>
              </a:r>
            </a:p>
          </p:txBody>
        </p:sp>
        <p:sp>
          <p:nvSpPr>
            <p:cNvPr id="71" name="TextBox 70">
              <a:extLst>
                <a:ext uri="{FF2B5EF4-FFF2-40B4-BE49-F238E27FC236}">
                  <a16:creationId xmlns:a16="http://schemas.microsoft.com/office/drawing/2014/main" id="{A0C175CB-D2BB-488E-A65B-565FC98F54F0}"/>
                </a:ext>
              </a:extLst>
            </p:cNvPr>
            <p:cNvSpPr txBox="1"/>
            <p:nvPr/>
          </p:nvSpPr>
          <p:spPr>
            <a:xfrm>
              <a:off x="9438515" y="2543624"/>
              <a:ext cx="824265"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accent2">
                      <a:lumMod val="75000"/>
                    </a:schemeClr>
                  </a:solidFill>
                  <a:latin typeface="Candara" panose="020E0502030303020204" pitchFamily="34" charset="0"/>
                </a:rPr>
                <a:t>A-B</a:t>
              </a:r>
              <a:endPar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endParaRPr>
            </a:p>
          </p:txBody>
        </p:sp>
      </p:grpSp>
      <p:cxnSp>
        <p:nvCxnSpPr>
          <p:cNvPr id="72" name="Straight Arrow Connector 71">
            <a:extLst>
              <a:ext uri="{FF2B5EF4-FFF2-40B4-BE49-F238E27FC236}">
                <a16:creationId xmlns:a16="http://schemas.microsoft.com/office/drawing/2014/main" id="{07FA050D-B472-4CAE-8DB0-5DEB50D13239}"/>
              </a:ext>
            </a:extLst>
          </p:cNvPr>
          <p:cNvCxnSpPr/>
          <p:nvPr/>
        </p:nvCxnSpPr>
        <p:spPr>
          <a:xfrm flipV="1">
            <a:off x="7613137" y="2854410"/>
            <a:ext cx="0" cy="381000"/>
          </a:xfrm>
          <a:prstGeom prst="straightConnector1">
            <a:avLst/>
          </a:prstGeom>
          <a:ln w="38100">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412AB93F-029A-4300-954A-C3F95889DDE1}"/>
              </a:ext>
            </a:extLst>
          </p:cNvPr>
          <p:cNvCxnSpPr/>
          <p:nvPr/>
        </p:nvCxnSpPr>
        <p:spPr>
          <a:xfrm flipV="1">
            <a:off x="9954244" y="2857565"/>
            <a:ext cx="0" cy="381000"/>
          </a:xfrm>
          <a:prstGeom prst="straightConnector1">
            <a:avLst/>
          </a:prstGeom>
          <a:ln w="381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90873945-3794-4CB9-996C-C46FBD75A20D}"/>
              </a:ext>
            </a:extLst>
          </p:cNvPr>
          <p:cNvSpPr txBox="1"/>
          <p:nvPr/>
        </p:nvSpPr>
        <p:spPr>
          <a:xfrm>
            <a:off x="6028101" y="3675877"/>
            <a:ext cx="275252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2">
                    <a:lumMod val="50000"/>
                  </a:schemeClr>
                </a:solidFill>
                <a:effectLst/>
                <a:uLnTx/>
                <a:uFillTx/>
                <a:latin typeface="Calibri"/>
                <a:ea typeface="+mn-ea"/>
                <a:cs typeface="+mn-cs"/>
              </a:rPr>
              <a:t>Gains during the program period by</a:t>
            </a:r>
            <a:r>
              <a:rPr lang="en-US" sz="2400" dirty="0">
                <a:solidFill>
                  <a:schemeClr val="bg2">
                    <a:lumMod val="50000"/>
                  </a:schemeClr>
                </a:solidFill>
                <a:latin typeface="Calibri"/>
              </a:rPr>
              <a:t> </a:t>
            </a:r>
            <a:r>
              <a:rPr kumimoji="0" lang="en-US" sz="2400" b="0" i="0" u="none" strike="noStrike" kern="1200" cap="none" spc="0" normalizeH="0" baseline="0" noProof="0" dirty="0">
                <a:ln>
                  <a:noFill/>
                </a:ln>
                <a:solidFill>
                  <a:schemeClr val="bg2">
                    <a:lumMod val="50000"/>
                  </a:schemeClr>
                </a:solidFill>
                <a:effectLst/>
                <a:uLnTx/>
                <a:uFillTx/>
                <a:latin typeface="Calibri"/>
                <a:ea typeface="+mn-ea"/>
                <a:cs typeface="+mn-cs"/>
              </a:rPr>
              <a:t>treatment group</a:t>
            </a:r>
          </a:p>
        </p:txBody>
      </p:sp>
      <p:sp>
        <p:nvSpPr>
          <p:cNvPr id="75" name="TextBox 74">
            <a:extLst>
              <a:ext uri="{FF2B5EF4-FFF2-40B4-BE49-F238E27FC236}">
                <a16:creationId xmlns:a16="http://schemas.microsoft.com/office/drawing/2014/main" id="{C366878D-DA96-45AD-A4F0-CA62CEEF5E52}"/>
              </a:ext>
            </a:extLst>
          </p:cNvPr>
          <p:cNvSpPr txBox="1"/>
          <p:nvPr/>
        </p:nvSpPr>
        <p:spPr>
          <a:xfrm>
            <a:off x="8795247" y="3675877"/>
            <a:ext cx="275251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2">
                    <a:lumMod val="60000"/>
                    <a:lumOff val="40000"/>
                  </a:schemeClr>
                </a:solidFill>
                <a:effectLst/>
                <a:uLnTx/>
                <a:uFillTx/>
                <a:latin typeface="Calibri"/>
                <a:ea typeface="+mn-ea"/>
                <a:cs typeface="+mn-cs"/>
              </a:rPr>
              <a:t>Gains independent of the program (secular trends)</a:t>
            </a:r>
          </a:p>
        </p:txBody>
      </p:sp>
    </p:spTree>
    <p:extLst>
      <p:ext uri="{BB962C8B-B14F-4D97-AF65-F5344CB8AC3E}">
        <p14:creationId xmlns:p14="http://schemas.microsoft.com/office/powerpoint/2010/main" val="2717211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Right Triangle 2"/>
          <p:cNvSpPr/>
          <p:nvPr/>
        </p:nvSpPr>
        <p:spPr>
          <a:xfrm>
            <a:off x="6988630" y="3984173"/>
            <a:ext cx="2789853" cy="1782147"/>
          </a:xfrm>
          <a:prstGeom prst="rtTriangl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ight Triangle 3"/>
          <p:cNvSpPr/>
          <p:nvPr/>
        </p:nvSpPr>
        <p:spPr>
          <a:xfrm flipH="1">
            <a:off x="4086929" y="4970108"/>
            <a:ext cx="2789853" cy="796212"/>
          </a:xfrm>
          <a:prstGeom prst="rtTriangl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3305631" y="403549"/>
            <a:ext cx="4138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T2</a:t>
            </a:r>
          </a:p>
        </p:txBody>
      </p:sp>
      <p:sp>
        <p:nvSpPr>
          <p:cNvPr id="6" name="Right Triangle 5"/>
          <p:cNvSpPr/>
          <p:nvPr/>
        </p:nvSpPr>
        <p:spPr>
          <a:xfrm flipH="1">
            <a:off x="722726" y="772881"/>
            <a:ext cx="2789853" cy="1782147"/>
          </a:xfrm>
          <a:prstGeom prst="rtTriangl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501902" y="2076839"/>
            <a:ext cx="4138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T1</a:t>
            </a:r>
          </a:p>
        </p:txBody>
      </p:sp>
      <p:sp>
        <p:nvSpPr>
          <p:cNvPr id="8" name="Right Triangle 7"/>
          <p:cNvSpPr/>
          <p:nvPr/>
        </p:nvSpPr>
        <p:spPr>
          <a:xfrm flipH="1">
            <a:off x="6494226" y="1804501"/>
            <a:ext cx="2789853" cy="796212"/>
          </a:xfrm>
          <a:prstGeom prst="rtTriangle">
            <a:avLst/>
          </a:prstGeom>
          <a:solidFill>
            <a:srgbClr val="385D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9077131" y="1435169"/>
            <a:ext cx="4251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C2</a:t>
            </a:r>
          </a:p>
        </p:txBody>
      </p:sp>
      <p:sp>
        <p:nvSpPr>
          <p:cNvPr id="10" name="TextBox 9"/>
          <p:cNvSpPr txBox="1"/>
          <p:nvPr/>
        </p:nvSpPr>
        <p:spPr>
          <a:xfrm>
            <a:off x="6220075" y="2202607"/>
            <a:ext cx="4251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C1</a:t>
            </a:r>
          </a:p>
        </p:txBody>
      </p:sp>
      <p:sp>
        <p:nvSpPr>
          <p:cNvPr id="11" name="Right Brace 10"/>
          <p:cNvSpPr/>
          <p:nvPr/>
        </p:nvSpPr>
        <p:spPr>
          <a:xfrm>
            <a:off x="3828550" y="827308"/>
            <a:ext cx="550506" cy="1727719"/>
          </a:xfrm>
          <a:prstGeom prst="rightBrac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Right Brace 11"/>
          <p:cNvSpPr/>
          <p:nvPr/>
        </p:nvSpPr>
        <p:spPr>
          <a:xfrm>
            <a:off x="9558230" y="1753568"/>
            <a:ext cx="550506" cy="8980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2"/>
          <p:cNvSpPr txBox="1"/>
          <p:nvPr/>
        </p:nvSpPr>
        <p:spPr>
          <a:xfrm>
            <a:off x="4379056" y="1229502"/>
            <a:ext cx="1797672"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948A54"/>
                </a:solidFill>
                <a:effectLst/>
                <a:uLnTx/>
                <a:uFillTx/>
                <a:latin typeface="Calibri"/>
                <a:ea typeface="+mn-ea"/>
                <a:cs typeface="+mn-cs"/>
              </a:rPr>
              <a:t>T2 – T1 = </a:t>
            </a:r>
            <a:br>
              <a:rPr kumimoji="0" lang="en-US" sz="1800" b="0" i="0" u="none" strike="noStrike" kern="1200" cap="none" spc="0" normalizeH="0" baseline="0" noProof="0" dirty="0">
                <a:ln>
                  <a:noFill/>
                </a:ln>
                <a:solidFill>
                  <a:srgbClr val="948A54"/>
                </a:solidFill>
                <a:effectLst/>
                <a:uLnTx/>
                <a:uFillTx/>
                <a:latin typeface="Calibri"/>
                <a:ea typeface="+mn-ea"/>
                <a:cs typeface="+mn-cs"/>
              </a:rPr>
            </a:br>
            <a:r>
              <a:rPr kumimoji="0" lang="en-US" sz="1800" b="0" i="0" u="none" strike="noStrike" kern="1200" cap="none" spc="0" normalizeH="0" baseline="0" noProof="0" dirty="0">
                <a:ln>
                  <a:noFill/>
                </a:ln>
                <a:solidFill>
                  <a:srgbClr val="948A54"/>
                </a:solidFill>
                <a:effectLst/>
                <a:uLnTx/>
                <a:uFillTx/>
                <a:latin typeface="Calibri"/>
                <a:ea typeface="+mn-ea"/>
                <a:cs typeface="+mn-cs"/>
              </a:rPr>
              <a:t>Total Gains in </a:t>
            </a:r>
            <a:br>
              <a:rPr kumimoji="0" lang="en-US" sz="1800" b="0" i="0" u="none" strike="noStrike" kern="1200" cap="none" spc="0" normalizeH="0" baseline="0" noProof="0" dirty="0">
                <a:ln>
                  <a:noFill/>
                </a:ln>
                <a:solidFill>
                  <a:srgbClr val="948A54"/>
                </a:solidFill>
                <a:effectLst/>
                <a:uLnTx/>
                <a:uFillTx/>
                <a:latin typeface="Calibri"/>
                <a:ea typeface="+mn-ea"/>
                <a:cs typeface="+mn-cs"/>
              </a:rPr>
            </a:br>
            <a:r>
              <a:rPr kumimoji="0" lang="en-US" sz="1800" b="0" i="0" u="none" strike="noStrike" kern="1200" cap="none" spc="0" normalizeH="0" baseline="0" noProof="0" dirty="0">
                <a:ln>
                  <a:noFill/>
                </a:ln>
                <a:solidFill>
                  <a:srgbClr val="948A54"/>
                </a:solidFill>
                <a:effectLst/>
                <a:uLnTx/>
                <a:uFillTx/>
                <a:latin typeface="Calibri"/>
                <a:ea typeface="+mn-ea"/>
                <a:cs typeface="+mn-cs"/>
              </a:rPr>
              <a:t>Treatment Group</a:t>
            </a:r>
          </a:p>
        </p:txBody>
      </p:sp>
      <p:sp>
        <p:nvSpPr>
          <p:cNvPr id="14" name="TextBox 13"/>
          <p:cNvSpPr txBox="1"/>
          <p:nvPr/>
        </p:nvSpPr>
        <p:spPr>
          <a:xfrm>
            <a:off x="10271983" y="1515343"/>
            <a:ext cx="1518429"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85D8A"/>
                </a:solidFill>
                <a:effectLst/>
                <a:uLnTx/>
                <a:uFillTx/>
                <a:latin typeface="Calibri"/>
                <a:ea typeface="+mn-ea"/>
                <a:cs typeface="+mn-cs"/>
              </a:rPr>
              <a:t>C2 – C1 = </a:t>
            </a:r>
            <a:br>
              <a:rPr kumimoji="0" lang="en-US" sz="1800" b="0" i="0" u="none" strike="noStrike" kern="1200" cap="none" spc="0" normalizeH="0" baseline="0" noProof="0" dirty="0">
                <a:ln>
                  <a:noFill/>
                </a:ln>
                <a:solidFill>
                  <a:srgbClr val="385D8A"/>
                </a:solidFill>
                <a:effectLst/>
                <a:uLnTx/>
                <a:uFillTx/>
                <a:latin typeface="Calibri"/>
                <a:ea typeface="+mn-ea"/>
                <a:cs typeface="+mn-cs"/>
              </a:rPr>
            </a:br>
            <a:r>
              <a:rPr kumimoji="0" lang="en-US" sz="1800" b="0" i="0" u="none" strike="noStrike" kern="1200" cap="none" spc="0" normalizeH="0" baseline="0" noProof="0" dirty="0">
                <a:ln>
                  <a:noFill/>
                </a:ln>
                <a:solidFill>
                  <a:srgbClr val="385D8A"/>
                </a:solidFill>
                <a:effectLst/>
                <a:uLnTx/>
                <a:uFillTx/>
                <a:latin typeface="Calibri"/>
                <a:ea typeface="+mn-ea"/>
                <a:cs typeface="+mn-cs"/>
              </a:rPr>
              <a:t>Total Gains in </a:t>
            </a:r>
            <a:br>
              <a:rPr kumimoji="0" lang="en-US" sz="1800" b="0" i="0" u="none" strike="noStrike" kern="1200" cap="none" spc="0" normalizeH="0" baseline="0" noProof="0" dirty="0">
                <a:ln>
                  <a:noFill/>
                </a:ln>
                <a:solidFill>
                  <a:srgbClr val="385D8A"/>
                </a:solidFill>
                <a:effectLst/>
                <a:uLnTx/>
                <a:uFillTx/>
                <a:latin typeface="Calibri"/>
                <a:ea typeface="+mn-ea"/>
                <a:cs typeface="+mn-cs"/>
              </a:rPr>
            </a:br>
            <a:r>
              <a:rPr kumimoji="0" lang="en-US" sz="1800" b="0" i="0" u="none" strike="noStrike" kern="1200" cap="none" spc="0" normalizeH="0" baseline="0" noProof="0" dirty="0">
                <a:ln>
                  <a:noFill/>
                </a:ln>
                <a:solidFill>
                  <a:srgbClr val="385D8A"/>
                </a:solidFill>
                <a:effectLst/>
                <a:uLnTx/>
                <a:uFillTx/>
                <a:latin typeface="Calibri"/>
                <a:ea typeface="+mn-ea"/>
                <a:cs typeface="+mn-cs"/>
              </a:rPr>
              <a:t>Control Group</a:t>
            </a:r>
            <a:br>
              <a:rPr kumimoji="0" lang="en-US" sz="1800" b="0" i="0" u="none" strike="noStrike" kern="1200" cap="none" spc="0" normalizeH="0" baseline="0" noProof="0" dirty="0">
                <a:ln>
                  <a:noFill/>
                </a:ln>
                <a:solidFill>
                  <a:srgbClr val="385D8A"/>
                </a:solidFill>
                <a:effectLst/>
                <a:uLnTx/>
                <a:uFillTx/>
                <a:latin typeface="Calibri"/>
                <a:ea typeface="+mn-ea"/>
                <a:cs typeface="+mn-cs"/>
              </a:rPr>
            </a:br>
            <a:r>
              <a:rPr kumimoji="0" lang="en-US" sz="1800" b="0" i="0" u="none" strike="noStrike" kern="1200" cap="none" spc="0" normalizeH="0" baseline="0" noProof="0" dirty="0">
                <a:ln>
                  <a:noFill/>
                </a:ln>
                <a:solidFill>
                  <a:srgbClr val="385D8A"/>
                </a:solidFill>
                <a:effectLst/>
                <a:uLnTx/>
                <a:uFillTx/>
                <a:latin typeface="Calibri"/>
                <a:ea typeface="+mn-ea"/>
                <a:cs typeface="+mn-cs"/>
              </a:rPr>
              <a:t>(trend)</a:t>
            </a:r>
          </a:p>
        </p:txBody>
      </p:sp>
      <p:sp>
        <p:nvSpPr>
          <p:cNvPr id="15" name="Right Brace 14"/>
          <p:cNvSpPr/>
          <p:nvPr/>
        </p:nvSpPr>
        <p:spPr>
          <a:xfrm flipH="1">
            <a:off x="6264683" y="3995282"/>
            <a:ext cx="550506" cy="898078"/>
          </a:xfrm>
          <a:prstGeom prst="rightBrace">
            <a:avLst/>
          </a:prstGeom>
          <a:ln w="2222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5"/>
          <p:cNvSpPr txBox="1"/>
          <p:nvPr/>
        </p:nvSpPr>
        <p:spPr>
          <a:xfrm>
            <a:off x="717972" y="4135867"/>
            <a:ext cx="5546711"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chemeClr val="bg2">
                    <a:lumMod val="50000"/>
                  </a:schemeClr>
                </a:solidFill>
                <a:effectLst/>
                <a:uLnTx/>
                <a:uFillTx/>
                <a:latin typeface="Century Gothic" panose="020B0502020202020204" pitchFamily="34" charset="0"/>
              </a:rPr>
              <a:t>(T2-T1)</a:t>
            </a:r>
            <a:r>
              <a:rPr kumimoji="0" lang="en-US" sz="2800" b="0" i="0" u="none" strike="noStrike" kern="1200" cap="none" spc="0" normalizeH="0" baseline="0" noProof="0" dirty="0">
                <a:ln>
                  <a:noFill/>
                </a:ln>
                <a:effectLst/>
                <a:uLnTx/>
                <a:uFillTx/>
                <a:latin typeface="Century Gothic" panose="020B0502020202020204" pitchFamily="34" charset="0"/>
              </a:rPr>
              <a:t>-</a:t>
            </a:r>
            <a:r>
              <a:rPr kumimoji="0" lang="en-US" sz="2800" b="0" i="0" u="none" strike="noStrike" kern="1200" cap="none" spc="0" normalizeH="0" baseline="0" noProof="0" dirty="0">
                <a:ln>
                  <a:noFill/>
                </a:ln>
                <a:solidFill>
                  <a:srgbClr val="385D8A"/>
                </a:solidFill>
                <a:effectLst/>
                <a:uLnTx/>
                <a:uFillTx/>
                <a:latin typeface="Century Gothic" panose="020B0502020202020204" pitchFamily="34" charset="0"/>
              </a:rPr>
              <a:t>(C2-C1)</a:t>
            </a:r>
            <a:r>
              <a:rPr kumimoji="0" lang="en-US" sz="2800" b="0" i="0" u="none" strike="noStrike" kern="1200" cap="none" spc="0" normalizeH="0" baseline="0" noProof="0" dirty="0">
                <a:ln>
                  <a:noFill/>
                </a:ln>
                <a:effectLst/>
                <a:uLnTx/>
                <a:uFillTx/>
                <a:latin typeface="Century Gothic" panose="020B0502020202020204" pitchFamily="34" charset="0"/>
              </a:rPr>
              <a:t> </a:t>
            </a:r>
            <a:r>
              <a:rPr kumimoji="0" lang="en-US" sz="2400" b="0" i="0" u="none" strike="noStrike" kern="1200" cap="none" spc="0" normalizeH="0" baseline="0" noProof="0" dirty="0">
                <a:ln>
                  <a:noFill/>
                </a:ln>
                <a:effectLst/>
                <a:uLnTx/>
                <a:uFillTx/>
                <a:latin typeface="Century Gothic" panose="020B0502020202020204" pitchFamily="34" charset="0"/>
              </a:rPr>
              <a:t>= </a:t>
            </a:r>
            <a:r>
              <a:rPr kumimoji="0" lang="en-US" sz="2400" b="1" i="0" u="none" strike="noStrike" kern="1200" cap="none" spc="0" normalizeH="0" baseline="0" noProof="0" dirty="0">
                <a:ln>
                  <a:noFill/>
                </a:ln>
                <a:solidFill>
                  <a:schemeClr val="accent2">
                    <a:lumMod val="75000"/>
                  </a:schemeClr>
                </a:solidFill>
                <a:effectLst/>
                <a:uLnTx/>
                <a:uFillTx/>
                <a:latin typeface="Century Gothic" panose="020B0502020202020204" pitchFamily="34" charset="0"/>
              </a:rPr>
              <a:t>Program Impact</a:t>
            </a:r>
          </a:p>
        </p:txBody>
      </p:sp>
    </p:spTree>
    <p:extLst>
      <p:ext uri="{BB962C8B-B14F-4D97-AF65-F5344CB8AC3E}">
        <p14:creationId xmlns:p14="http://schemas.microsoft.com/office/powerpoint/2010/main" val="2465733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EB3D5AAB-24A7-4678-BBA1-779137B1C604}"/>
              </a:ext>
            </a:extLst>
          </p:cNvPr>
          <p:cNvSpPr/>
          <p:nvPr/>
        </p:nvSpPr>
        <p:spPr>
          <a:xfrm>
            <a:off x="0" y="-180"/>
            <a:ext cx="3361653" cy="6858180"/>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75" name="TextBox 3"/>
          <p:cNvSpPr txBox="1">
            <a:spLocks noChangeArrowheads="1"/>
          </p:cNvSpPr>
          <p:nvPr/>
        </p:nvSpPr>
        <p:spPr bwMode="auto">
          <a:xfrm>
            <a:off x="-502285" y="178229"/>
            <a:ext cx="4366222" cy="1938992"/>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small" spc="0" normalizeH="0" baseline="0" noProof="0" dirty="0">
                <a:ln>
                  <a:noFill/>
                </a:ln>
                <a:solidFill>
                  <a:srgbClr val="1F497D">
                    <a:lumMod val="50000"/>
                  </a:srgbClr>
                </a:solidFill>
                <a:effectLst/>
                <a:uLnTx/>
                <a:uFillTx/>
                <a:latin typeface="Century Gothic" panose="020B0502020202020204" pitchFamily="34" charset="0"/>
                <a:ea typeface="+mn-ea"/>
                <a:cs typeface="+mn-cs"/>
              </a:rPr>
              <a:t>Difference-in-Difference Estimator</a:t>
            </a:r>
          </a:p>
        </p:txBody>
      </p:sp>
      <p:sp>
        <p:nvSpPr>
          <p:cNvPr id="25" name="TextBox 24">
            <a:extLst>
              <a:ext uri="{FF2B5EF4-FFF2-40B4-BE49-F238E27FC236}">
                <a16:creationId xmlns:a16="http://schemas.microsoft.com/office/drawing/2014/main" id="{AD08FC4A-A297-43AA-A08C-F2827C2D42F5}"/>
              </a:ext>
            </a:extLst>
          </p:cNvPr>
          <p:cNvSpPr txBox="1"/>
          <p:nvPr/>
        </p:nvSpPr>
        <p:spPr>
          <a:xfrm>
            <a:off x="4695305" y="616689"/>
            <a:ext cx="6175087"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r>
              <a:rPr kumimoji="0" lang="en-US" sz="4400" b="0" i="0" u="none" strike="noStrike" kern="1200" cap="none" spc="0" normalizeH="0" baseline="0" noProof="0" dirty="0">
                <a:ln>
                  <a:noFill/>
                </a:ln>
                <a:solidFill>
                  <a:prstClr val="black">
                    <a:lumMod val="65000"/>
                    <a:lumOff val="35000"/>
                  </a:prstClr>
                </a:solidFill>
                <a:effectLst/>
                <a:uLnTx/>
                <a:uFillTx/>
                <a:latin typeface="Candara" panose="020E0502030303020204" pitchFamily="34" charset="0"/>
                <a:ea typeface="+mn-ea"/>
                <a:cs typeface="+mn-cs"/>
              </a:rPr>
              <a:t> = </a:t>
            </a:r>
            <a:r>
              <a:rPr kumimoji="0" lang="en-US" sz="4000" b="0" i="0" u="none" strike="noStrike" kern="1200" cap="none" spc="0" normalizeH="0" baseline="0" noProof="0" dirty="0">
                <a:ln>
                  <a:noFill/>
                </a:ln>
                <a:solidFill>
                  <a:srgbClr val="EEECE1">
                    <a:lumMod val="50000"/>
                  </a:srgbClr>
                </a:solidFill>
                <a:effectLst/>
                <a:uLnTx/>
                <a:uFillTx/>
                <a:latin typeface="Century Gothic" panose="020B0502020202020204" pitchFamily="34" charset="0"/>
                <a:ea typeface="+mn-ea"/>
                <a:cs typeface="+mn-cs"/>
              </a:rPr>
              <a:t>(T2-T1) </a:t>
            </a:r>
            <a:r>
              <a:rPr kumimoji="0" lang="en-US" sz="4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a:t>
            </a:r>
            <a:r>
              <a:rPr kumimoji="0" lang="en-US" sz="4000" b="0" i="0" u="none" strike="noStrike" kern="1200" cap="none" spc="0" normalizeH="0" baseline="0" noProof="0" dirty="0">
                <a:ln>
                  <a:noFill/>
                </a:ln>
                <a:solidFill>
                  <a:srgbClr val="1F497D">
                    <a:lumMod val="75000"/>
                  </a:srgbClr>
                </a:solidFill>
                <a:effectLst/>
                <a:uLnTx/>
                <a:uFillTx/>
                <a:latin typeface="Century Gothic" panose="020B0502020202020204" pitchFamily="34" charset="0"/>
                <a:ea typeface="+mn-ea"/>
                <a:cs typeface="+mn-cs"/>
              </a:rPr>
              <a:t> </a:t>
            </a:r>
            <a:r>
              <a:rPr kumimoji="0" lang="en-US" sz="4000" b="0" i="0" u="none" strike="noStrike" kern="1200" cap="none" spc="0" normalizeH="0" baseline="0" noProof="0" dirty="0">
                <a:ln>
                  <a:noFill/>
                </a:ln>
                <a:solidFill>
                  <a:srgbClr val="1F497D">
                    <a:lumMod val="60000"/>
                    <a:lumOff val="40000"/>
                  </a:srgbClr>
                </a:solidFill>
                <a:effectLst/>
                <a:uLnTx/>
                <a:uFillTx/>
                <a:latin typeface="Century Gothic" panose="020B0502020202020204" pitchFamily="34" charset="0"/>
                <a:ea typeface="+mn-ea"/>
                <a:cs typeface="+mn-cs"/>
              </a:rPr>
              <a:t>(C2-C1)</a:t>
            </a:r>
          </a:p>
        </p:txBody>
      </p:sp>
      <p:grpSp>
        <p:nvGrpSpPr>
          <p:cNvPr id="48" name="Group 47">
            <a:extLst>
              <a:ext uri="{FF2B5EF4-FFF2-40B4-BE49-F238E27FC236}">
                <a16:creationId xmlns:a16="http://schemas.microsoft.com/office/drawing/2014/main" id="{ED210AD1-3FFB-4F2A-897D-08BFE8B4FD89}"/>
              </a:ext>
            </a:extLst>
          </p:cNvPr>
          <p:cNvGrpSpPr/>
          <p:nvPr/>
        </p:nvGrpSpPr>
        <p:grpSpPr>
          <a:xfrm>
            <a:off x="267894" y="2907274"/>
            <a:ext cx="2504161" cy="3020680"/>
            <a:chOff x="8545917" y="2543624"/>
            <a:chExt cx="2504161" cy="3020680"/>
          </a:xfrm>
        </p:grpSpPr>
        <p:cxnSp>
          <p:nvCxnSpPr>
            <p:cNvPr id="49" name="Straight Connector 48">
              <a:extLst>
                <a:ext uri="{FF2B5EF4-FFF2-40B4-BE49-F238E27FC236}">
                  <a16:creationId xmlns:a16="http://schemas.microsoft.com/office/drawing/2014/main" id="{3A58337A-15DE-45B5-85F9-035C443330C2}"/>
                </a:ext>
              </a:extLst>
            </p:cNvPr>
            <p:cNvCxnSpPr/>
            <p:nvPr/>
          </p:nvCxnSpPr>
          <p:spPr>
            <a:xfrm>
              <a:off x="8748877"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A1B9437-F974-4B2B-8051-4EC69463D418}"/>
                </a:ext>
              </a:extLst>
            </p:cNvPr>
            <p:cNvCxnSpPr/>
            <p:nvPr/>
          </p:nvCxnSpPr>
          <p:spPr>
            <a:xfrm>
              <a:off x="8545917"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00924654-856A-485A-81DF-401A48F79F31}"/>
                </a:ext>
              </a:extLst>
            </p:cNvPr>
            <p:cNvSpPr/>
            <p:nvPr/>
          </p:nvSpPr>
          <p:spPr>
            <a:xfrm>
              <a:off x="9231717" y="42567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2" name="Oval 51">
              <a:extLst>
                <a:ext uri="{FF2B5EF4-FFF2-40B4-BE49-F238E27FC236}">
                  <a16:creationId xmlns:a16="http://schemas.microsoft.com/office/drawing/2014/main" id="{1278D3E6-6575-45CD-AC52-3ACAB89A27A5}"/>
                </a:ext>
              </a:extLst>
            </p:cNvPr>
            <p:cNvSpPr/>
            <p:nvPr/>
          </p:nvSpPr>
          <p:spPr>
            <a:xfrm>
              <a:off x="10298517"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Oval 55">
              <a:extLst>
                <a:ext uri="{FF2B5EF4-FFF2-40B4-BE49-F238E27FC236}">
                  <a16:creationId xmlns:a16="http://schemas.microsoft.com/office/drawing/2014/main" id="{5941ADCC-705F-4BEC-BFA1-104BD0FE05AD}"/>
                </a:ext>
              </a:extLst>
            </p:cNvPr>
            <p:cNvSpPr/>
            <p:nvPr/>
          </p:nvSpPr>
          <p:spPr>
            <a:xfrm>
              <a:off x="9231717"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Oval 56">
              <a:extLst>
                <a:ext uri="{FF2B5EF4-FFF2-40B4-BE49-F238E27FC236}">
                  <a16:creationId xmlns:a16="http://schemas.microsoft.com/office/drawing/2014/main" id="{6DDF9641-599E-4491-A321-371744ABEC9D}"/>
                </a:ext>
              </a:extLst>
            </p:cNvPr>
            <p:cNvSpPr/>
            <p:nvPr/>
          </p:nvSpPr>
          <p:spPr>
            <a:xfrm>
              <a:off x="10298517"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Straight Connector 57">
              <a:extLst>
                <a:ext uri="{FF2B5EF4-FFF2-40B4-BE49-F238E27FC236}">
                  <a16:creationId xmlns:a16="http://schemas.microsoft.com/office/drawing/2014/main" id="{9E72A377-A2C6-4CAA-9515-9008C346C563}"/>
                </a:ext>
              </a:extLst>
            </p:cNvPr>
            <p:cNvCxnSpPr/>
            <p:nvPr/>
          </p:nvCxnSpPr>
          <p:spPr>
            <a:xfrm>
              <a:off x="930791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A8057DA7-8661-4C7A-9596-6B94CF3C8521}"/>
                </a:ext>
              </a:extLst>
            </p:cNvPr>
            <p:cNvSpPr txBox="1"/>
            <p:nvPr/>
          </p:nvSpPr>
          <p:spPr>
            <a:xfrm>
              <a:off x="908966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60" name="Straight Connector 59">
              <a:extLst>
                <a:ext uri="{FF2B5EF4-FFF2-40B4-BE49-F238E27FC236}">
                  <a16:creationId xmlns:a16="http://schemas.microsoft.com/office/drawing/2014/main" id="{22C135BE-55ED-4AFA-8D35-3C8B4C69592B}"/>
                </a:ext>
              </a:extLst>
            </p:cNvPr>
            <p:cNvCxnSpPr/>
            <p:nvPr/>
          </p:nvCxnSpPr>
          <p:spPr>
            <a:xfrm>
              <a:off x="1039987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0EBBAE71-C630-47FB-8DEE-BF2C71E320C0}"/>
                </a:ext>
              </a:extLst>
            </p:cNvPr>
            <p:cNvSpPr txBox="1"/>
            <p:nvPr/>
          </p:nvSpPr>
          <p:spPr>
            <a:xfrm>
              <a:off x="1018162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62" name="Straight Arrow Connector 61">
              <a:extLst>
                <a:ext uri="{FF2B5EF4-FFF2-40B4-BE49-F238E27FC236}">
                  <a16:creationId xmlns:a16="http://schemas.microsoft.com/office/drawing/2014/main" id="{A043C329-3DA3-43F7-BB5C-290CF7735BFF}"/>
                </a:ext>
              </a:extLst>
            </p:cNvPr>
            <p:cNvCxnSpPr/>
            <p:nvPr/>
          </p:nvCxnSpPr>
          <p:spPr>
            <a:xfrm flipV="1">
              <a:off x="9850648"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1981FD07-BE94-429D-A9AD-C40EBFCE05C4}"/>
                </a:ext>
              </a:extLst>
            </p:cNvPr>
            <p:cNvSpPr txBox="1"/>
            <p:nvPr/>
          </p:nvSpPr>
          <p:spPr>
            <a:xfrm>
              <a:off x="9486831"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50000"/>
                    </a:prstClr>
                  </a:solidFill>
                  <a:effectLst/>
                  <a:uLnTx/>
                  <a:uFillTx/>
                  <a:latin typeface="Calibri"/>
                  <a:ea typeface="+mn-ea"/>
                  <a:cs typeface="+mn-cs"/>
                </a:rPr>
                <a:t>Program</a:t>
              </a:r>
            </a:p>
          </p:txBody>
        </p:sp>
        <p:cxnSp>
          <p:nvCxnSpPr>
            <p:cNvPr id="64" name="Straight Connector 63">
              <a:extLst>
                <a:ext uri="{FF2B5EF4-FFF2-40B4-BE49-F238E27FC236}">
                  <a16:creationId xmlns:a16="http://schemas.microsoft.com/office/drawing/2014/main" id="{D071BB80-D922-4F3F-A807-68693832BADE}"/>
                </a:ext>
              </a:extLst>
            </p:cNvPr>
            <p:cNvCxnSpPr/>
            <p:nvPr/>
          </p:nvCxnSpPr>
          <p:spPr>
            <a:xfrm>
              <a:off x="9424231"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5" name="Right Brace 64">
              <a:extLst>
                <a:ext uri="{FF2B5EF4-FFF2-40B4-BE49-F238E27FC236}">
                  <a16:creationId xmlns:a16="http://schemas.microsoft.com/office/drawing/2014/main" id="{E52CB06C-EE13-4361-B353-F3F78556F891}"/>
                </a:ext>
              </a:extLst>
            </p:cNvPr>
            <p:cNvSpPr/>
            <p:nvPr/>
          </p:nvSpPr>
          <p:spPr>
            <a:xfrm>
              <a:off x="10527117"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Calibri"/>
                <a:ea typeface="+mn-ea"/>
                <a:cs typeface="+mn-cs"/>
              </a:endParaRPr>
            </a:p>
          </p:txBody>
        </p:sp>
        <p:sp>
          <p:nvSpPr>
            <p:cNvPr id="66" name="TextBox 65">
              <a:extLst>
                <a:ext uri="{FF2B5EF4-FFF2-40B4-BE49-F238E27FC236}">
                  <a16:creationId xmlns:a16="http://schemas.microsoft.com/office/drawing/2014/main" id="{CAA4F250-07F4-44BC-88CC-2AD59CBBB956}"/>
                </a:ext>
              </a:extLst>
            </p:cNvPr>
            <p:cNvSpPr txBox="1"/>
            <p:nvPr/>
          </p:nvSpPr>
          <p:spPr>
            <a:xfrm>
              <a:off x="10733683" y="3441791"/>
              <a:ext cx="30970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EECE1">
                      <a:lumMod val="25000"/>
                    </a:srgbClr>
                  </a:solidFill>
                  <a:effectLst/>
                  <a:uLnTx/>
                  <a:uFillTx/>
                  <a:latin typeface="Calibri"/>
                  <a:ea typeface="+mn-ea"/>
                  <a:cs typeface="+mn-cs"/>
                </a:rPr>
                <a:t>A</a:t>
              </a:r>
            </a:p>
          </p:txBody>
        </p:sp>
        <p:cxnSp>
          <p:nvCxnSpPr>
            <p:cNvPr id="67" name="Straight Connector 66">
              <a:extLst>
                <a:ext uri="{FF2B5EF4-FFF2-40B4-BE49-F238E27FC236}">
                  <a16:creationId xmlns:a16="http://schemas.microsoft.com/office/drawing/2014/main" id="{C59F225C-8A68-43DE-B133-11CEF6CF7480}"/>
                </a:ext>
              </a:extLst>
            </p:cNvPr>
            <p:cNvCxnSpPr/>
            <p:nvPr/>
          </p:nvCxnSpPr>
          <p:spPr>
            <a:xfrm>
              <a:off x="9424736" y="43329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Right Brace 67">
              <a:extLst>
                <a:ext uri="{FF2B5EF4-FFF2-40B4-BE49-F238E27FC236}">
                  <a16:creationId xmlns:a16="http://schemas.microsoft.com/office/drawing/2014/main" id="{56228990-5855-49A9-B55E-7265D7344876}"/>
                </a:ext>
              </a:extLst>
            </p:cNvPr>
            <p:cNvSpPr/>
            <p:nvPr/>
          </p:nvSpPr>
          <p:spPr>
            <a:xfrm>
              <a:off x="10553682" y="4025197"/>
              <a:ext cx="228600" cy="307759"/>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Calibri"/>
                <a:ea typeface="+mn-ea"/>
                <a:cs typeface="+mn-cs"/>
              </a:endParaRPr>
            </a:p>
          </p:txBody>
        </p:sp>
        <p:sp>
          <p:nvSpPr>
            <p:cNvPr id="69" name="TextBox 68">
              <a:extLst>
                <a:ext uri="{FF2B5EF4-FFF2-40B4-BE49-F238E27FC236}">
                  <a16:creationId xmlns:a16="http://schemas.microsoft.com/office/drawing/2014/main" id="{DC875360-AF66-4AD7-B2E6-5A1DEC0F520D}"/>
                </a:ext>
              </a:extLst>
            </p:cNvPr>
            <p:cNvSpPr txBox="1"/>
            <p:nvPr/>
          </p:nvSpPr>
          <p:spPr>
            <a:xfrm>
              <a:off x="10749996" y="4004265"/>
              <a:ext cx="3000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EECE1">
                      <a:lumMod val="25000"/>
                    </a:srgbClr>
                  </a:solidFill>
                  <a:effectLst/>
                  <a:uLnTx/>
                  <a:uFillTx/>
                  <a:latin typeface="Calibri"/>
                  <a:ea typeface="+mn-ea"/>
                  <a:cs typeface="+mn-cs"/>
                </a:rPr>
                <a:t>B</a:t>
              </a:r>
            </a:p>
          </p:txBody>
        </p:sp>
        <p:sp>
          <p:nvSpPr>
            <p:cNvPr id="71" name="TextBox 70">
              <a:extLst>
                <a:ext uri="{FF2B5EF4-FFF2-40B4-BE49-F238E27FC236}">
                  <a16:creationId xmlns:a16="http://schemas.microsoft.com/office/drawing/2014/main" id="{A0C175CB-D2BB-488E-A65B-565FC98F54F0}"/>
                </a:ext>
              </a:extLst>
            </p:cNvPr>
            <p:cNvSpPr txBox="1"/>
            <p:nvPr/>
          </p:nvSpPr>
          <p:spPr>
            <a:xfrm>
              <a:off x="9438515" y="2543624"/>
              <a:ext cx="824265"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A-B</a:t>
              </a:r>
            </a:p>
          </p:txBody>
        </p:sp>
      </p:grpSp>
      <p:sp>
        <p:nvSpPr>
          <p:cNvPr id="29" name="TextBox 28">
            <a:extLst>
              <a:ext uri="{FF2B5EF4-FFF2-40B4-BE49-F238E27FC236}">
                <a16:creationId xmlns:a16="http://schemas.microsoft.com/office/drawing/2014/main" id="{592C617B-3419-4E6E-AF2C-2527E0217AD4}"/>
              </a:ext>
            </a:extLst>
          </p:cNvPr>
          <p:cNvSpPr txBox="1"/>
          <p:nvPr/>
        </p:nvSpPr>
        <p:spPr>
          <a:xfrm>
            <a:off x="4727532" y="2117221"/>
            <a:ext cx="6510774" cy="36009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prstClr val="black"/>
                </a:solidFill>
                <a:effectLst/>
                <a:uLnTx/>
                <a:uFillTx/>
                <a:latin typeface="Calibri Light"/>
                <a:ea typeface="+mn-ea"/>
                <a:cs typeface="+mn-cs"/>
              </a:rPr>
              <a:t>Two important things to note: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black"/>
              </a:solidFill>
              <a:latin typeface="Calibri Light"/>
            </a:endParaRPr>
          </a:p>
          <a:p>
            <a:pPr marL="457200" marR="0" lvl="0" indent="-457200" algn="l" defTabSz="914400" rtl="0" eaLnBrk="1" fontAlgn="auto" latinLnBrk="0" hangingPunct="1">
              <a:lnSpc>
                <a:spcPct val="100000"/>
              </a:lnSpc>
              <a:spcBef>
                <a:spcPts val="0"/>
              </a:spcBef>
              <a:spcAft>
                <a:spcPts val="0"/>
              </a:spcAft>
              <a:buClrTx/>
              <a:buSzTx/>
              <a:buFontTx/>
              <a:buAutoNum type="arabicParenBoth"/>
              <a:tabLst/>
              <a:defRPr/>
            </a:pPr>
            <a:r>
              <a:rPr kumimoji="0" lang="en-US" sz="2000" b="0" i="0" u="none" strike="noStrike" kern="1200" cap="none" spc="0" normalizeH="0" baseline="0" noProof="0" dirty="0">
                <a:ln>
                  <a:noFill/>
                </a:ln>
                <a:solidFill>
                  <a:prstClr val="black"/>
                </a:solidFill>
                <a:effectLst/>
                <a:uLnTx/>
                <a:uFillTx/>
                <a:latin typeface="Calibri Light"/>
                <a:ea typeface="+mn-ea"/>
                <a:cs typeface="+mn-cs"/>
              </a:rPr>
              <a:t>The groups prior to the treatment are not identical. The difference in difference is robust because it does not require equivalent treatment and “control” (comparison) groups. </a:t>
            </a:r>
            <a:br>
              <a:rPr kumimoji="0" lang="en-US" sz="2000" b="0" i="0" u="none" strike="noStrike" kern="1200" cap="none" spc="0" normalizeH="0" baseline="0" noProof="0" dirty="0">
                <a:ln>
                  <a:noFill/>
                </a:ln>
                <a:solidFill>
                  <a:prstClr val="black"/>
                </a:solidFill>
                <a:effectLst/>
                <a:uLnTx/>
                <a:uFillTx/>
                <a:latin typeface="Calibri Light"/>
                <a:ea typeface="+mn-ea"/>
                <a:cs typeface="+mn-cs"/>
              </a:rPr>
            </a:br>
            <a:endParaRPr kumimoji="0" lang="en-US" sz="2000" b="0" i="0" u="none" strike="noStrike" kern="1200" cap="none" spc="0" normalizeH="0" baseline="0" noProof="0" dirty="0">
              <a:ln>
                <a:noFill/>
              </a:ln>
              <a:solidFill>
                <a:prstClr val="black"/>
              </a:solidFill>
              <a:effectLst/>
              <a:uLnTx/>
              <a:uFillTx/>
              <a:latin typeface="Calibri Light"/>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AutoNum type="arabicParenBoth"/>
              <a:tabLst/>
              <a:defRPr/>
            </a:pPr>
            <a:r>
              <a:rPr lang="en-US" sz="2000" dirty="0">
                <a:solidFill>
                  <a:prstClr val="black"/>
                </a:solidFill>
                <a:latin typeface="Calibri Light"/>
              </a:rPr>
              <a:t>The comparison group measures the changes we would expect to observe in the treatment group over time independent of the treatment. This assumption must be true for the diff-in-diff estimator to be unbiased. </a:t>
            </a:r>
            <a:endParaRPr kumimoji="0" lang="en-US" sz="2000" b="0" i="0" u="none" strike="noStrike" kern="1200" cap="none" spc="0" normalizeH="0" baseline="0" noProof="0" dirty="0">
              <a:ln>
                <a:noFill/>
              </a:ln>
              <a:effectLst/>
              <a:uLnTx/>
              <a:uFillTx/>
              <a:latin typeface="Calibri Light"/>
              <a:ea typeface="+mn-ea"/>
              <a:cs typeface="+mn-cs"/>
            </a:endParaRPr>
          </a:p>
        </p:txBody>
      </p:sp>
    </p:spTree>
    <p:extLst>
      <p:ext uri="{BB962C8B-B14F-4D97-AF65-F5344CB8AC3E}">
        <p14:creationId xmlns:p14="http://schemas.microsoft.com/office/powerpoint/2010/main" val="1975713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2DE71D96-C5C6-934B-AA01-44CB79F24289}"/>
              </a:ext>
            </a:extLst>
          </p:cNvPr>
          <p:cNvSpPr/>
          <p:nvPr/>
        </p:nvSpPr>
        <p:spPr>
          <a:xfrm>
            <a:off x="5178242" y="1673200"/>
            <a:ext cx="2722948" cy="3511597"/>
          </a:xfrm>
          <a:prstGeom prst="rect">
            <a:avLst/>
          </a:prstGeom>
          <a:solidFill>
            <a:schemeClr val="bg1">
              <a:lumMod val="95000"/>
              <a:alpha val="2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Rectangle 39">
            <a:extLst>
              <a:ext uri="{FF2B5EF4-FFF2-40B4-BE49-F238E27FC236}">
                <a16:creationId xmlns:a16="http://schemas.microsoft.com/office/drawing/2014/main" id="{E5533FF9-3D59-C14F-BED2-C9DCD74E3C2E}"/>
              </a:ext>
            </a:extLst>
          </p:cNvPr>
          <p:cNvSpPr/>
          <p:nvPr/>
        </p:nvSpPr>
        <p:spPr>
          <a:xfrm>
            <a:off x="3171690" y="1673201"/>
            <a:ext cx="2003692" cy="3511597"/>
          </a:xfrm>
          <a:prstGeom prst="rect">
            <a:avLst/>
          </a:prstGeom>
          <a:solidFill>
            <a:schemeClr val="bg1">
              <a:lumMod val="75000"/>
              <a:alpha val="2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DF4026F4-1E81-4640-BC02-D22CB1F635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DD4DA2-4FBE-4694-B57B-F9990517B43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Right Brace 4">
            <a:extLst>
              <a:ext uri="{FF2B5EF4-FFF2-40B4-BE49-F238E27FC236}">
                <a16:creationId xmlns:a16="http://schemas.microsoft.com/office/drawing/2014/main" id="{DED904D0-9A36-4537-AFF0-D5A21B5972F0}"/>
              </a:ext>
            </a:extLst>
          </p:cNvPr>
          <p:cNvSpPr/>
          <p:nvPr/>
        </p:nvSpPr>
        <p:spPr>
          <a:xfrm>
            <a:off x="7975843" y="3506395"/>
            <a:ext cx="254900" cy="887315"/>
          </a:xfrm>
          <a:prstGeom prst="rightBrace">
            <a:avLst/>
          </a:prstGeom>
          <a:solidFill>
            <a:schemeClr val="bg1"/>
          </a:solidFill>
          <a:ln w="31750">
            <a:solidFill>
              <a:srgbClr val="8C1D4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C1D40"/>
              </a:solidFill>
              <a:effectLst/>
              <a:uLnTx/>
              <a:uFillTx/>
              <a:latin typeface="Calibri"/>
              <a:ea typeface="+mn-ea"/>
              <a:cs typeface="+mn-cs"/>
            </a:endParaRPr>
          </a:p>
        </p:txBody>
      </p:sp>
      <p:sp>
        <p:nvSpPr>
          <p:cNvPr id="6" name="TextBox 5">
            <a:extLst>
              <a:ext uri="{FF2B5EF4-FFF2-40B4-BE49-F238E27FC236}">
                <a16:creationId xmlns:a16="http://schemas.microsoft.com/office/drawing/2014/main" id="{530D9EC0-AC45-497D-9B9A-ACF6335E2B5E}"/>
              </a:ext>
            </a:extLst>
          </p:cNvPr>
          <p:cNvSpPr txBox="1"/>
          <p:nvPr/>
        </p:nvSpPr>
        <p:spPr>
          <a:xfrm>
            <a:off x="8939920" y="4069677"/>
            <a:ext cx="151515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8C1D40"/>
                </a:solidFill>
                <a:effectLst/>
                <a:uLnTx/>
                <a:uFillTx/>
                <a:latin typeface="Century Gothic" panose="020B0502020202020204" pitchFamily="34" charset="0"/>
              </a:rPr>
              <a:t>Pay Gap</a:t>
            </a:r>
          </a:p>
        </p:txBody>
      </p:sp>
      <p:sp>
        <p:nvSpPr>
          <p:cNvPr id="9" name="TextBox 8">
            <a:extLst>
              <a:ext uri="{FF2B5EF4-FFF2-40B4-BE49-F238E27FC236}">
                <a16:creationId xmlns:a16="http://schemas.microsoft.com/office/drawing/2014/main" id="{6D011337-13DB-4011-863D-5C06CAFA97BA}"/>
              </a:ext>
            </a:extLst>
          </p:cNvPr>
          <p:cNvSpPr txBox="1"/>
          <p:nvPr/>
        </p:nvSpPr>
        <p:spPr>
          <a:xfrm>
            <a:off x="3919574" y="2901714"/>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C1</a:t>
            </a:r>
          </a:p>
        </p:txBody>
      </p:sp>
      <p:sp>
        <p:nvSpPr>
          <p:cNvPr id="11" name="TextBox 10">
            <a:extLst>
              <a:ext uri="{FF2B5EF4-FFF2-40B4-BE49-F238E27FC236}">
                <a16:creationId xmlns:a16="http://schemas.microsoft.com/office/drawing/2014/main" id="{077C655E-A9E9-47A6-85EF-D7C1CBA79BFB}"/>
              </a:ext>
            </a:extLst>
          </p:cNvPr>
          <p:cNvSpPr txBox="1"/>
          <p:nvPr/>
        </p:nvSpPr>
        <p:spPr>
          <a:xfrm>
            <a:off x="5388231" y="2194169"/>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C2</a:t>
            </a:r>
          </a:p>
        </p:txBody>
      </p:sp>
      <p:sp>
        <p:nvSpPr>
          <p:cNvPr id="12" name="TextBox 11">
            <a:extLst>
              <a:ext uri="{FF2B5EF4-FFF2-40B4-BE49-F238E27FC236}">
                <a16:creationId xmlns:a16="http://schemas.microsoft.com/office/drawing/2014/main" id="{05EDB879-47E5-470D-B81F-EE174799BFB8}"/>
              </a:ext>
            </a:extLst>
          </p:cNvPr>
          <p:cNvSpPr txBox="1"/>
          <p:nvPr/>
        </p:nvSpPr>
        <p:spPr>
          <a:xfrm>
            <a:off x="3916284" y="4599332"/>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T1</a:t>
            </a:r>
          </a:p>
        </p:txBody>
      </p:sp>
      <p:sp>
        <p:nvSpPr>
          <p:cNvPr id="13" name="TextBox 12">
            <a:extLst>
              <a:ext uri="{FF2B5EF4-FFF2-40B4-BE49-F238E27FC236}">
                <a16:creationId xmlns:a16="http://schemas.microsoft.com/office/drawing/2014/main" id="{DAED4929-F50E-4800-AA67-B1B39B21483D}"/>
              </a:ext>
            </a:extLst>
          </p:cNvPr>
          <p:cNvSpPr txBox="1"/>
          <p:nvPr/>
        </p:nvSpPr>
        <p:spPr>
          <a:xfrm>
            <a:off x="5422859" y="4600878"/>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T2</a:t>
            </a:r>
          </a:p>
        </p:txBody>
      </p:sp>
      <p:sp>
        <p:nvSpPr>
          <p:cNvPr id="15" name="TextBox 14">
            <a:extLst>
              <a:ext uri="{FF2B5EF4-FFF2-40B4-BE49-F238E27FC236}">
                <a16:creationId xmlns:a16="http://schemas.microsoft.com/office/drawing/2014/main" id="{5D7C3C8C-2935-4892-B291-4EEF727340B2}"/>
              </a:ext>
            </a:extLst>
          </p:cNvPr>
          <p:cNvSpPr txBox="1"/>
          <p:nvPr/>
        </p:nvSpPr>
        <p:spPr>
          <a:xfrm>
            <a:off x="442197" y="5839417"/>
            <a:ext cx="113423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a:ea typeface="+mn-ea"/>
                <a:cs typeface="+mn-cs"/>
              </a:rPr>
              <a:t>Counterfactual Pay:   </a:t>
            </a:r>
            <a:r>
              <a:rPr kumimoji="0" lang="en-US" sz="2400" b="0" i="0" u="none" strike="noStrike" kern="1200" cap="none" spc="0" normalizeH="0" baseline="0" noProof="0" dirty="0">
                <a:ln>
                  <a:noFill/>
                </a:ln>
                <a:solidFill>
                  <a:schemeClr val="tx1">
                    <a:lumMod val="85000"/>
                    <a:lumOff val="15000"/>
                  </a:schemeClr>
                </a:solidFill>
                <a:effectLst/>
                <a:uLnTx/>
                <a:uFillTx/>
                <a:latin typeface="Calibri Light"/>
                <a:ea typeface="+mn-ea"/>
                <a:cs typeface="+mn-cs"/>
              </a:rPr>
              <a:t>Baseline Pay</a:t>
            </a:r>
            <a:r>
              <a:rPr kumimoji="0" lang="en-US" sz="2400" b="0" i="0" u="none" strike="noStrike" kern="1200" cap="none" spc="0" normalizeH="0" baseline="0" noProof="0" dirty="0">
                <a:ln>
                  <a:noFill/>
                </a:ln>
                <a:solidFill>
                  <a:srgbClr val="948A54"/>
                </a:solidFill>
                <a:effectLst/>
                <a:uLnTx/>
                <a:uFillTx/>
                <a:latin typeface="Calibri Light"/>
                <a:ea typeface="+mn-ea"/>
                <a:cs typeface="+mn-cs"/>
              </a:rPr>
              <a:t> (</a:t>
            </a:r>
            <a:r>
              <a:rPr kumimoji="0" lang="en-US" sz="2400" b="1" i="0" u="none" strike="noStrike" kern="1200" cap="none" spc="0" normalizeH="0" baseline="0" noProof="0" dirty="0">
                <a:ln>
                  <a:noFill/>
                </a:ln>
                <a:solidFill>
                  <a:srgbClr val="948A54"/>
                </a:solidFill>
                <a:effectLst/>
                <a:uLnTx/>
                <a:uFillTx/>
                <a:latin typeface="Calibri Light"/>
                <a:ea typeface="+mn-ea"/>
                <a:cs typeface="+mn-cs"/>
              </a:rPr>
              <a:t>T1</a:t>
            </a:r>
            <a:r>
              <a:rPr kumimoji="0" lang="en-US" sz="2400" b="0" i="0" u="none" strike="noStrike" kern="1200" cap="none" spc="0" normalizeH="0" baseline="0" noProof="0" dirty="0">
                <a:ln>
                  <a:noFill/>
                </a:ln>
                <a:solidFill>
                  <a:srgbClr val="948A54"/>
                </a:solidFill>
                <a:effectLst/>
                <a:uLnTx/>
                <a:uFillTx/>
                <a:latin typeface="Calibri Light"/>
                <a:ea typeface="+mn-ea"/>
                <a:cs typeface="+mn-cs"/>
              </a:rPr>
              <a:t>) </a:t>
            </a:r>
            <a:r>
              <a:rPr kumimoji="0" lang="en-US" sz="2400" b="0" i="0" u="none" strike="noStrike" kern="1200" cap="none" spc="0" normalizeH="0" baseline="0" noProof="0" dirty="0">
                <a:ln>
                  <a:noFill/>
                </a:ln>
                <a:solidFill>
                  <a:schemeClr val="tx1">
                    <a:lumMod val="85000"/>
                    <a:lumOff val="15000"/>
                  </a:schemeClr>
                </a:solidFill>
                <a:effectLst/>
                <a:uLnTx/>
                <a:uFillTx/>
                <a:latin typeface="Calibri Light"/>
                <a:ea typeface="+mn-ea"/>
                <a:cs typeface="+mn-cs"/>
              </a:rPr>
              <a:t>+ Typical (male) Recruitment Premium </a:t>
            </a:r>
            <a:r>
              <a:rPr kumimoji="0" lang="en-US" sz="2400" b="0" i="0" u="none" strike="noStrike" kern="1200" cap="none" spc="0" normalizeH="0" baseline="0" noProof="0" dirty="0">
                <a:ln>
                  <a:noFill/>
                </a:ln>
                <a:effectLst/>
                <a:uLnTx/>
                <a:uFillTx/>
                <a:latin typeface="Calibri Light"/>
                <a:ea typeface="+mn-ea"/>
                <a:cs typeface="+mn-cs"/>
              </a:rPr>
              <a:t>( </a:t>
            </a:r>
            <a:r>
              <a:rPr kumimoji="0" lang="en-US" sz="2400" b="1" i="0" u="none" strike="noStrike" kern="1200" cap="none" spc="0" normalizeH="0" baseline="0" noProof="0" dirty="0">
                <a:ln>
                  <a:noFill/>
                </a:ln>
                <a:solidFill>
                  <a:srgbClr val="385D8A"/>
                </a:solidFill>
                <a:effectLst/>
                <a:uLnTx/>
                <a:uFillTx/>
                <a:latin typeface="Calibri Light"/>
                <a:ea typeface="+mn-ea"/>
                <a:cs typeface="+mn-cs"/>
              </a:rPr>
              <a:t>C2 – C1 </a:t>
            </a:r>
            <a:r>
              <a:rPr kumimoji="0" lang="en-US" sz="2400" b="0" i="0" u="none" strike="noStrike" kern="1200" cap="none" spc="0" normalizeH="0" baseline="0" noProof="0" dirty="0">
                <a:ln>
                  <a:noFill/>
                </a:ln>
                <a:effectLst/>
                <a:uLnTx/>
                <a:uFillTx/>
                <a:latin typeface="Calibri Light"/>
                <a:ea typeface="+mn-ea"/>
                <a:cs typeface="+mn-cs"/>
              </a:rPr>
              <a:t>)</a:t>
            </a:r>
          </a:p>
        </p:txBody>
      </p:sp>
      <p:sp>
        <p:nvSpPr>
          <p:cNvPr id="3" name="TextBox 2">
            <a:extLst>
              <a:ext uri="{FF2B5EF4-FFF2-40B4-BE49-F238E27FC236}">
                <a16:creationId xmlns:a16="http://schemas.microsoft.com/office/drawing/2014/main" id="{91C41EA1-081B-4B0F-A9A6-D0D8E3B2A3B5}"/>
              </a:ext>
            </a:extLst>
          </p:cNvPr>
          <p:cNvSpPr txBox="1"/>
          <p:nvPr/>
        </p:nvSpPr>
        <p:spPr>
          <a:xfrm>
            <a:off x="3350718" y="2323479"/>
            <a:ext cx="1585690"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lumMod val="75000"/>
                    <a:lumOff val="25000"/>
                  </a:schemeClr>
                </a:solidFill>
                <a:effectLst/>
                <a:uLnTx/>
                <a:uFillTx/>
                <a:latin typeface="Calibri"/>
                <a:ea typeface="+mn-ea"/>
                <a:cs typeface="+mn-cs"/>
              </a:rPr>
              <a:t> (use only males)</a:t>
            </a:r>
          </a:p>
        </p:txBody>
      </p:sp>
      <p:sp>
        <p:nvSpPr>
          <p:cNvPr id="8" name="Rectangle 7">
            <a:extLst>
              <a:ext uri="{FF2B5EF4-FFF2-40B4-BE49-F238E27FC236}">
                <a16:creationId xmlns:a16="http://schemas.microsoft.com/office/drawing/2014/main" id="{7F043E9B-077E-475C-BDA5-E1F219C670A9}"/>
              </a:ext>
            </a:extLst>
          </p:cNvPr>
          <p:cNvSpPr/>
          <p:nvPr/>
        </p:nvSpPr>
        <p:spPr>
          <a:xfrm>
            <a:off x="8175352" y="2660161"/>
            <a:ext cx="3222805"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385D8A"/>
                </a:solidFill>
                <a:effectLst/>
                <a:uLnTx/>
                <a:uFillTx/>
                <a:latin typeface="Calibri Light"/>
                <a:ea typeface="+mn-ea"/>
                <a:cs typeface="+mn-cs"/>
              </a:rPr>
              <a:t>Recruitment Premium:   </a:t>
            </a:r>
            <a:r>
              <a:rPr lang="en-US" sz="2000" b="1" dirty="0">
                <a:solidFill>
                  <a:srgbClr val="385D8A"/>
                </a:solidFill>
                <a:latin typeface="Calibri Light"/>
              </a:rPr>
              <a:t>C2</a:t>
            </a:r>
            <a:r>
              <a:rPr lang="en-US" sz="2000" b="1" dirty="0">
                <a:solidFill>
                  <a:srgbClr val="385D8A"/>
                </a:solidFill>
              </a:rPr>
              <a:t> </a:t>
            </a:r>
            <a:r>
              <a:rPr kumimoji="0" lang="en-US" sz="2000" b="1" i="0" u="none" strike="noStrike" kern="1200" cap="none" spc="0" normalizeH="0" baseline="0" noProof="0" dirty="0">
                <a:ln>
                  <a:noFill/>
                </a:ln>
                <a:solidFill>
                  <a:srgbClr val="385D8A"/>
                </a:solidFill>
                <a:effectLst/>
                <a:uLnTx/>
                <a:uFillTx/>
                <a:ea typeface="+mn-ea"/>
                <a:cs typeface="+mn-cs"/>
              </a:rPr>
              <a:t>- </a:t>
            </a:r>
            <a:r>
              <a:rPr kumimoji="0" lang="en-US" sz="2000" b="1" i="0" u="none" strike="noStrike" kern="1200" cap="none" spc="0" normalizeH="0" baseline="0" noProof="0" dirty="0">
                <a:ln>
                  <a:noFill/>
                </a:ln>
                <a:solidFill>
                  <a:srgbClr val="385D8A"/>
                </a:solidFill>
                <a:effectLst/>
                <a:uLnTx/>
                <a:uFillTx/>
                <a:latin typeface="Calibri Light"/>
                <a:ea typeface="+mn-ea"/>
                <a:cs typeface="+mn-cs"/>
              </a:rPr>
              <a:t>C1 </a:t>
            </a:r>
            <a:endParaRPr kumimoji="0" lang="en-US" b="1" i="0" u="none" strike="noStrike" kern="1200" cap="none" spc="0" normalizeH="0" baseline="0" noProof="0" dirty="0">
              <a:ln>
                <a:noFill/>
              </a:ln>
              <a:solidFill>
                <a:srgbClr val="385D8A"/>
              </a:solidFill>
              <a:effectLst/>
              <a:uLnTx/>
              <a:uFillTx/>
              <a:latin typeface="Calibri Light"/>
              <a:ea typeface="+mn-ea"/>
              <a:cs typeface="+mn-cs"/>
            </a:endParaRPr>
          </a:p>
        </p:txBody>
      </p:sp>
      <p:sp>
        <p:nvSpPr>
          <p:cNvPr id="14" name="TextBox 11">
            <a:extLst>
              <a:ext uri="{FF2B5EF4-FFF2-40B4-BE49-F238E27FC236}">
                <a16:creationId xmlns:a16="http://schemas.microsoft.com/office/drawing/2014/main" id="{B55C09C8-DFC4-EE42-9082-1BCCB359104D}"/>
              </a:ext>
            </a:extLst>
          </p:cNvPr>
          <p:cNvSpPr txBox="1">
            <a:spLocks noChangeArrowheads="1"/>
          </p:cNvSpPr>
          <p:nvPr/>
        </p:nvSpPr>
        <p:spPr bwMode="auto">
          <a:xfrm>
            <a:off x="0" y="-23115"/>
            <a:ext cx="12192000" cy="1015663"/>
          </a:xfrm>
          <a:prstGeom prst="rect">
            <a:avLst/>
          </a:prstGeom>
          <a:solidFill>
            <a:schemeClr val="accent3"/>
          </a:solidFill>
          <a:ln>
            <a:noFill/>
          </a:ln>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Example: Estimating the gender pay gap for Executive Directors</a:t>
            </a:r>
          </a:p>
        </p:txBody>
      </p:sp>
      <p:sp>
        <p:nvSpPr>
          <p:cNvPr id="17" name="Oval 16">
            <a:extLst>
              <a:ext uri="{FF2B5EF4-FFF2-40B4-BE49-F238E27FC236}">
                <a16:creationId xmlns:a16="http://schemas.microsoft.com/office/drawing/2014/main" id="{8F1FA0A8-D34D-6143-A432-0B2058F692FB}"/>
              </a:ext>
            </a:extLst>
          </p:cNvPr>
          <p:cNvSpPr/>
          <p:nvPr/>
        </p:nvSpPr>
        <p:spPr>
          <a:xfrm>
            <a:off x="3899007" y="3336263"/>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21" name="Oval 20">
            <a:extLst>
              <a:ext uri="{FF2B5EF4-FFF2-40B4-BE49-F238E27FC236}">
                <a16:creationId xmlns:a16="http://schemas.microsoft.com/office/drawing/2014/main" id="{1AF6F24B-346F-7545-B494-13541D3AC825}"/>
              </a:ext>
            </a:extLst>
          </p:cNvPr>
          <p:cNvSpPr/>
          <p:nvPr/>
        </p:nvSpPr>
        <p:spPr>
          <a:xfrm>
            <a:off x="3899007" y="4052121"/>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sp>
        <p:nvSpPr>
          <p:cNvPr id="22" name="Oval 21">
            <a:extLst>
              <a:ext uri="{FF2B5EF4-FFF2-40B4-BE49-F238E27FC236}">
                <a16:creationId xmlns:a16="http://schemas.microsoft.com/office/drawing/2014/main" id="{2CB75629-1E17-FE42-B2C6-D9CC1526BD1C}"/>
              </a:ext>
            </a:extLst>
          </p:cNvPr>
          <p:cNvSpPr/>
          <p:nvPr/>
        </p:nvSpPr>
        <p:spPr>
          <a:xfrm>
            <a:off x="5386398" y="2648817"/>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23" name="Oval 22">
            <a:extLst>
              <a:ext uri="{FF2B5EF4-FFF2-40B4-BE49-F238E27FC236}">
                <a16:creationId xmlns:a16="http://schemas.microsoft.com/office/drawing/2014/main" id="{D988B0FB-52D9-D94F-9816-6F15BFCDF9B4}"/>
              </a:ext>
            </a:extLst>
          </p:cNvPr>
          <p:cNvSpPr/>
          <p:nvPr/>
        </p:nvSpPr>
        <p:spPr>
          <a:xfrm>
            <a:off x="5386399" y="3336262"/>
            <a:ext cx="468791" cy="46166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a:extLst>
              <a:ext uri="{FF2B5EF4-FFF2-40B4-BE49-F238E27FC236}">
                <a16:creationId xmlns:a16="http://schemas.microsoft.com/office/drawing/2014/main" id="{5F5E184D-30B4-1B41-839A-E32BBFADE279}"/>
              </a:ext>
            </a:extLst>
          </p:cNvPr>
          <p:cNvSpPr/>
          <p:nvPr/>
        </p:nvSpPr>
        <p:spPr>
          <a:xfrm>
            <a:off x="5405668" y="4052120"/>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cxnSp>
        <p:nvCxnSpPr>
          <p:cNvPr id="25" name="Straight Connector 24">
            <a:extLst>
              <a:ext uri="{FF2B5EF4-FFF2-40B4-BE49-F238E27FC236}">
                <a16:creationId xmlns:a16="http://schemas.microsoft.com/office/drawing/2014/main" id="{0771D378-F5A0-284D-8B1D-7CAF7A54D64D}"/>
              </a:ext>
            </a:extLst>
          </p:cNvPr>
          <p:cNvCxnSpPr>
            <a:cxnSpLocks/>
          </p:cNvCxnSpPr>
          <p:nvPr/>
        </p:nvCxnSpPr>
        <p:spPr>
          <a:xfrm flipV="1">
            <a:off x="4171406" y="2956396"/>
            <a:ext cx="1214992" cy="610698"/>
          </a:xfrm>
          <a:prstGeom prst="line">
            <a:avLst/>
          </a:prstGeom>
          <a:ln>
            <a:solidFill>
              <a:srgbClr val="385D8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5985CAC-396E-4840-B719-B4FB2155A7DF}"/>
              </a:ext>
            </a:extLst>
          </p:cNvPr>
          <p:cNvCxnSpPr>
            <a:cxnSpLocks/>
            <a:endCxn id="24" idx="2"/>
          </p:cNvCxnSpPr>
          <p:nvPr/>
        </p:nvCxnSpPr>
        <p:spPr>
          <a:xfrm>
            <a:off x="4367798" y="4278684"/>
            <a:ext cx="1037870" cy="42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ECED788-FD8E-AA44-9626-5650B705BB5A}"/>
              </a:ext>
            </a:extLst>
          </p:cNvPr>
          <p:cNvCxnSpPr>
            <a:cxnSpLocks/>
          </p:cNvCxnSpPr>
          <p:nvPr/>
        </p:nvCxnSpPr>
        <p:spPr>
          <a:xfrm flipV="1">
            <a:off x="4335790" y="3652642"/>
            <a:ext cx="1050608" cy="575831"/>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A38DF56E-5834-D544-B0FB-09A7EA4B0E44}"/>
              </a:ext>
            </a:extLst>
          </p:cNvPr>
          <p:cNvSpPr txBox="1"/>
          <p:nvPr/>
        </p:nvSpPr>
        <p:spPr>
          <a:xfrm>
            <a:off x="5620793" y="1703353"/>
            <a:ext cx="20917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chemeClr val="tx1">
                    <a:lumMod val="50000"/>
                    <a:lumOff val="50000"/>
                  </a:schemeClr>
                </a:solidFill>
                <a:effectLst/>
                <a:uLnTx/>
                <a:uFillTx/>
                <a:latin typeface="Calibri"/>
                <a:ea typeface="+mn-ea"/>
                <a:cs typeface="+mn-cs"/>
              </a:rPr>
              <a:t>Incoming ED Salary</a:t>
            </a:r>
          </a:p>
        </p:txBody>
      </p:sp>
      <p:sp>
        <p:nvSpPr>
          <p:cNvPr id="31" name="TextBox 30">
            <a:extLst>
              <a:ext uri="{FF2B5EF4-FFF2-40B4-BE49-F238E27FC236}">
                <a16:creationId xmlns:a16="http://schemas.microsoft.com/office/drawing/2014/main" id="{90D9F893-03D7-4043-A118-0BF1EECEA680}"/>
              </a:ext>
            </a:extLst>
          </p:cNvPr>
          <p:cNvSpPr txBox="1"/>
          <p:nvPr/>
        </p:nvSpPr>
        <p:spPr>
          <a:xfrm>
            <a:off x="2977308" y="1702755"/>
            <a:ext cx="233627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chemeClr val="tx1">
                    <a:lumMod val="50000"/>
                    <a:lumOff val="50000"/>
                  </a:schemeClr>
                </a:solidFill>
                <a:effectLst/>
                <a:uLnTx/>
                <a:uFillTx/>
                <a:latin typeface="Calibri"/>
                <a:ea typeface="+mn-ea"/>
                <a:cs typeface="+mn-cs"/>
              </a:rPr>
              <a:t>Outgoing ED </a:t>
            </a:r>
            <a:br>
              <a:rPr kumimoji="0" lang="en-US" sz="2000" b="1" i="0" u="sng" strike="noStrike" kern="1200" cap="none" spc="0" normalizeH="0" baseline="0" noProof="0" dirty="0">
                <a:ln>
                  <a:noFill/>
                </a:ln>
                <a:solidFill>
                  <a:schemeClr val="tx1">
                    <a:lumMod val="50000"/>
                    <a:lumOff val="50000"/>
                  </a:schemeClr>
                </a:solidFill>
                <a:effectLst/>
                <a:uLnTx/>
                <a:uFillTx/>
                <a:latin typeface="Calibri"/>
                <a:ea typeface="+mn-ea"/>
                <a:cs typeface="+mn-cs"/>
              </a:rPr>
            </a:br>
            <a:r>
              <a:rPr kumimoji="0" lang="en-US" sz="2000" b="1" i="0" u="sng" strike="noStrike" kern="1200" cap="none" spc="0" normalizeH="0" baseline="0" noProof="0" dirty="0">
                <a:ln>
                  <a:noFill/>
                </a:ln>
                <a:solidFill>
                  <a:schemeClr val="tx1">
                    <a:lumMod val="50000"/>
                    <a:lumOff val="50000"/>
                  </a:schemeClr>
                </a:solidFill>
                <a:effectLst/>
                <a:uLnTx/>
                <a:uFillTx/>
                <a:latin typeface="Calibri"/>
                <a:ea typeface="+mn-ea"/>
                <a:cs typeface="+mn-cs"/>
              </a:rPr>
              <a:t>Salary</a:t>
            </a:r>
          </a:p>
        </p:txBody>
      </p:sp>
      <p:sp>
        <p:nvSpPr>
          <p:cNvPr id="35" name="TextBox 34">
            <a:extLst>
              <a:ext uri="{FF2B5EF4-FFF2-40B4-BE49-F238E27FC236}">
                <a16:creationId xmlns:a16="http://schemas.microsoft.com/office/drawing/2014/main" id="{678E952D-0C16-214D-91E9-BAD32AC07D31}"/>
              </a:ext>
            </a:extLst>
          </p:cNvPr>
          <p:cNvSpPr txBox="1"/>
          <p:nvPr/>
        </p:nvSpPr>
        <p:spPr>
          <a:xfrm>
            <a:off x="5920858" y="2645923"/>
            <a:ext cx="17272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Male ED</a:t>
            </a:r>
          </a:p>
        </p:txBody>
      </p:sp>
      <p:sp>
        <p:nvSpPr>
          <p:cNvPr id="36" name="TextBox 35">
            <a:extLst>
              <a:ext uri="{FF2B5EF4-FFF2-40B4-BE49-F238E27FC236}">
                <a16:creationId xmlns:a16="http://schemas.microsoft.com/office/drawing/2014/main" id="{59F45FD8-4E8A-B44F-8A4A-C1349CCFD84F}"/>
              </a:ext>
            </a:extLst>
          </p:cNvPr>
          <p:cNvSpPr txBox="1"/>
          <p:nvPr/>
        </p:nvSpPr>
        <p:spPr>
          <a:xfrm>
            <a:off x="5857043" y="3303932"/>
            <a:ext cx="209172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2">
                    <a:lumMod val="50000"/>
                  </a:schemeClr>
                </a:solidFill>
                <a:effectLst/>
                <a:uLnTx/>
                <a:uFillTx/>
                <a:latin typeface="Calibri"/>
                <a:ea typeface="+mn-ea"/>
                <a:cs typeface="+mn-cs"/>
              </a:rPr>
              <a:t>Counterfactual</a:t>
            </a:r>
          </a:p>
        </p:txBody>
      </p:sp>
      <p:sp>
        <p:nvSpPr>
          <p:cNvPr id="37" name="TextBox 36">
            <a:extLst>
              <a:ext uri="{FF2B5EF4-FFF2-40B4-BE49-F238E27FC236}">
                <a16:creationId xmlns:a16="http://schemas.microsoft.com/office/drawing/2014/main" id="{4FFD2C9A-FFCF-9E4B-9477-6539010FB3C1}"/>
              </a:ext>
            </a:extLst>
          </p:cNvPr>
          <p:cNvSpPr txBox="1"/>
          <p:nvPr/>
        </p:nvSpPr>
        <p:spPr>
          <a:xfrm>
            <a:off x="5916640" y="4052120"/>
            <a:ext cx="17272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Female ED</a:t>
            </a:r>
          </a:p>
        </p:txBody>
      </p:sp>
      <p:sp>
        <p:nvSpPr>
          <p:cNvPr id="38" name="TextBox 37">
            <a:extLst>
              <a:ext uri="{FF2B5EF4-FFF2-40B4-BE49-F238E27FC236}">
                <a16:creationId xmlns:a16="http://schemas.microsoft.com/office/drawing/2014/main" id="{B631FED5-1F11-414E-AA4B-FCCA6714F25C}"/>
              </a:ext>
            </a:extLst>
          </p:cNvPr>
          <p:cNvSpPr txBox="1"/>
          <p:nvPr/>
        </p:nvSpPr>
        <p:spPr>
          <a:xfrm>
            <a:off x="8706690" y="4597386"/>
            <a:ext cx="3496775" cy="369332"/>
          </a:xfrm>
          <a:prstGeom prst="rect">
            <a:avLst/>
          </a:prstGeom>
          <a:noFill/>
          <a:ln>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8C1D40"/>
                </a:solidFill>
                <a:effectLst/>
                <a:uLnTx/>
                <a:uFillTx/>
                <a:latin typeface="Calibri Light" panose="020F0302020204030204" pitchFamily="34" charset="0"/>
                <a:cs typeface="Calibri Light" panose="020F0302020204030204" pitchFamily="34" charset="0"/>
              </a:rPr>
              <a:t>Counterfactual Pay – Actual Pay</a:t>
            </a:r>
            <a:endParaRPr kumimoji="0" lang="en-US" sz="1200" b="0" i="0" u="none" strike="noStrike" kern="1200" cap="none" spc="0" normalizeH="0" baseline="0" noProof="0" dirty="0">
              <a:ln>
                <a:noFill/>
              </a:ln>
              <a:solidFill>
                <a:srgbClr val="8C1D40"/>
              </a:solidFill>
              <a:effectLst/>
              <a:uLnTx/>
              <a:uFillTx/>
              <a:latin typeface="Calibri Light" panose="020F0302020204030204" pitchFamily="34" charset="0"/>
              <a:cs typeface="Calibri Light" panose="020F0302020204030204" pitchFamily="34" charset="0"/>
            </a:endParaRPr>
          </a:p>
        </p:txBody>
      </p:sp>
      <p:sp>
        <p:nvSpPr>
          <p:cNvPr id="42" name="TextBox 41">
            <a:extLst>
              <a:ext uri="{FF2B5EF4-FFF2-40B4-BE49-F238E27FC236}">
                <a16:creationId xmlns:a16="http://schemas.microsoft.com/office/drawing/2014/main" id="{44248351-B30D-8B4F-8DDC-B87876E04D95}"/>
              </a:ext>
            </a:extLst>
          </p:cNvPr>
          <p:cNvSpPr txBox="1"/>
          <p:nvPr/>
        </p:nvSpPr>
        <p:spPr>
          <a:xfrm>
            <a:off x="8939920" y="3329476"/>
            <a:ext cx="3298621" cy="646331"/>
          </a:xfrm>
          <a:prstGeom prst="rect">
            <a:avLst/>
          </a:prstGeom>
          <a:noFill/>
          <a:ln>
            <a:noFill/>
          </a:ln>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Salary Female ED would have received if they got same bump</a:t>
            </a:r>
            <a:endParaRPr kumimoji="0" lang="en-US" sz="1200" b="0" i="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32" name="TextBox 31">
            <a:extLst>
              <a:ext uri="{FF2B5EF4-FFF2-40B4-BE49-F238E27FC236}">
                <a16:creationId xmlns:a16="http://schemas.microsoft.com/office/drawing/2014/main" id="{9EDEE2A1-377A-4DCD-BB45-99703B24F2FD}"/>
              </a:ext>
            </a:extLst>
          </p:cNvPr>
          <p:cNvSpPr txBox="1"/>
          <p:nvPr/>
        </p:nvSpPr>
        <p:spPr>
          <a:xfrm>
            <a:off x="416187" y="3382428"/>
            <a:ext cx="253711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65000"/>
                    <a:lumOff val="35000"/>
                  </a:schemeClr>
                </a:solidFill>
                <a:latin typeface="Calibri Light" panose="020F0302020204030204" pitchFamily="34" charset="0"/>
                <a:cs typeface="Calibri Light" panose="020F0302020204030204" pitchFamily="34" charset="0"/>
              </a:rPr>
              <a:t>Males replaced by </a:t>
            </a:r>
            <a:r>
              <a:rPr kumimoji="0" lang="en-US" b="0" i="0" u="none" strike="noStrike" kern="1200" cap="none" spc="0" normalizeH="0" baseline="0" noProof="0" dirty="0">
                <a:ln>
                  <a:noFill/>
                </a:ln>
                <a:solidFill>
                  <a:schemeClr val="tx1">
                    <a:lumMod val="65000"/>
                    <a:lumOff val="35000"/>
                  </a:schemeClr>
                </a:solidFill>
                <a:effectLst/>
                <a:uLnTx/>
                <a:uFillTx/>
                <a:latin typeface="Calibri Light" panose="020F0302020204030204" pitchFamily="34" charset="0"/>
                <a:cs typeface="Calibri Light" panose="020F0302020204030204" pitchFamily="34" charset="0"/>
              </a:rPr>
              <a:t>Males</a:t>
            </a:r>
          </a:p>
        </p:txBody>
      </p:sp>
      <p:cxnSp>
        <p:nvCxnSpPr>
          <p:cNvPr id="7" name="Straight Arrow Connector 6">
            <a:extLst>
              <a:ext uri="{FF2B5EF4-FFF2-40B4-BE49-F238E27FC236}">
                <a16:creationId xmlns:a16="http://schemas.microsoft.com/office/drawing/2014/main" id="{7C04C8C6-AFFC-4E3D-821A-FF803480D58A}"/>
              </a:ext>
            </a:extLst>
          </p:cNvPr>
          <p:cNvCxnSpPr>
            <a:stCxn id="32" idx="3"/>
          </p:cNvCxnSpPr>
          <p:nvPr/>
        </p:nvCxnSpPr>
        <p:spPr>
          <a:xfrm>
            <a:off x="2953299" y="3567094"/>
            <a:ext cx="76961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17FF8E92-024C-403D-9BBD-BD8FD41B88FE}"/>
              </a:ext>
            </a:extLst>
          </p:cNvPr>
          <p:cNvSpPr txBox="1"/>
          <p:nvPr/>
        </p:nvSpPr>
        <p:spPr>
          <a:xfrm>
            <a:off x="27381" y="4094018"/>
            <a:ext cx="293853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65000"/>
                    <a:lumOff val="35000"/>
                  </a:schemeClr>
                </a:solidFill>
                <a:latin typeface="Calibri Light" panose="020F0302020204030204" pitchFamily="34" charset="0"/>
                <a:cs typeface="Calibri Light" panose="020F0302020204030204" pitchFamily="34" charset="0"/>
              </a:rPr>
              <a:t>Males replaced by Fem</a:t>
            </a:r>
            <a:r>
              <a:rPr kumimoji="0" lang="en-US" b="0" i="0" u="none" strike="noStrike" kern="1200" cap="none" spc="0" normalizeH="0" baseline="0" noProof="0" dirty="0">
                <a:ln>
                  <a:noFill/>
                </a:ln>
                <a:solidFill>
                  <a:schemeClr val="tx1">
                    <a:lumMod val="65000"/>
                    <a:lumOff val="35000"/>
                  </a:schemeClr>
                </a:solidFill>
                <a:effectLst/>
                <a:uLnTx/>
                <a:uFillTx/>
                <a:latin typeface="Calibri Light" panose="020F0302020204030204" pitchFamily="34" charset="0"/>
                <a:cs typeface="Calibri Light" panose="020F0302020204030204" pitchFamily="34" charset="0"/>
              </a:rPr>
              <a:t>ales</a:t>
            </a:r>
          </a:p>
        </p:txBody>
      </p:sp>
      <p:cxnSp>
        <p:nvCxnSpPr>
          <p:cNvPr id="39" name="Straight Arrow Connector 38">
            <a:extLst>
              <a:ext uri="{FF2B5EF4-FFF2-40B4-BE49-F238E27FC236}">
                <a16:creationId xmlns:a16="http://schemas.microsoft.com/office/drawing/2014/main" id="{FE8A706E-9856-461D-BE2E-A47458A4743F}"/>
              </a:ext>
            </a:extLst>
          </p:cNvPr>
          <p:cNvCxnSpPr>
            <a:cxnSpLocks/>
            <a:stCxn id="34" idx="3"/>
          </p:cNvCxnSpPr>
          <p:nvPr/>
        </p:nvCxnSpPr>
        <p:spPr>
          <a:xfrm>
            <a:off x="2965911" y="4278684"/>
            <a:ext cx="76961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3A698F67-DAD7-4317-9BB8-EF68CC05F7F4}"/>
              </a:ext>
            </a:extLst>
          </p:cNvPr>
          <p:cNvCxnSpPr>
            <a:cxnSpLocks/>
            <a:stCxn id="8" idx="1"/>
          </p:cNvCxnSpPr>
          <p:nvPr/>
        </p:nvCxnSpPr>
        <p:spPr>
          <a:xfrm flipH="1">
            <a:off x="7344012" y="2860216"/>
            <a:ext cx="83134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666B0F57-7F01-49BF-AC30-1617F94AE178}"/>
              </a:ext>
            </a:extLst>
          </p:cNvPr>
          <p:cNvCxnSpPr>
            <a:cxnSpLocks/>
          </p:cNvCxnSpPr>
          <p:nvPr/>
        </p:nvCxnSpPr>
        <p:spPr>
          <a:xfrm flipH="1">
            <a:off x="8346691" y="3536229"/>
            <a:ext cx="59323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AFA2DAEA-6C99-4782-8D1A-27EA64510CCC}"/>
              </a:ext>
            </a:extLst>
          </p:cNvPr>
          <p:cNvCxnSpPr>
            <a:cxnSpLocks/>
          </p:cNvCxnSpPr>
          <p:nvPr/>
        </p:nvCxnSpPr>
        <p:spPr>
          <a:xfrm flipH="1" flipV="1">
            <a:off x="8464175" y="4012150"/>
            <a:ext cx="475746" cy="2686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2023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2DE71D96-C5C6-934B-AA01-44CB79F24289}"/>
              </a:ext>
            </a:extLst>
          </p:cNvPr>
          <p:cNvSpPr/>
          <p:nvPr/>
        </p:nvSpPr>
        <p:spPr>
          <a:xfrm>
            <a:off x="5840716" y="1673200"/>
            <a:ext cx="2722948" cy="3511597"/>
          </a:xfrm>
          <a:prstGeom prst="rect">
            <a:avLst/>
          </a:prstGeom>
          <a:solidFill>
            <a:schemeClr val="bg1">
              <a:lumMod val="95000"/>
              <a:alpha val="2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Rectangle 39">
            <a:extLst>
              <a:ext uri="{FF2B5EF4-FFF2-40B4-BE49-F238E27FC236}">
                <a16:creationId xmlns:a16="http://schemas.microsoft.com/office/drawing/2014/main" id="{E5533FF9-3D59-C14F-BED2-C9DCD74E3C2E}"/>
              </a:ext>
            </a:extLst>
          </p:cNvPr>
          <p:cNvSpPr/>
          <p:nvPr/>
        </p:nvSpPr>
        <p:spPr>
          <a:xfrm>
            <a:off x="3834164" y="1673201"/>
            <a:ext cx="2003692" cy="3511597"/>
          </a:xfrm>
          <a:prstGeom prst="rect">
            <a:avLst/>
          </a:prstGeom>
          <a:solidFill>
            <a:schemeClr val="bg1">
              <a:lumMod val="75000"/>
              <a:alpha val="2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DF4026F4-1E81-4640-BC02-D22CB1F635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DD4DA2-4FBE-4694-B57B-F9990517B43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9" name="TextBox 8">
            <a:extLst>
              <a:ext uri="{FF2B5EF4-FFF2-40B4-BE49-F238E27FC236}">
                <a16:creationId xmlns:a16="http://schemas.microsoft.com/office/drawing/2014/main" id="{6D011337-13DB-4011-863D-5C06CAFA97BA}"/>
              </a:ext>
            </a:extLst>
          </p:cNvPr>
          <p:cNvSpPr txBox="1"/>
          <p:nvPr/>
        </p:nvSpPr>
        <p:spPr>
          <a:xfrm>
            <a:off x="4582048" y="2901714"/>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C1</a:t>
            </a:r>
          </a:p>
        </p:txBody>
      </p:sp>
      <p:sp>
        <p:nvSpPr>
          <p:cNvPr id="11" name="TextBox 10">
            <a:extLst>
              <a:ext uri="{FF2B5EF4-FFF2-40B4-BE49-F238E27FC236}">
                <a16:creationId xmlns:a16="http://schemas.microsoft.com/office/drawing/2014/main" id="{077C655E-A9E9-47A6-85EF-D7C1CBA79BFB}"/>
              </a:ext>
            </a:extLst>
          </p:cNvPr>
          <p:cNvSpPr txBox="1"/>
          <p:nvPr/>
        </p:nvSpPr>
        <p:spPr>
          <a:xfrm>
            <a:off x="6050705" y="2194169"/>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C2</a:t>
            </a:r>
          </a:p>
        </p:txBody>
      </p:sp>
      <p:sp>
        <p:nvSpPr>
          <p:cNvPr id="12" name="TextBox 11">
            <a:extLst>
              <a:ext uri="{FF2B5EF4-FFF2-40B4-BE49-F238E27FC236}">
                <a16:creationId xmlns:a16="http://schemas.microsoft.com/office/drawing/2014/main" id="{05EDB879-47E5-470D-B81F-EE174799BFB8}"/>
              </a:ext>
            </a:extLst>
          </p:cNvPr>
          <p:cNvSpPr txBox="1"/>
          <p:nvPr/>
        </p:nvSpPr>
        <p:spPr>
          <a:xfrm>
            <a:off x="4578758" y="4599332"/>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T1</a:t>
            </a:r>
          </a:p>
        </p:txBody>
      </p:sp>
      <p:sp>
        <p:nvSpPr>
          <p:cNvPr id="13" name="TextBox 12">
            <a:extLst>
              <a:ext uri="{FF2B5EF4-FFF2-40B4-BE49-F238E27FC236}">
                <a16:creationId xmlns:a16="http://schemas.microsoft.com/office/drawing/2014/main" id="{DAED4929-F50E-4800-AA67-B1B39B21483D}"/>
              </a:ext>
            </a:extLst>
          </p:cNvPr>
          <p:cNvSpPr txBox="1"/>
          <p:nvPr/>
        </p:nvSpPr>
        <p:spPr>
          <a:xfrm>
            <a:off x="6085333" y="4600878"/>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T2</a:t>
            </a:r>
          </a:p>
        </p:txBody>
      </p:sp>
      <p:sp>
        <p:nvSpPr>
          <p:cNvPr id="3" name="TextBox 2">
            <a:extLst>
              <a:ext uri="{FF2B5EF4-FFF2-40B4-BE49-F238E27FC236}">
                <a16:creationId xmlns:a16="http://schemas.microsoft.com/office/drawing/2014/main" id="{91C41EA1-081B-4B0F-A9A6-D0D8E3B2A3B5}"/>
              </a:ext>
            </a:extLst>
          </p:cNvPr>
          <p:cNvSpPr txBox="1"/>
          <p:nvPr/>
        </p:nvSpPr>
        <p:spPr>
          <a:xfrm>
            <a:off x="4034695" y="2126047"/>
            <a:ext cx="151836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65000"/>
                    <a:lumOff val="35000"/>
                  </a:schemeClr>
                </a:solidFill>
                <a:effectLst/>
                <a:uLnTx/>
                <a:uFillTx/>
                <a:latin typeface="Calibri"/>
                <a:ea typeface="+mn-ea"/>
                <a:cs typeface="+mn-cs"/>
              </a:rPr>
              <a:t> (o</a:t>
            </a:r>
            <a:r>
              <a:rPr lang="en-US" sz="2000" dirty="0" err="1">
                <a:solidFill>
                  <a:schemeClr val="tx1">
                    <a:lumMod val="65000"/>
                    <a:lumOff val="35000"/>
                  </a:schemeClr>
                </a:solidFill>
                <a:latin typeface="Calibri"/>
              </a:rPr>
              <a:t>nly</a:t>
            </a:r>
            <a:r>
              <a:rPr kumimoji="0" lang="en-US" sz="2000" b="0" i="0" u="none" strike="noStrike" kern="1200" cap="none" spc="0" normalizeH="0" baseline="0" noProof="0" dirty="0">
                <a:ln>
                  <a:noFill/>
                </a:ln>
                <a:solidFill>
                  <a:schemeClr val="tx1">
                    <a:lumMod val="65000"/>
                    <a:lumOff val="35000"/>
                  </a:schemeClr>
                </a:solidFill>
                <a:effectLst/>
                <a:uLnTx/>
                <a:uFillTx/>
                <a:latin typeface="Calibri"/>
                <a:ea typeface="+mn-ea"/>
                <a:cs typeface="+mn-cs"/>
              </a:rPr>
              <a:t> males)</a:t>
            </a:r>
          </a:p>
        </p:txBody>
      </p:sp>
      <p:sp>
        <p:nvSpPr>
          <p:cNvPr id="14" name="TextBox 11">
            <a:extLst>
              <a:ext uri="{FF2B5EF4-FFF2-40B4-BE49-F238E27FC236}">
                <a16:creationId xmlns:a16="http://schemas.microsoft.com/office/drawing/2014/main" id="{B55C09C8-DFC4-EE42-9082-1BCCB359104D}"/>
              </a:ext>
            </a:extLst>
          </p:cNvPr>
          <p:cNvSpPr txBox="1">
            <a:spLocks noChangeArrowheads="1"/>
          </p:cNvSpPr>
          <p:nvPr/>
        </p:nvSpPr>
        <p:spPr bwMode="auto">
          <a:xfrm>
            <a:off x="0" y="-23115"/>
            <a:ext cx="12192000" cy="1138773"/>
          </a:xfrm>
          <a:prstGeom prst="rect">
            <a:avLst/>
          </a:prstGeom>
          <a:solidFill>
            <a:schemeClr val="accent3"/>
          </a:solidFill>
          <a:ln>
            <a:noFill/>
          </a:ln>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36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A5A5A5"/>
                </a:solidFill>
                <a:effectLst/>
                <a:uLnTx/>
                <a:uFillTx/>
                <a:latin typeface="Arial" panose="020B0604020202020204" pitchFamily="34" charset="0"/>
                <a:ea typeface="MS PGothic" panose="020B0600070205080204" pitchFamily="34" charset="-128"/>
                <a:cs typeface="+mn-cs"/>
              </a:rPr>
              <a:t>Estimating the gender pay gap for Executive Directors</a:t>
            </a:r>
          </a:p>
        </p:txBody>
      </p:sp>
      <p:sp>
        <p:nvSpPr>
          <p:cNvPr id="17" name="Oval 16">
            <a:extLst>
              <a:ext uri="{FF2B5EF4-FFF2-40B4-BE49-F238E27FC236}">
                <a16:creationId xmlns:a16="http://schemas.microsoft.com/office/drawing/2014/main" id="{8F1FA0A8-D34D-6143-A432-0B2058F692FB}"/>
              </a:ext>
            </a:extLst>
          </p:cNvPr>
          <p:cNvSpPr/>
          <p:nvPr/>
        </p:nvSpPr>
        <p:spPr>
          <a:xfrm>
            <a:off x="4561481" y="3336263"/>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21" name="Oval 20">
            <a:extLst>
              <a:ext uri="{FF2B5EF4-FFF2-40B4-BE49-F238E27FC236}">
                <a16:creationId xmlns:a16="http://schemas.microsoft.com/office/drawing/2014/main" id="{1AF6F24B-346F-7545-B494-13541D3AC825}"/>
              </a:ext>
            </a:extLst>
          </p:cNvPr>
          <p:cNvSpPr/>
          <p:nvPr/>
        </p:nvSpPr>
        <p:spPr>
          <a:xfrm>
            <a:off x="4561481" y="4052121"/>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sp>
        <p:nvSpPr>
          <p:cNvPr id="22" name="Oval 21">
            <a:extLst>
              <a:ext uri="{FF2B5EF4-FFF2-40B4-BE49-F238E27FC236}">
                <a16:creationId xmlns:a16="http://schemas.microsoft.com/office/drawing/2014/main" id="{2CB75629-1E17-FE42-B2C6-D9CC1526BD1C}"/>
              </a:ext>
            </a:extLst>
          </p:cNvPr>
          <p:cNvSpPr/>
          <p:nvPr/>
        </p:nvSpPr>
        <p:spPr>
          <a:xfrm>
            <a:off x="6048872" y="2648817"/>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23" name="Oval 22">
            <a:extLst>
              <a:ext uri="{FF2B5EF4-FFF2-40B4-BE49-F238E27FC236}">
                <a16:creationId xmlns:a16="http://schemas.microsoft.com/office/drawing/2014/main" id="{D988B0FB-52D9-D94F-9816-6F15BFCDF9B4}"/>
              </a:ext>
            </a:extLst>
          </p:cNvPr>
          <p:cNvSpPr/>
          <p:nvPr/>
        </p:nvSpPr>
        <p:spPr>
          <a:xfrm>
            <a:off x="6048873" y="3336262"/>
            <a:ext cx="468791" cy="46166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a:extLst>
              <a:ext uri="{FF2B5EF4-FFF2-40B4-BE49-F238E27FC236}">
                <a16:creationId xmlns:a16="http://schemas.microsoft.com/office/drawing/2014/main" id="{5F5E184D-30B4-1B41-839A-E32BBFADE279}"/>
              </a:ext>
            </a:extLst>
          </p:cNvPr>
          <p:cNvSpPr/>
          <p:nvPr/>
        </p:nvSpPr>
        <p:spPr>
          <a:xfrm>
            <a:off x="6068142" y="4052120"/>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cxnSp>
        <p:nvCxnSpPr>
          <p:cNvPr id="25" name="Straight Connector 24">
            <a:extLst>
              <a:ext uri="{FF2B5EF4-FFF2-40B4-BE49-F238E27FC236}">
                <a16:creationId xmlns:a16="http://schemas.microsoft.com/office/drawing/2014/main" id="{0771D378-F5A0-284D-8B1D-7CAF7A54D64D}"/>
              </a:ext>
            </a:extLst>
          </p:cNvPr>
          <p:cNvCxnSpPr>
            <a:cxnSpLocks/>
          </p:cNvCxnSpPr>
          <p:nvPr/>
        </p:nvCxnSpPr>
        <p:spPr>
          <a:xfrm flipV="1">
            <a:off x="4833880" y="2956396"/>
            <a:ext cx="1214992" cy="610698"/>
          </a:xfrm>
          <a:prstGeom prst="line">
            <a:avLst/>
          </a:prstGeom>
          <a:ln>
            <a:solidFill>
              <a:srgbClr val="385D8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5985CAC-396E-4840-B719-B4FB2155A7DF}"/>
              </a:ext>
            </a:extLst>
          </p:cNvPr>
          <p:cNvCxnSpPr>
            <a:cxnSpLocks/>
            <a:endCxn id="24" idx="2"/>
          </p:cNvCxnSpPr>
          <p:nvPr/>
        </p:nvCxnSpPr>
        <p:spPr>
          <a:xfrm>
            <a:off x="5030272" y="4278684"/>
            <a:ext cx="1037870" cy="42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ECED788-FD8E-AA44-9626-5650B705BB5A}"/>
              </a:ext>
            </a:extLst>
          </p:cNvPr>
          <p:cNvCxnSpPr>
            <a:cxnSpLocks/>
          </p:cNvCxnSpPr>
          <p:nvPr/>
        </p:nvCxnSpPr>
        <p:spPr>
          <a:xfrm flipV="1">
            <a:off x="4998264" y="3652642"/>
            <a:ext cx="1050608" cy="575831"/>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A38DF56E-5834-D544-B0FB-09A7EA4B0E44}"/>
              </a:ext>
            </a:extLst>
          </p:cNvPr>
          <p:cNvSpPr txBox="1"/>
          <p:nvPr/>
        </p:nvSpPr>
        <p:spPr>
          <a:xfrm>
            <a:off x="5914762" y="1738369"/>
            <a:ext cx="209172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prstClr val="black"/>
                </a:solidFill>
                <a:effectLst/>
                <a:uLnTx/>
                <a:uFillTx/>
                <a:latin typeface="Calibri"/>
                <a:ea typeface="+mn-ea"/>
                <a:cs typeface="+mn-cs"/>
              </a:rPr>
              <a:t>Incoming ED</a:t>
            </a:r>
          </a:p>
        </p:txBody>
      </p:sp>
      <p:sp>
        <p:nvSpPr>
          <p:cNvPr id="31" name="TextBox 30">
            <a:extLst>
              <a:ext uri="{FF2B5EF4-FFF2-40B4-BE49-F238E27FC236}">
                <a16:creationId xmlns:a16="http://schemas.microsoft.com/office/drawing/2014/main" id="{90D9F893-03D7-4043-A118-0BF1EECEA680}"/>
              </a:ext>
            </a:extLst>
          </p:cNvPr>
          <p:cNvSpPr txBox="1"/>
          <p:nvPr/>
        </p:nvSpPr>
        <p:spPr>
          <a:xfrm>
            <a:off x="3812486" y="1738370"/>
            <a:ext cx="19667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prstClr val="black"/>
                </a:solidFill>
                <a:effectLst/>
                <a:uLnTx/>
                <a:uFillTx/>
                <a:latin typeface="Calibri"/>
                <a:ea typeface="+mn-ea"/>
                <a:cs typeface="+mn-cs"/>
              </a:rPr>
              <a:t>Outgoing  ED</a:t>
            </a:r>
          </a:p>
        </p:txBody>
      </p:sp>
      <p:sp>
        <p:nvSpPr>
          <p:cNvPr id="35" name="TextBox 34">
            <a:extLst>
              <a:ext uri="{FF2B5EF4-FFF2-40B4-BE49-F238E27FC236}">
                <a16:creationId xmlns:a16="http://schemas.microsoft.com/office/drawing/2014/main" id="{678E952D-0C16-214D-91E9-BAD32AC07D31}"/>
              </a:ext>
            </a:extLst>
          </p:cNvPr>
          <p:cNvSpPr txBox="1"/>
          <p:nvPr/>
        </p:nvSpPr>
        <p:spPr>
          <a:xfrm>
            <a:off x="6583332" y="2645923"/>
            <a:ext cx="17272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Male ED</a:t>
            </a:r>
          </a:p>
        </p:txBody>
      </p:sp>
      <p:sp>
        <p:nvSpPr>
          <p:cNvPr id="36" name="TextBox 35">
            <a:extLst>
              <a:ext uri="{FF2B5EF4-FFF2-40B4-BE49-F238E27FC236}">
                <a16:creationId xmlns:a16="http://schemas.microsoft.com/office/drawing/2014/main" id="{59F45FD8-4E8A-B44F-8A4A-C1349CCFD84F}"/>
              </a:ext>
            </a:extLst>
          </p:cNvPr>
          <p:cNvSpPr txBox="1"/>
          <p:nvPr/>
        </p:nvSpPr>
        <p:spPr>
          <a:xfrm>
            <a:off x="6579114" y="3305396"/>
            <a:ext cx="209172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Counterfactual</a:t>
            </a:r>
          </a:p>
        </p:txBody>
      </p:sp>
      <p:sp>
        <p:nvSpPr>
          <p:cNvPr id="37" name="TextBox 36">
            <a:extLst>
              <a:ext uri="{FF2B5EF4-FFF2-40B4-BE49-F238E27FC236}">
                <a16:creationId xmlns:a16="http://schemas.microsoft.com/office/drawing/2014/main" id="{4FFD2C9A-FFCF-9E4B-9477-6539010FB3C1}"/>
              </a:ext>
            </a:extLst>
          </p:cNvPr>
          <p:cNvSpPr txBox="1"/>
          <p:nvPr/>
        </p:nvSpPr>
        <p:spPr>
          <a:xfrm>
            <a:off x="6579114" y="4052120"/>
            <a:ext cx="17272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Female ED</a:t>
            </a:r>
          </a:p>
        </p:txBody>
      </p:sp>
      <p:sp>
        <p:nvSpPr>
          <p:cNvPr id="46" name="Right Brace 45">
            <a:extLst>
              <a:ext uri="{FF2B5EF4-FFF2-40B4-BE49-F238E27FC236}">
                <a16:creationId xmlns:a16="http://schemas.microsoft.com/office/drawing/2014/main" id="{174FCB6E-DB22-4109-8C8E-E38BD209BB19}"/>
              </a:ext>
            </a:extLst>
          </p:cNvPr>
          <p:cNvSpPr/>
          <p:nvPr/>
        </p:nvSpPr>
        <p:spPr>
          <a:xfrm flipH="1">
            <a:off x="3549315" y="3541542"/>
            <a:ext cx="785028" cy="872494"/>
          </a:xfrm>
          <a:prstGeom prst="rightBrace">
            <a:avLst>
              <a:gd name="adj1" fmla="val 8333"/>
              <a:gd name="adj2" fmla="val 51052"/>
            </a:avLst>
          </a:prstGeom>
          <a:noFill/>
          <a:ln w="31750">
            <a:solidFill>
              <a:srgbClr val="8C1D4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C1D40"/>
              </a:solidFill>
              <a:effectLst/>
              <a:uLnTx/>
              <a:uFillTx/>
              <a:latin typeface="Calibri"/>
              <a:ea typeface="+mn-ea"/>
              <a:cs typeface="+mn-cs"/>
            </a:endParaRPr>
          </a:p>
        </p:txBody>
      </p:sp>
      <p:sp>
        <p:nvSpPr>
          <p:cNvPr id="47" name="TextBox 46">
            <a:extLst>
              <a:ext uri="{FF2B5EF4-FFF2-40B4-BE49-F238E27FC236}">
                <a16:creationId xmlns:a16="http://schemas.microsoft.com/office/drawing/2014/main" id="{20505F21-4E0C-4F3F-B2A7-9B5B46289376}"/>
              </a:ext>
            </a:extLst>
          </p:cNvPr>
          <p:cNvSpPr txBox="1"/>
          <p:nvPr/>
        </p:nvSpPr>
        <p:spPr>
          <a:xfrm>
            <a:off x="661471" y="2459099"/>
            <a:ext cx="2636012" cy="2677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8C1D40"/>
                </a:solidFill>
                <a:effectLst/>
                <a:uLnTx/>
                <a:uFillTx/>
                <a:latin typeface="Century Gothic" panose="020B0502020202020204" pitchFamily="34" charset="0"/>
                <a:ea typeface="+mn-ea"/>
                <a:cs typeface="+mn-cs"/>
              </a:rPr>
              <a:t>Note that in </a:t>
            </a:r>
            <a:r>
              <a:rPr kumimoji="0" lang="en-US" sz="2400" b="0" i="0" u="none" strike="noStrike" kern="1200" cap="none" spc="0" normalizeH="0" baseline="0" noProof="0" dirty="0" err="1">
                <a:ln>
                  <a:noFill/>
                </a:ln>
                <a:solidFill>
                  <a:srgbClr val="8C1D40"/>
                </a:solidFill>
                <a:effectLst/>
                <a:uLnTx/>
                <a:uFillTx/>
                <a:latin typeface="Century Gothic" panose="020B0502020202020204" pitchFamily="34" charset="0"/>
                <a:ea typeface="+mn-ea"/>
                <a:cs typeface="+mn-cs"/>
              </a:rPr>
              <a:t>th</a:t>
            </a:r>
            <a:r>
              <a:rPr lang="en-US" sz="2400" dirty="0">
                <a:solidFill>
                  <a:srgbClr val="8C1D40"/>
                </a:solidFill>
                <a:latin typeface="Century Gothic" panose="020B0502020202020204" pitchFamily="34" charset="0"/>
              </a:rPr>
              <a:t>e diff-in-diff </a:t>
            </a:r>
            <a:r>
              <a:rPr kumimoji="0" lang="en-US" sz="2400" b="0" i="0" u="none" strike="noStrike" kern="1200" cap="none" spc="0" normalizeH="0" baseline="0" noProof="0" dirty="0">
                <a:ln>
                  <a:noFill/>
                </a:ln>
                <a:solidFill>
                  <a:srgbClr val="8C1D40"/>
                </a:solidFill>
                <a:effectLst/>
                <a:uLnTx/>
                <a:uFillTx/>
                <a:latin typeface="Century Gothic" panose="020B0502020202020204" pitchFamily="34" charset="0"/>
                <a:ea typeface="+mn-ea"/>
                <a:cs typeface="+mn-cs"/>
              </a:rPr>
              <a:t>the groups do not have to be identical prior to the treatment (new hire) </a:t>
            </a:r>
          </a:p>
        </p:txBody>
      </p:sp>
      <p:sp>
        <p:nvSpPr>
          <p:cNvPr id="48" name="TextBox 47">
            <a:extLst>
              <a:ext uri="{FF2B5EF4-FFF2-40B4-BE49-F238E27FC236}">
                <a16:creationId xmlns:a16="http://schemas.microsoft.com/office/drawing/2014/main" id="{A0CCB580-9C2D-4646-86BF-C1F95EF99414}"/>
              </a:ext>
            </a:extLst>
          </p:cNvPr>
          <p:cNvSpPr txBox="1"/>
          <p:nvPr/>
        </p:nvSpPr>
        <p:spPr>
          <a:xfrm>
            <a:off x="8883838" y="2459099"/>
            <a:ext cx="2722948"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385D8A"/>
                </a:solidFill>
                <a:effectLst/>
                <a:uLnTx/>
                <a:uFillTx/>
                <a:latin typeface="Century Gothic" panose="020B0502020202020204" pitchFamily="34" charset="0"/>
              </a:rPr>
              <a:t>This is the major strength of the estimator. </a:t>
            </a:r>
          </a:p>
        </p:txBody>
      </p:sp>
    </p:spTree>
    <p:extLst>
      <p:ext uri="{BB962C8B-B14F-4D97-AF65-F5344CB8AC3E}">
        <p14:creationId xmlns:p14="http://schemas.microsoft.com/office/powerpoint/2010/main" val="28194390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195</TotalTime>
  <Words>2139</Words>
  <Application>Microsoft Office PowerPoint</Application>
  <PresentationFormat>Widescreen</PresentationFormat>
  <Paragraphs>419</Paragraphs>
  <Slides>40</Slides>
  <Notes>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40</vt:i4>
      </vt:variant>
    </vt:vector>
  </HeadingPairs>
  <TitlesOfParts>
    <vt:vector size="54" baseType="lpstr">
      <vt:lpstr>Aharoni</vt:lpstr>
      <vt:lpstr>Aptos</vt:lpstr>
      <vt:lpstr>Aptos Mono</vt:lpstr>
      <vt:lpstr>Arial</vt:lpstr>
      <vt:lpstr>Calibri</vt:lpstr>
      <vt:lpstr>Calibri Light</vt:lpstr>
      <vt:lpstr>Cambria</vt:lpstr>
      <vt:lpstr>Candara</vt:lpstr>
      <vt:lpstr>Cascadia Code</vt:lpstr>
      <vt:lpstr>Century Gothic</vt:lpstr>
      <vt:lpstr>Harding</vt:lpstr>
      <vt:lpstr>Oswald</vt:lpstr>
      <vt:lpstr>Tahoma</vt:lpstr>
      <vt:lpstr>Office Theme</vt:lpstr>
      <vt:lpstr>COUNTERFACTUAL ESTIMATORS</vt:lpstr>
      <vt:lpstr>3 valid counterfactuals: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remaining counterfactuals:</vt:lpstr>
      <vt:lpstr>PowerPoint Presentation</vt:lpstr>
      <vt:lpstr>PowerPoint Presentation</vt:lpstr>
      <vt:lpstr>PowerPoint Presentation</vt:lpstr>
      <vt:lpstr>PowerPoint Presentation</vt:lpstr>
      <vt:lpstr>PowerPoint Presentation</vt:lpstr>
      <vt:lpstr>PowerPoint Presentation</vt:lpstr>
      <vt:lpstr>HYPOTHESIS TESTING IN THE COUNTERFACTUAL FRAMEWORK</vt:lpstr>
      <vt:lpstr>3 valid counterfactuals: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Connections to other topics:</vt:lpstr>
      <vt:lpstr>3 valid counterfactuals:</vt:lpstr>
      <vt:lpstr>PowerPoint Presentation</vt:lpstr>
      <vt:lpstr>PowerPoint Presentation</vt:lpstr>
      <vt:lpstr>META-ANALYSIS</vt:lpstr>
      <vt:lpstr>PowerPoint Presentation</vt:lpstr>
      <vt:lpstr>PowerPoint Presentation</vt:lpstr>
      <vt:lpstr>PowerPoint Presentation</vt:lpstr>
    </vt:vector>
  </TitlesOfParts>
  <Company>Arizona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Jesse Lecy</dc:creator>
  <cp:lastModifiedBy>Jesse Lecy</cp:lastModifiedBy>
  <cp:revision>18</cp:revision>
  <dcterms:created xsi:type="dcterms:W3CDTF">2025-10-07T23:29:10Z</dcterms:created>
  <dcterms:modified xsi:type="dcterms:W3CDTF">2026-09-09T00:47:41Z</dcterms:modified>
</cp:coreProperties>
</file>