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8" r:id="rId3"/>
  </p:sldMasterIdLst>
  <p:notesMasterIdLst>
    <p:notesMasterId r:id="rId28"/>
  </p:notesMasterIdLst>
  <p:sldIdLst>
    <p:sldId id="401" r:id="rId4"/>
    <p:sldId id="449" r:id="rId5"/>
    <p:sldId id="472" r:id="rId6"/>
    <p:sldId id="476" r:id="rId7"/>
    <p:sldId id="447" r:id="rId8"/>
    <p:sldId id="487" r:id="rId9"/>
    <p:sldId id="485" r:id="rId10"/>
    <p:sldId id="473" r:id="rId11"/>
    <p:sldId id="486" r:id="rId12"/>
    <p:sldId id="475" r:id="rId13"/>
    <p:sldId id="474" r:id="rId14"/>
    <p:sldId id="448" r:id="rId15"/>
    <p:sldId id="450" r:id="rId16"/>
    <p:sldId id="258" r:id="rId17"/>
    <p:sldId id="259" r:id="rId18"/>
    <p:sldId id="479" r:id="rId19"/>
    <p:sldId id="478" r:id="rId20"/>
    <p:sldId id="480" r:id="rId21"/>
    <p:sldId id="257" r:id="rId22"/>
    <p:sldId id="477" r:id="rId23"/>
    <p:sldId id="481" r:id="rId24"/>
    <p:sldId id="483" r:id="rId25"/>
    <p:sldId id="484" r:id="rId26"/>
    <p:sldId id="48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D16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6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1A807B-7DBB-45D2-B3F3-CAA592858B4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D6B5CE-AB1A-4CEA-95B6-F89D1A4B8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753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75D55-7172-4598-95C7-7AC62CC8AEC3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7A9A-3E00-49F8-8D79-926F04F78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57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75D55-7172-4598-95C7-7AC62CC8AEC3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7A9A-3E00-49F8-8D79-926F04F78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0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75D55-7172-4598-95C7-7AC62CC8AEC3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7A9A-3E00-49F8-8D79-926F04F78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459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3C9D5-948D-45BF-A43A-BC1C8F177659}" type="datetime1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9797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1747-153E-4BA7-845E-5E7975F88D66}" type="datetime1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4744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ECA1C-BCD9-4C21-9BC5-BB94294F1269}" type="datetime1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6109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D56A4-68C4-40CF-99B1-A59BBC130E54}" type="datetime1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4428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4250C-EECC-464A-9F01-39097C0C28CA}" type="datetime1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8764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2946400" y="1828800"/>
            <a:ext cx="4169664" cy="2212848"/>
          </a:xfrm>
        </p:spPr>
        <p:txBody>
          <a:bodyPr anchor="ctr">
            <a:normAutofit/>
          </a:bodyPr>
          <a:lstStyle>
            <a:lvl1pPr marL="0" indent="0">
              <a:buNone/>
              <a:defRPr sz="1200" baseline="0">
                <a:latin typeface="Batang" pitchFamily="18" charset="-127"/>
                <a:ea typeface="Batang" pitchFamily="18" charset="-127"/>
              </a:defRPr>
            </a:lvl1pPr>
          </a:lstStyle>
          <a:p>
            <a:pPr lvl="0"/>
            <a:r>
              <a:rPr lang="en-US" sz="1200" dirty="0">
                <a:latin typeface="Batang" pitchFamily="18" charset="-127"/>
                <a:ea typeface="Batang" pitchFamily="18" charset="-127"/>
              </a:rPr>
              <a:t>Text style</a:t>
            </a:r>
            <a:endParaRPr lang="en-US" dirty="0"/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2946400" y="4191000"/>
            <a:ext cx="4169664" cy="2212848"/>
          </a:xfrm>
        </p:spPr>
        <p:txBody>
          <a:bodyPr anchor="ctr">
            <a:normAutofit/>
          </a:bodyPr>
          <a:lstStyle>
            <a:lvl1pPr marL="0" indent="0">
              <a:buNone/>
              <a:defRPr sz="1200" baseline="0">
                <a:latin typeface="Batang" pitchFamily="18" charset="-127"/>
                <a:ea typeface="Batang" pitchFamily="18" charset="-127"/>
              </a:defRPr>
            </a:lvl1pPr>
          </a:lstStyle>
          <a:p>
            <a:pPr lvl="0"/>
            <a:r>
              <a:rPr lang="en-US" sz="1200" dirty="0">
                <a:latin typeface="Batang" pitchFamily="18" charset="-127"/>
                <a:ea typeface="Batang" pitchFamily="18" charset="-127"/>
              </a:rPr>
              <a:t>Text style</a:t>
            </a:r>
            <a:endParaRPr lang="en-US" dirty="0"/>
          </a:p>
        </p:txBody>
      </p:sp>
      <p:sp>
        <p:nvSpPr>
          <p:cNvPr id="12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7311136" y="4191000"/>
            <a:ext cx="4169664" cy="2212848"/>
          </a:xfrm>
        </p:spPr>
        <p:txBody>
          <a:bodyPr anchor="ctr">
            <a:normAutofit/>
          </a:bodyPr>
          <a:lstStyle>
            <a:lvl1pPr marL="0" indent="0">
              <a:buNone/>
              <a:defRPr sz="1200" baseline="0">
                <a:latin typeface="Batang" pitchFamily="18" charset="-127"/>
                <a:ea typeface="Batang" pitchFamily="18" charset="-127"/>
              </a:defRPr>
            </a:lvl1pPr>
          </a:lstStyle>
          <a:p>
            <a:pPr lvl="0"/>
            <a:r>
              <a:rPr lang="en-US" sz="1200" dirty="0">
                <a:latin typeface="Batang" pitchFamily="18" charset="-127"/>
                <a:ea typeface="Batang" pitchFamily="18" charset="-127"/>
              </a:rPr>
              <a:t>Text style</a:t>
            </a:r>
            <a:endParaRPr lang="en-US" dirty="0"/>
          </a:p>
        </p:txBody>
      </p:sp>
      <p:sp>
        <p:nvSpPr>
          <p:cNvPr id="13" name="Text Placehold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7315200" y="1828800"/>
            <a:ext cx="4169664" cy="2212848"/>
          </a:xfrm>
        </p:spPr>
        <p:txBody>
          <a:bodyPr anchor="ctr">
            <a:normAutofit/>
          </a:bodyPr>
          <a:lstStyle>
            <a:lvl1pPr marL="0" indent="0">
              <a:buNone/>
              <a:defRPr sz="1200" baseline="0">
                <a:latin typeface="Batang" pitchFamily="18" charset="-127"/>
                <a:ea typeface="Batang" pitchFamily="18" charset="-127"/>
              </a:defRPr>
            </a:lvl1pPr>
          </a:lstStyle>
          <a:p>
            <a:pPr lvl="0"/>
            <a:r>
              <a:rPr lang="en-US" sz="1200" dirty="0">
                <a:latin typeface="Batang" pitchFamily="18" charset="-127"/>
                <a:ea typeface="Batang" pitchFamily="18" charset="-127"/>
              </a:rPr>
              <a:t>Text style</a:t>
            </a:r>
            <a:endParaRPr lang="en-US" dirty="0"/>
          </a:p>
        </p:txBody>
      </p:sp>
      <p:pic>
        <p:nvPicPr>
          <p:cNvPr id="15" name="Picture 2" descr="http://www.biobus.gsu.edu/biobushome_files/gsulogo.g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25" y="74124"/>
            <a:ext cx="2133600" cy="152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 userDrawn="1"/>
        </p:nvSpPr>
        <p:spPr>
          <a:xfrm>
            <a:off x="213783" y="1828800"/>
            <a:ext cx="2020143" cy="4724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7"/>
          </p:nvPr>
        </p:nvSpPr>
        <p:spPr>
          <a:xfrm>
            <a:off x="2722693" y="533400"/>
            <a:ext cx="8331200" cy="990600"/>
          </a:xfrm>
        </p:spPr>
        <p:txBody>
          <a:bodyPr anchor="b">
            <a:normAutofit/>
          </a:bodyPr>
          <a:lstStyle>
            <a:lvl1pPr marL="0" indent="0">
              <a:buNone/>
              <a:defRPr sz="2400" b="1" cap="all" baseline="0">
                <a:solidFill>
                  <a:schemeClr val="tx2"/>
                </a:solidFill>
                <a:latin typeface="Euphemia"/>
                <a:ea typeface="Segoe UI Symbo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213785" y="2133600"/>
            <a:ext cx="2019300" cy="44196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 sz="1200">
                <a:solidFill>
                  <a:schemeClr val="tx2"/>
                </a:solidFill>
              </a:defRPr>
            </a:lvl1pPr>
          </a:lstStyle>
          <a:p>
            <a:pPr lvl="0"/>
            <a:endParaRPr lang="en-US" dirty="0"/>
          </a:p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0859890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2" descr="http://www.biobus.gsu.edu/biobushome_files/gsulogo.g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25" y="74124"/>
            <a:ext cx="2133600" cy="152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 userDrawn="1"/>
        </p:nvSpPr>
        <p:spPr>
          <a:xfrm>
            <a:off x="213783" y="1828800"/>
            <a:ext cx="2020143" cy="4724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7"/>
          </p:nvPr>
        </p:nvSpPr>
        <p:spPr>
          <a:xfrm>
            <a:off x="2722693" y="533400"/>
            <a:ext cx="8331200" cy="990600"/>
          </a:xfrm>
        </p:spPr>
        <p:txBody>
          <a:bodyPr anchor="b">
            <a:normAutofit/>
          </a:bodyPr>
          <a:lstStyle>
            <a:lvl1pPr marL="0" indent="0">
              <a:buNone/>
              <a:defRPr sz="2400" b="1" cap="all" baseline="0">
                <a:solidFill>
                  <a:schemeClr val="tx2"/>
                </a:solidFill>
                <a:latin typeface="Euphemia"/>
                <a:ea typeface="Segoe UI Symbo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213785" y="2133600"/>
            <a:ext cx="2019300" cy="44196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 sz="1200">
                <a:solidFill>
                  <a:schemeClr val="tx2"/>
                </a:solidFill>
              </a:defRPr>
            </a:lvl1pPr>
          </a:lstStyle>
          <a:p>
            <a:pPr lvl="0"/>
            <a:endParaRPr lang="en-US" dirty="0"/>
          </a:p>
          <a:p>
            <a:pPr lvl="0"/>
            <a:r>
              <a:rPr lang="en-US" dirty="0"/>
              <a:t>Click to edit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2946400" y="2057401"/>
            <a:ext cx="8636000" cy="4068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51107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400">
                <a:latin typeface="Segoe UI Symbol" pitchFamily="34" charset="0"/>
                <a:ea typeface="Segoe UI Symbo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F263-8F67-4EB6-A377-0FB965046360}" type="datetime1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502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all" baseline="0">
                <a:solidFill>
                  <a:schemeClr val="tx2"/>
                </a:solidFill>
                <a:latin typeface="Euphem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75D55-7172-4598-95C7-7AC62CC8AEC3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7A9A-3E00-49F8-8D79-926F04F78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4444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0373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9461F-53CE-4F0D-8C52-0E69A5D463FE}" type="datetime1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5762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868E-B978-4568-9431-F5759F396BAA}" type="datetime1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522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4B5A-09BF-4687-B57D-3DB82197D943}" type="datetime1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1839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F927-E985-4A56-9013-78D3FFC3EF4C}" type="datetime1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27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F263-8F67-4EB6-A377-0FB965046360}" type="datetime1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4799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3C9D5-948D-45BF-A43A-BC1C8F177659}" type="datetime1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8988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1747-153E-4BA7-845E-5E7975F88D66}" type="datetime1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1200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ECA1C-BCD9-4C21-9BC5-BB94294F1269}" type="datetime1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5110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D56A4-68C4-40CF-99B1-A59BBC130E54}" type="datetime1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335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cap="all" baseline="0">
                <a:solidFill>
                  <a:schemeClr val="tx2"/>
                </a:solidFill>
                <a:latin typeface="Euphem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75D55-7172-4598-95C7-7AC62CC8AEC3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7A9A-3E00-49F8-8D79-926F04F78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7413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4250C-EECC-464A-9F01-39097C0C28CA}" type="datetime1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8126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1646107" y="1828800"/>
            <a:ext cx="4169664" cy="2212848"/>
          </a:xfrm>
        </p:spPr>
        <p:txBody>
          <a:bodyPr anchor="ctr">
            <a:normAutofit/>
          </a:bodyPr>
          <a:lstStyle>
            <a:lvl1pPr marL="0" indent="0">
              <a:buNone/>
              <a:defRPr sz="1200" baseline="0">
                <a:latin typeface="Batang" pitchFamily="18" charset="-127"/>
                <a:ea typeface="Batang" pitchFamily="18" charset="-127"/>
              </a:defRPr>
            </a:lvl1pPr>
          </a:lstStyle>
          <a:p>
            <a:pPr lvl="0"/>
            <a:r>
              <a:rPr lang="en-US" sz="1200" dirty="0">
                <a:latin typeface="Batang" pitchFamily="18" charset="-127"/>
                <a:ea typeface="Batang" pitchFamily="18" charset="-127"/>
              </a:rPr>
              <a:t>Text style</a:t>
            </a:r>
            <a:endParaRPr lang="en-US" dirty="0"/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1646107" y="4191000"/>
            <a:ext cx="4169664" cy="2212848"/>
          </a:xfrm>
        </p:spPr>
        <p:txBody>
          <a:bodyPr anchor="ctr">
            <a:normAutofit/>
          </a:bodyPr>
          <a:lstStyle>
            <a:lvl1pPr marL="0" indent="0">
              <a:buNone/>
              <a:defRPr sz="1200" baseline="0">
                <a:latin typeface="Batang" pitchFamily="18" charset="-127"/>
                <a:ea typeface="Batang" pitchFamily="18" charset="-127"/>
              </a:defRPr>
            </a:lvl1pPr>
          </a:lstStyle>
          <a:p>
            <a:pPr lvl="0"/>
            <a:r>
              <a:rPr lang="en-US" sz="1200" dirty="0">
                <a:latin typeface="Batang" pitchFamily="18" charset="-127"/>
                <a:ea typeface="Batang" pitchFamily="18" charset="-127"/>
              </a:rPr>
              <a:t>Text style</a:t>
            </a:r>
            <a:endParaRPr lang="en-US" dirty="0"/>
          </a:p>
        </p:txBody>
      </p:sp>
      <p:sp>
        <p:nvSpPr>
          <p:cNvPr id="12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6010843" y="4191000"/>
            <a:ext cx="4169664" cy="2212848"/>
          </a:xfrm>
        </p:spPr>
        <p:txBody>
          <a:bodyPr anchor="ctr">
            <a:normAutofit/>
          </a:bodyPr>
          <a:lstStyle>
            <a:lvl1pPr marL="0" indent="0">
              <a:buNone/>
              <a:defRPr sz="1200" baseline="0">
                <a:latin typeface="Batang" pitchFamily="18" charset="-127"/>
                <a:ea typeface="Batang" pitchFamily="18" charset="-127"/>
              </a:defRPr>
            </a:lvl1pPr>
          </a:lstStyle>
          <a:p>
            <a:pPr lvl="0"/>
            <a:r>
              <a:rPr lang="en-US" sz="1200" dirty="0">
                <a:latin typeface="Batang" pitchFamily="18" charset="-127"/>
                <a:ea typeface="Batang" pitchFamily="18" charset="-127"/>
              </a:rPr>
              <a:t>Text style</a:t>
            </a:r>
            <a:endParaRPr lang="en-US" dirty="0"/>
          </a:p>
        </p:txBody>
      </p:sp>
      <p:sp>
        <p:nvSpPr>
          <p:cNvPr id="13" name="Text Placehold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6014907" y="1828800"/>
            <a:ext cx="4169664" cy="2212848"/>
          </a:xfrm>
        </p:spPr>
        <p:txBody>
          <a:bodyPr anchor="ctr">
            <a:normAutofit/>
          </a:bodyPr>
          <a:lstStyle>
            <a:lvl1pPr marL="0" indent="0">
              <a:buNone/>
              <a:defRPr sz="1200" baseline="0">
                <a:latin typeface="Batang" pitchFamily="18" charset="-127"/>
                <a:ea typeface="Batang" pitchFamily="18" charset="-127"/>
              </a:defRPr>
            </a:lvl1pPr>
          </a:lstStyle>
          <a:p>
            <a:pPr lvl="0"/>
            <a:r>
              <a:rPr lang="en-US" sz="1200" dirty="0">
                <a:latin typeface="Batang" pitchFamily="18" charset="-127"/>
                <a:ea typeface="Batang" pitchFamily="18" charset="-127"/>
              </a:rPr>
              <a:t>Text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7"/>
          </p:nvPr>
        </p:nvSpPr>
        <p:spPr>
          <a:xfrm>
            <a:off x="1422400" y="533400"/>
            <a:ext cx="8331200" cy="990600"/>
          </a:xfrm>
        </p:spPr>
        <p:txBody>
          <a:bodyPr anchor="b">
            <a:normAutofit/>
          </a:bodyPr>
          <a:lstStyle>
            <a:lvl1pPr marL="0" indent="0">
              <a:buNone/>
              <a:defRPr sz="3200" b="1">
                <a:latin typeface="Times New Roman" panose="02020603050405020304" pitchFamily="18" charset="0"/>
                <a:ea typeface="Segoe UI Symbol" pitchFamily="34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1248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400">
                <a:latin typeface="Segoe UI Symbol" pitchFamily="34" charset="0"/>
                <a:ea typeface="Segoe UI Symbo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F263-8F67-4EB6-A377-0FB965046360}" type="datetime1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5560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1230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9461F-53CE-4F0D-8C52-0E69A5D463FE}" type="datetime1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5273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868E-B978-4568-9431-F5759F396BAA}" type="datetime1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0540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4B5A-09BF-4687-B57D-3DB82197D943}" type="datetime1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5175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F927-E985-4A56-9013-78D3FFC3EF4C}" type="datetime1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8842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F263-8F67-4EB6-A377-0FB965046360}" type="datetime1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8029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B659-BAAB-4DA9-8080-ED588401F2FB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6893B-9070-4648-9A95-A4B056A20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490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75D55-7172-4598-95C7-7AC62CC8AEC3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7A9A-3E00-49F8-8D79-926F04F78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042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75D55-7172-4598-95C7-7AC62CC8AEC3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7A9A-3E00-49F8-8D79-926F04F78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993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75D55-7172-4598-95C7-7AC62CC8AEC3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7A9A-3E00-49F8-8D79-926F04F78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882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75D55-7172-4598-95C7-7AC62CC8AEC3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7A9A-3E00-49F8-8D79-926F04F78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966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75D55-7172-4598-95C7-7AC62CC8AEC3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7A9A-3E00-49F8-8D79-926F04F78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188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75D55-7172-4598-95C7-7AC62CC8AEC3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7A9A-3E00-49F8-8D79-926F04F78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638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175D55-7172-4598-95C7-7AC62CC8AEC3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37A9A-3E00-49F8-8D79-926F04F78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077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8F263-8F67-4EB6-A377-0FB965046360}" type="datetime1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965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 cap="all" baseline="0">
          <a:solidFill>
            <a:schemeClr val="accent1">
              <a:lumMod val="50000"/>
            </a:schemeClr>
          </a:solidFill>
          <a:latin typeface="Euphemia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8F263-8F67-4EB6-A377-0FB965046360}" type="datetime1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01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s4ps.org/cpp-524-sum-2020/pubs/eval-in-practice-CH5-randomized-control-trial.pdf" TargetMode="Externa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3061" y="702842"/>
            <a:ext cx="10363200" cy="1470025"/>
          </a:xfrm>
        </p:spPr>
        <p:txBody>
          <a:bodyPr>
            <a:normAutofit/>
          </a:bodyPr>
          <a:lstStyle/>
          <a:p>
            <a:r>
              <a:rPr lang="en-US" cap="all" dirty="0">
                <a:solidFill>
                  <a:schemeClr val="bg1"/>
                </a:solidFill>
                <a:latin typeface="Euphemia" panose="020B0503040102020104" pitchFamily="34" charset="0"/>
              </a:rPr>
              <a:t>Contrasts and Effect Size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04233" y="4565279"/>
            <a:ext cx="2420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i="1" dirty="0">
                <a:solidFill>
                  <a:schemeClr val="bg1">
                    <a:lumMod val="75000"/>
                  </a:schemeClr>
                </a:solidFill>
                <a:latin typeface="Book Antiqua" panose="02040602050305030304" pitchFamily="18" charset="0"/>
                <a:cs typeface="CordiaUPC" panose="020B0304020202020204" pitchFamily="34" charset="-34"/>
              </a:rPr>
              <a:t>Lecy  *  CPP 524</a:t>
            </a:r>
          </a:p>
        </p:txBody>
      </p:sp>
    </p:spTree>
    <p:extLst>
      <p:ext uri="{BB962C8B-B14F-4D97-AF65-F5344CB8AC3E}">
        <p14:creationId xmlns:p14="http://schemas.microsoft.com/office/powerpoint/2010/main" val="510348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1" y="2363673"/>
            <a:ext cx="434766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19601" y="2362200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75566" y="281394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76111" y="328500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11291" y="3751319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9" name="Rectangle 8"/>
          <p:cNvSpPr/>
          <p:nvPr/>
        </p:nvSpPr>
        <p:spPr>
          <a:xfrm>
            <a:off x="5638800" y="2209800"/>
            <a:ext cx="720198" cy="1075203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98814" y="1153276"/>
            <a:ext cx="16701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G1 = 12 months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G2 = 6 months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19795" y="4876800"/>
            <a:ext cx="2987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Control Group – no treatment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38800" y="3276600"/>
            <a:ext cx="720198" cy="9906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CE08F26-EE72-411B-B540-79312D44C3C0}"/>
              </a:ext>
            </a:extLst>
          </p:cNvPr>
          <p:cNvSpPr txBox="1"/>
          <p:nvPr/>
        </p:nvSpPr>
        <p:spPr>
          <a:xfrm>
            <a:off x="2007186" y="582062"/>
            <a:ext cx="4414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all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Treatment Dosage (program duration)</a:t>
            </a: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D33F945F-A87C-4197-BF3A-CCA81C47CE6F}"/>
              </a:ext>
            </a:extLst>
          </p:cNvPr>
          <p:cNvSpPr/>
          <p:nvPr/>
        </p:nvSpPr>
        <p:spPr>
          <a:xfrm>
            <a:off x="3057330" y="1153276"/>
            <a:ext cx="401830" cy="646331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FD34091-F488-40E5-98D1-5B99016B776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232" y="-25510"/>
            <a:ext cx="8716348" cy="604824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099A9CCC-6172-4B6C-869E-FD7219BACB5B}"/>
              </a:ext>
            </a:extLst>
          </p:cNvPr>
          <p:cNvSpPr/>
          <p:nvPr/>
        </p:nvSpPr>
        <p:spPr>
          <a:xfrm>
            <a:off x="9663007" y="2314398"/>
            <a:ext cx="447870" cy="44627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7758DE0-CFDB-4B5B-A692-493BBDD1D2E9}"/>
              </a:ext>
            </a:extLst>
          </p:cNvPr>
          <p:cNvSpPr/>
          <p:nvPr/>
        </p:nvSpPr>
        <p:spPr>
          <a:xfrm>
            <a:off x="9663007" y="3208061"/>
            <a:ext cx="447870" cy="446273"/>
          </a:xfrm>
          <a:prstGeom prst="ellipse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12DD49F-3707-4E6A-803D-66B1A218EE0B}"/>
              </a:ext>
            </a:extLst>
          </p:cNvPr>
          <p:cNvSpPr txBox="1"/>
          <p:nvPr/>
        </p:nvSpPr>
        <p:spPr>
          <a:xfrm>
            <a:off x="3719795" y="1060943"/>
            <a:ext cx="23351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Pooled G1+G2 would represent outcome after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 months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of treatment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5A92F3D-12A7-4E74-A8B8-F5CD47102EDF}"/>
              </a:ext>
            </a:extLst>
          </p:cNvPr>
          <p:cNvSpPr txBox="1"/>
          <p:nvPr/>
        </p:nvSpPr>
        <p:spPr>
          <a:xfrm>
            <a:off x="1163215" y="2001489"/>
            <a:ext cx="18941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/>
              <a:t>Might pool data to increase statistical power</a:t>
            </a:r>
          </a:p>
        </p:txBody>
      </p:sp>
    </p:spTree>
    <p:extLst>
      <p:ext uri="{BB962C8B-B14F-4D97-AF65-F5344CB8AC3E}">
        <p14:creationId xmlns:p14="http://schemas.microsoft.com/office/powerpoint/2010/main" val="2865782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1" y="2363673"/>
            <a:ext cx="434766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19601" y="2362200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75566" y="281394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76111" y="328500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11291" y="3751319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8" name="Rectangle 7"/>
          <p:cNvSpPr/>
          <p:nvPr/>
        </p:nvSpPr>
        <p:spPr>
          <a:xfrm>
            <a:off x="4675911" y="2204347"/>
            <a:ext cx="720198" cy="60960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42781" y="5033033"/>
            <a:ext cx="3076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Control Groups – no treatment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733800" y="2209800"/>
            <a:ext cx="720198" cy="20574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675910" y="2819400"/>
            <a:ext cx="720198" cy="14478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638800" y="3276600"/>
            <a:ext cx="720198" cy="9906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532420" y="3754580"/>
            <a:ext cx="720198" cy="5126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45189A-EF40-48D1-B613-AE2E31BE9421}"/>
              </a:ext>
            </a:extLst>
          </p:cNvPr>
          <p:cNvSpPr txBox="1"/>
          <p:nvPr/>
        </p:nvSpPr>
        <p:spPr>
          <a:xfrm>
            <a:off x="4121023" y="962280"/>
            <a:ext cx="30900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 months vs 0 months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alibri"/>
              </a:rPr>
              <a:t>but conditioned on </a:t>
            </a:r>
            <a:br>
              <a:rPr lang="en-US" dirty="0">
                <a:solidFill>
                  <a:schemeClr val="accent1">
                    <a:lumMod val="50000"/>
                  </a:schemeClr>
                </a:solidFill>
                <a:latin typeface="Calibri"/>
              </a:rPr>
            </a:br>
            <a:r>
              <a:rPr lang="en-US" dirty="0">
                <a:solidFill>
                  <a:srgbClr val="FF0000"/>
                </a:solidFill>
                <a:latin typeface="Calibri"/>
              </a:rPr>
              <a:t>AGE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alibri"/>
              </a:rPr>
              <a:t> children start the program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507676-B955-4C88-A1F9-E54A57734405}"/>
              </a:ext>
            </a:extLst>
          </p:cNvPr>
          <p:cNvSpPr txBox="1"/>
          <p:nvPr/>
        </p:nvSpPr>
        <p:spPr>
          <a:xfrm>
            <a:off x="3594781" y="299347"/>
            <a:ext cx="4414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all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Treatment Dosage (program duration)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61F04B9-82EA-4B67-8FE6-41E86CD699B5}"/>
              </a:ext>
            </a:extLst>
          </p:cNvPr>
          <p:cNvSpPr/>
          <p:nvPr/>
        </p:nvSpPr>
        <p:spPr>
          <a:xfrm>
            <a:off x="5638800" y="2794798"/>
            <a:ext cx="720198" cy="477601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3875BCE-6EE8-4B02-8517-A3724D6DDC0F}"/>
              </a:ext>
            </a:extLst>
          </p:cNvPr>
          <p:cNvSpPr/>
          <p:nvPr/>
        </p:nvSpPr>
        <p:spPr>
          <a:xfrm>
            <a:off x="6540146" y="3266314"/>
            <a:ext cx="720198" cy="477601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0F13691-6B8E-41D8-9C0B-603376E5CD7E}"/>
              </a:ext>
            </a:extLst>
          </p:cNvPr>
          <p:cNvSpPr/>
          <p:nvPr/>
        </p:nvSpPr>
        <p:spPr>
          <a:xfrm>
            <a:off x="7501092" y="3751933"/>
            <a:ext cx="720198" cy="477601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4505D31-D8CD-432E-BDF3-E600ACC41716}"/>
              </a:ext>
            </a:extLst>
          </p:cNvPr>
          <p:cNvSpPr txBox="1"/>
          <p:nvPr/>
        </p:nvSpPr>
        <p:spPr>
          <a:xfrm>
            <a:off x="4723647" y="4379602"/>
            <a:ext cx="624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yrs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0F0DB11-A9CA-491C-95E6-CF91A7957101}"/>
              </a:ext>
            </a:extLst>
          </p:cNvPr>
          <p:cNvSpPr txBox="1"/>
          <p:nvPr/>
        </p:nvSpPr>
        <p:spPr>
          <a:xfrm>
            <a:off x="5599173" y="4379602"/>
            <a:ext cx="799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3.5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yrs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890198B-29EA-4EA7-B238-05A13B8A5E31}"/>
              </a:ext>
            </a:extLst>
          </p:cNvPr>
          <p:cNvSpPr txBox="1"/>
          <p:nvPr/>
        </p:nvSpPr>
        <p:spPr>
          <a:xfrm>
            <a:off x="6580157" y="4379602"/>
            <a:ext cx="624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yrs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FFBBBA0-82FD-492E-BBDC-EB4F8EBC29C5}"/>
              </a:ext>
            </a:extLst>
          </p:cNvPr>
          <p:cNvSpPr txBox="1"/>
          <p:nvPr/>
        </p:nvSpPr>
        <p:spPr>
          <a:xfrm>
            <a:off x="7413728" y="4379602"/>
            <a:ext cx="799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4.5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yrs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D143AD0-4F71-4428-938A-17E32727359B}"/>
              </a:ext>
            </a:extLst>
          </p:cNvPr>
          <p:cNvSpPr txBox="1"/>
          <p:nvPr/>
        </p:nvSpPr>
        <p:spPr>
          <a:xfrm>
            <a:off x="3825251" y="4384334"/>
            <a:ext cx="689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AGE=</a:t>
            </a:r>
          </a:p>
        </p:txBody>
      </p:sp>
    </p:spTree>
    <p:extLst>
      <p:ext uri="{BB962C8B-B14F-4D97-AF65-F5344CB8AC3E}">
        <p14:creationId xmlns:p14="http://schemas.microsoft.com/office/powerpoint/2010/main" val="1249959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1" y="2363673"/>
            <a:ext cx="434766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19601" y="2362200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75566" y="281394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76111" y="328500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11291" y="3751319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57687" y="1533299"/>
            <a:ext cx="1797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Treatment Group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Control Group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67786" y="4876800"/>
            <a:ext cx="4832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Specific tests: treatment gains for late treatment?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546513" y="3205139"/>
            <a:ext cx="720198" cy="466317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553200" y="3724684"/>
            <a:ext cx="720198" cy="46631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1608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3"/>
          <p:cNvSpPr txBox="1">
            <a:spLocks noChangeArrowheads="1"/>
          </p:cNvSpPr>
          <p:nvPr/>
        </p:nvSpPr>
        <p:spPr bwMode="auto">
          <a:xfrm>
            <a:off x="2415073" y="220826"/>
            <a:ext cx="70104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phemia" panose="020B0503040102020104"/>
                <a:ea typeface="+mn-ea"/>
                <a:cs typeface="+mn-cs"/>
              </a:rPr>
              <a:t>Discussion Questions:</a:t>
            </a: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2099387" y="1107234"/>
            <a:ext cx="7239000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Is this an RCT? Do we have an identical “control group”?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role does the high SES group perform?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US" sz="1800" b="0" i="0" u="none" strike="noStrike" kern="120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Why do we have four treatment groups?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914400" lvl="1" indent="-457200">
              <a:spcBef>
                <a:spcPts val="1200"/>
              </a:spcBef>
              <a:buFontTx/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What outcome is measured here? Is it valid and reliable? </a:t>
            </a:r>
            <a:br>
              <a:rPr lang="en-US" dirty="0">
                <a:solidFill>
                  <a:prstClr val="black"/>
                </a:solidFill>
              </a:rPr>
            </a:br>
            <a:endParaRPr lang="en-US" dirty="0">
              <a:solidFill>
                <a:prstClr val="black"/>
              </a:solidFill>
            </a:endParaRPr>
          </a:p>
          <a:p>
            <a:pPr marL="914400" lvl="1" indent="-457200">
              <a:spcBef>
                <a:spcPts val="1200"/>
              </a:spcBef>
              <a:buFontTx/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How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would I test whether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two treatment periods has the same impact as three periods, but is more cost-effective? </a:t>
            </a:r>
            <a:b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US" sz="1800" b="0" i="0" u="none" strike="noStrike" kern="120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baseline="0" dirty="0">
                <a:solidFill>
                  <a:prstClr val="black"/>
                </a:solidFill>
                <a:latin typeface="Calibri" panose="020F0502020204030204"/>
              </a:rPr>
              <a:t>Can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 you identify a weakness in the design or a threat to validity?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ahoma" pitchFamily="34" charset="0"/>
              <a:buAutoNum type="arabicPeriod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6458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628646-59C5-0905-389F-417A2BE52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4179" y="1752366"/>
            <a:ext cx="6563641" cy="33532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72B035-D44B-02C2-2B2E-D8E22FC158F9}"/>
              </a:ext>
            </a:extLst>
          </p:cNvPr>
          <p:cNvSpPr txBox="1"/>
          <p:nvPr/>
        </p:nvSpPr>
        <p:spPr>
          <a:xfrm>
            <a:off x="1914861" y="5806004"/>
            <a:ext cx="79217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https://watts-college.github.io/cpp-524-fall-2021/labs/lab-05-diff-in-diff.html</a:t>
            </a:r>
          </a:p>
        </p:txBody>
      </p:sp>
    </p:spTree>
    <p:extLst>
      <p:ext uri="{BB962C8B-B14F-4D97-AF65-F5344CB8AC3E}">
        <p14:creationId xmlns:p14="http://schemas.microsoft.com/office/powerpoint/2010/main" val="2548765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B586F5F4-8FEB-030A-A3D1-3245CEC327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56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663E3EA-01C3-EA30-CB66-894E70C63C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1112" y="3733800"/>
            <a:ext cx="6601746" cy="1914792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544416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C1E1C2A8-1139-4A7E-DF9A-8C397ACBB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05584BA-B2D4-887D-29F2-6BC793CD6CE0}"/>
              </a:ext>
            </a:extLst>
          </p:cNvPr>
          <p:cNvSpPr txBox="1"/>
          <p:nvPr/>
        </p:nvSpPr>
        <p:spPr>
          <a:xfrm>
            <a:off x="903642" y="2183802"/>
            <a:ext cx="301076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Impact" panose="020B0806030902050204" pitchFamily="34" charset="0"/>
              </a:rPr>
              <a:t>Reflexive Estimator</a:t>
            </a:r>
          </a:p>
          <a:p>
            <a:endParaRPr lang="en-US" sz="2800" dirty="0">
              <a:latin typeface="Impact" panose="020B080603090205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Estimator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Assumptions</a:t>
            </a:r>
          </a:p>
        </p:txBody>
      </p:sp>
    </p:spTree>
    <p:extLst>
      <p:ext uri="{BB962C8B-B14F-4D97-AF65-F5344CB8AC3E}">
        <p14:creationId xmlns:p14="http://schemas.microsoft.com/office/powerpoint/2010/main" val="17583244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0A3DB188-6EF2-A489-4CED-52501F6A2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149" y="0"/>
            <a:ext cx="8001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564343-6934-D5FA-150F-C4DBA09CAF5B}"/>
              </a:ext>
            </a:extLst>
          </p:cNvPr>
          <p:cNvSpPr txBox="1"/>
          <p:nvPr/>
        </p:nvSpPr>
        <p:spPr>
          <a:xfrm>
            <a:off x="903642" y="2183802"/>
            <a:ext cx="301076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Impact" panose="020B0806030902050204" pitchFamily="34" charset="0"/>
              </a:rPr>
              <a:t>Reflexive Estimator</a:t>
            </a:r>
          </a:p>
          <a:p>
            <a:endParaRPr lang="en-US" sz="2800" dirty="0">
              <a:latin typeface="Impact" panose="020B080603090205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Estimator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Assumptions</a:t>
            </a:r>
          </a:p>
        </p:txBody>
      </p:sp>
    </p:spTree>
    <p:extLst>
      <p:ext uri="{BB962C8B-B14F-4D97-AF65-F5344CB8AC3E}">
        <p14:creationId xmlns:p14="http://schemas.microsoft.com/office/powerpoint/2010/main" val="282963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4F7B7999-0AA9-1731-C920-9F2164BBD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591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D96949C-19AE-B64E-640B-9E72AC9471FE}"/>
              </a:ext>
            </a:extLst>
          </p:cNvPr>
          <p:cNvSpPr txBox="1"/>
          <p:nvPr/>
        </p:nvSpPr>
        <p:spPr>
          <a:xfrm>
            <a:off x="903642" y="2183802"/>
            <a:ext cx="2521844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Impact" panose="020B0806030902050204" pitchFamily="34" charset="0"/>
              </a:rPr>
              <a:t>Post-Test </a:t>
            </a:r>
          </a:p>
          <a:p>
            <a:r>
              <a:rPr lang="en-US" sz="2800" dirty="0">
                <a:latin typeface="Impact" panose="020B0806030902050204" pitchFamily="34" charset="0"/>
              </a:rPr>
              <a:t>Only Estimator</a:t>
            </a:r>
          </a:p>
          <a:p>
            <a:endParaRPr lang="en-US" sz="2800" dirty="0">
              <a:latin typeface="Impact" panose="020B080603090205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Estimator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Assumptions</a:t>
            </a:r>
          </a:p>
        </p:txBody>
      </p:sp>
    </p:spTree>
    <p:extLst>
      <p:ext uri="{BB962C8B-B14F-4D97-AF65-F5344CB8AC3E}">
        <p14:creationId xmlns:p14="http://schemas.microsoft.com/office/powerpoint/2010/main" val="32912008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CA0A7C5-8082-82BF-3605-C40D2D781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198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24150E4-EB91-1388-0F84-D1DDB8E067E1}"/>
              </a:ext>
            </a:extLst>
          </p:cNvPr>
          <p:cNvSpPr txBox="1"/>
          <p:nvPr/>
        </p:nvSpPr>
        <p:spPr>
          <a:xfrm>
            <a:off x="903642" y="2183802"/>
            <a:ext cx="315823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Impact" panose="020B0806030902050204" pitchFamily="34" charset="0"/>
              </a:rPr>
              <a:t>Diff-in-Diff Estimator</a:t>
            </a:r>
          </a:p>
          <a:p>
            <a:endParaRPr lang="en-US" sz="2800" dirty="0">
              <a:latin typeface="Impact" panose="020B080603090205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Estimator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Assumptions</a:t>
            </a:r>
          </a:p>
        </p:txBody>
      </p:sp>
    </p:spTree>
    <p:extLst>
      <p:ext uri="{BB962C8B-B14F-4D97-AF65-F5344CB8AC3E}">
        <p14:creationId xmlns:p14="http://schemas.microsoft.com/office/powerpoint/2010/main" val="2952268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544638"/>
            <a:ext cx="10363200" cy="1362075"/>
          </a:xfrm>
        </p:spPr>
        <p:txBody>
          <a:bodyPr/>
          <a:lstStyle/>
          <a:p>
            <a:r>
              <a:rPr lang="en-US" dirty="0"/>
              <a:t>Case Study from readings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/>
              <a:t>Bingham, R., &amp; </a:t>
            </a:r>
            <a:r>
              <a:rPr lang="en-US" i="1" dirty="0" err="1"/>
              <a:t>Felbinger</a:t>
            </a:r>
            <a:r>
              <a:rPr lang="en-US" i="1" dirty="0"/>
              <a:t>, C. (2002). Evaluation in practice: A methodological approach. CQ Press.</a:t>
            </a:r>
            <a:endParaRPr lang="en-US" dirty="0"/>
          </a:p>
          <a:p>
            <a:r>
              <a:rPr lang="en-US" dirty="0"/>
              <a:t>CH-05: Improving Cognitive Ability in Chronically Deprived Children [</a:t>
            </a:r>
            <a:r>
              <a:rPr lang="en-US" u="sng" dirty="0">
                <a:hlinkClick r:id="rId2"/>
              </a:rPr>
              <a:t>pdf</a:t>
            </a:r>
            <a:r>
              <a:rPr lang="en-US" dirty="0"/>
              <a:t>]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5173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A8D51CA-5AED-FF21-AF02-7D3863567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65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F56A9AF-A062-0ED3-D7F2-604E57901E46}"/>
              </a:ext>
            </a:extLst>
          </p:cNvPr>
          <p:cNvSpPr txBox="1"/>
          <p:nvPr/>
        </p:nvSpPr>
        <p:spPr>
          <a:xfrm>
            <a:off x="903642" y="2183802"/>
            <a:ext cx="315823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Impact" panose="020B0806030902050204" pitchFamily="34" charset="0"/>
              </a:rPr>
              <a:t>Diff-in-Diff Estimator</a:t>
            </a:r>
          </a:p>
          <a:p>
            <a:endParaRPr lang="en-US" sz="2800" dirty="0">
              <a:latin typeface="Impact" panose="020B080603090205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Estimator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Assumptions</a:t>
            </a:r>
          </a:p>
        </p:txBody>
      </p:sp>
    </p:spTree>
    <p:extLst>
      <p:ext uri="{BB962C8B-B14F-4D97-AF65-F5344CB8AC3E}">
        <p14:creationId xmlns:p14="http://schemas.microsoft.com/office/powerpoint/2010/main" val="14331322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AEE05-A99C-46D8-5B13-DF4FEAEF4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2B37BD-13BE-027B-27CE-AD4EA24098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2853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54CFEA1-702B-4F34-04B0-041A07ECB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0" y="0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9373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DD296972-EA48-0E4B-ACFF-CF5B675C5A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0"/>
            <a:ext cx="9601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8825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9739B0E-B9BA-8814-0D8F-5F52FC2010D4}"/>
              </a:ext>
            </a:extLst>
          </p:cNvPr>
          <p:cNvSpPr txBox="1"/>
          <p:nvPr/>
        </p:nvSpPr>
        <p:spPr>
          <a:xfrm>
            <a:off x="1947133" y="6292787"/>
            <a:ext cx="91117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https://watts-college.github.io/cpp-524-fall-2021/labs/lab-07-gender-wage-gap.html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4F0B1F3-4CA7-614F-CE4C-C43EB8A3B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742" y="457200"/>
            <a:ext cx="48006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321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A2E32A9-691A-48DC-BF35-A6758B8A8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3E1ED4-15EC-41C2-9B88-68C4AD0B872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826" y="404877"/>
            <a:ext cx="8716348" cy="604824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458FF3-6D51-4B17-AE7F-2B4F161F9B61}"/>
              </a:ext>
            </a:extLst>
          </p:cNvPr>
          <p:cNvSpPr txBox="1"/>
          <p:nvPr/>
        </p:nvSpPr>
        <p:spPr>
          <a:xfrm>
            <a:off x="7750014" y="3624044"/>
            <a:ext cx="22763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Identify the treatment</a:t>
            </a:r>
          </a:p>
          <a:p>
            <a:pPr algn="ctr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and control groups</a:t>
            </a:r>
          </a:p>
        </p:txBody>
      </p:sp>
    </p:spTree>
    <p:extLst>
      <p:ext uri="{BB962C8B-B14F-4D97-AF65-F5344CB8AC3E}">
        <p14:creationId xmlns:p14="http://schemas.microsoft.com/office/powerpoint/2010/main" val="1015893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259AA5CC-35AB-4B6A-964F-1D0D5EBFEBC1}"/>
              </a:ext>
            </a:extLst>
          </p:cNvPr>
          <p:cNvGrpSpPr/>
          <p:nvPr/>
        </p:nvGrpSpPr>
        <p:grpSpPr>
          <a:xfrm>
            <a:off x="2490787" y="409575"/>
            <a:ext cx="7210425" cy="6038850"/>
            <a:chOff x="2490787" y="409575"/>
            <a:chExt cx="7210425" cy="603885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BDDDC4B9-3B46-466A-B3C0-6E4310CEAC25}"/>
                </a:ext>
              </a:extLst>
            </p:cNvPr>
            <p:cNvGrpSpPr/>
            <p:nvPr/>
          </p:nvGrpSpPr>
          <p:grpSpPr>
            <a:xfrm>
              <a:off x="2490787" y="409575"/>
              <a:ext cx="7210425" cy="6038850"/>
              <a:chOff x="2490787" y="409575"/>
              <a:chExt cx="7210425" cy="6038850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89D5F9F3-DE45-49C7-9079-BFBEC0B8B299}"/>
                  </a:ext>
                </a:extLst>
              </p:cNvPr>
              <p:cNvGrpSpPr/>
              <p:nvPr/>
            </p:nvGrpSpPr>
            <p:grpSpPr>
              <a:xfrm>
                <a:off x="2490787" y="409575"/>
                <a:ext cx="7210425" cy="6038850"/>
                <a:chOff x="2490787" y="409575"/>
                <a:chExt cx="7210425" cy="6038850"/>
              </a:xfrm>
            </p:grpSpPr>
            <p:pic>
              <p:nvPicPr>
                <p:cNvPr id="2" name="Picture 1">
                  <a:extLst>
                    <a:ext uri="{FF2B5EF4-FFF2-40B4-BE49-F238E27FC236}">
                      <a16:creationId xmlns:a16="http://schemas.microsoft.com/office/drawing/2014/main" id="{FDE5C1BC-61DA-42C9-8837-A323872BF26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2490787" y="409575"/>
                  <a:ext cx="7210425" cy="6038850"/>
                </a:xfrm>
                <a:prstGeom prst="rect">
                  <a:avLst/>
                </a:prstGeom>
              </p:spPr>
            </p:pic>
            <p:sp>
              <p:nvSpPr>
                <p:cNvPr id="3" name="Oval 2">
                  <a:extLst>
                    <a:ext uri="{FF2B5EF4-FFF2-40B4-BE49-F238E27FC236}">
                      <a16:creationId xmlns:a16="http://schemas.microsoft.com/office/drawing/2014/main" id="{5272BE17-2847-4FD0-AC92-D98442F12AC5}"/>
                    </a:ext>
                  </a:extLst>
                </p:cNvPr>
                <p:cNvSpPr/>
                <p:nvPr/>
              </p:nvSpPr>
              <p:spPr>
                <a:xfrm>
                  <a:off x="7240555" y="1156995"/>
                  <a:ext cx="137160" cy="137160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" name="Oval 3">
                  <a:extLst>
                    <a:ext uri="{FF2B5EF4-FFF2-40B4-BE49-F238E27FC236}">
                      <a16:creationId xmlns:a16="http://schemas.microsoft.com/office/drawing/2014/main" id="{2E7567BF-B472-4542-AF3E-DB14B9D96A32}"/>
                    </a:ext>
                  </a:extLst>
                </p:cNvPr>
                <p:cNvSpPr/>
                <p:nvPr/>
              </p:nvSpPr>
              <p:spPr>
                <a:xfrm>
                  <a:off x="5713445" y="2528595"/>
                  <a:ext cx="137160" cy="137160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" name="Oval 4">
                  <a:extLst>
                    <a:ext uri="{FF2B5EF4-FFF2-40B4-BE49-F238E27FC236}">
                      <a16:creationId xmlns:a16="http://schemas.microsoft.com/office/drawing/2014/main" id="{CFC322B3-C643-4B33-9AF1-2ACDA095093C}"/>
                    </a:ext>
                  </a:extLst>
                </p:cNvPr>
                <p:cNvSpPr/>
                <p:nvPr/>
              </p:nvSpPr>
              <p:spPr>
                <a:xfrm>
                  <a:off x="3402564" y="4074366"/>
                  <a:ext cx="137160" cy="137160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" name="Oval 5">
                  <a:extLst>
                    <a:ext uri="{FF2B5EF4-FFF2-40B4-BE49-F238E27FC236}">
                      <a16:creationId xmlns:a16="http://schemas.microsoft.com/office/drawing/2014/main" id="{6318FF46-5B3A-47C4-A023-24E283C92DF2}"/>
                    </a:ext>
                  </a:extLst>
                </p:cNvPr>
                <p:cNvSpPr/>
                <p:nvPr/>
              </p:nvSpPr>
              <p:spPr>
                <a:xfrm>
                  <a:off x="4130351" y="3747795"/>
                  <a:ext cx="137160" cy="137160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" name="Oval 6">
                  <a:extLst>
                    <a:ext uri="{FF2B5EF4-FFF2-40B4-BE49-F238E27FC236}">
                      <a16:creationId xmlns:a16="http://schemas.microsoft.com/office/drawing/2014/main" id="{2DE520DE-5513-4840-B478-793A841128CC}"/>
                    </a:ext>
                  </a:extLst>
                </p:cNvPr>
                <p:cNvSpPr/>
                <p:nvPr/>
              </p:nvSpPr>
              <p:spPr>
                <a:xfrm>
                  <a:off x="3402564" y="5261395"/>
                  <a:ext cx="137160" cy="137160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E78AC04E-C3B6-445D-B584-BA23895B642B}"/>
                    </a:ext>
                  </a:extLst>
                </p:cNvPr>
                <p:cNvSpPr/>
                <p:nvPr/>
              </p:nvSpPr>
              <p:spPr>
                <a:xfrm>
                  <a:off x="7240555" y="2681461"/>
                  <a:ext cx="137160" cy="137160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" name="Oval 8">
                  <a:extLst>
                    <a:ext uri="{FF2B5EF4-FFF2-40B4-BE49-F238E27FC236}">
                      <a16:creationId xmlns:a16="http://schemas.microsoft.com/office/drawing/2014/main" id="{B60E9023-E02C-4D20-80C3-B0522D8459F6}"/>
                    </a:ext>
                  </a:extLst>
                </p:cNvPr>
                <p:cNvSpPr/>
                <p:nvPr/>
              </p:nvSpPr>
              <p:spPr>
                <a:xfrm>
                  <a:off x="5713445" y="3816375"/>
                  <a:ext cx="137160" cy="137160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CE801BFE-5E20-48F7-85F6-7707EA60CEF6}"/>
                    </a:ext>
                  </a:extLst>
                </p:cNvPr>
                <p:cNvSpPr/>
                <p:nvPr/>
              </p:nvSpPr>
              <p:spPr>
                <a:xfrm>
                  <a:off x="4130351" y="4795934"/>
                  <a:ext cx="137160" cy="137160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9F4AB0D1-EA4F-4A23-BA06-F08F33FA1241}"/>
                    </a:ext>
                  </a:extLst>
                </p:cNvPr>
                <p:cNvSpPr/>
                <p:nvPr/>
              </p:nvSpPr>
              <p:spPr>
                <a:xfrm>
                  <a:off x="3402564" y="5170890"/>
                  <a:ext cx="137160" cy="137160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7D1D9B0D-071B-4110-897E-F639BC7A5124}"/>
                    </a:ext>
                  </a:extLst>
                </p:cNvPr>
                <p:cNvSpPr/>
                <p:nvPr/>
              </p:nvSpPr>
              <p:spPr>
                <a:xfrm>
                  <a:off x="4130351" y="4696098"/>
                  <a:ext cx="137160" cy="137160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210DCE01-61F4-4290-B461-F745AA6F5258}"/>
                    </a:ext>
                  </a:extLst>
                </p:cNvPr>
                <p:cNvSpPr/>
                <p:nvPr/>
              </p:nvSpPr>
              <p:spPr>
                <a:xfrm>
                  <a:off x="5735370" y="2937918"/>
                  <a:ext cx="137160" cy="137160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id="{FD427A72-0D0B-4609-AE2D-F3C27008710F}"/>
                    </a:ext>
                  </a:extLst>
                </p:cNvPr>
                <p:cNvSpPr/>
                <p:nvPr/>
              </p:nvSpPr>
              <p:spPr>
                <a:xfrm>
                  <a:off x="7240555" y="1972995"/>
                  <a:ext cx="137160" cy="137160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345E7851-5D79-489B-A3C2-69321AD52F8B}"/>
                    </a:ext>
                  </a:extLst>
                </p:cNvPr>
                <p:cNvSpPr txBox="1"/>
                <p:nvPr/>
              </p:nvSpPr>
              <p:spPr>
                <a:xfrm>
                  <a:off x="3215304" y="3649543"/>
                  <a:ext cx="57419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solidFill>
                        <a:srgbClr val="0070C0"/>
                      </a:solidFill>
                    </a:rPr>
                    <a:t>HS-0</a:t>
                  </a:r>
                </a:p>
              </p:txBody>
            </p:sp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E7525717-043F-4463-91DC-4C84AAB0FE20}"/>
                    </a:ext>
                  </a:extLst>
                </p:cNvPr>
                <p:cNvSpPr txBox="1"/>
                <p:nvPr/>
              </p:nvSpPr>
              <p:spPr>
                <a:xfrm>
                  <a:off x="3911833" y="3309405"/>
                  <a:ext cx="57419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solidFill>
                        <a:srgbClr val="0070C0"/>
                      </a:solidFill>
                    </a:rPr>
                    <a:t>HS-1</a:t>
                  </a:r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2A809946-BBC2-438E-A7FD-5AFE7DB6AC47}"/>
                    </a:ext>
                  </a:extLst>
                </p:cNvPr>
                <p:cNvSpPr txBox="1"/>
                <p:nvPr/>
              </p:nvSpPr>
              <p:spPr>
                <a:xfrm>
                  <a:off x="5457605" y="2059439"/>
                  <a:ext cx="57419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solidFill>
                        <a:srgbClr val="0070C0"/>
                      </a:solidFill>
                    </a:rPr>
                    <a:t>HS-2</a:t>
                  </a:r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F5BDE1A0-89FF-4491-A9DE-6E54CC335F28}"/>
                    </a:ext>
                  </a:extLst>
                </p:cNvPr>
                <p:cNvSpPr txBox="1"/>
                <p:nvPr/>
              </p:nvSpPr>
              <p:spPr>
                <a:xfrm>
                  <a:off x="7053295" y="702065"/>
                  <a:ext cx="57419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solidFill>
                        <a:srgbClr val="0070C0"/>
                      </a:solidFill>
                    </a:rPr>
                    <a:t>HS-3</a:t>
                  </a:r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EF570B68-6B3D-4166-A234-78D3E6CD1910}"/>
                    </a:ext>
                  </a:extLst>
                </p:cNvPr>
                <p:cNvSpPr/>
                <p:nvPr/>
              </p:nvSpPr>
              <p:spPr>
                <a:xfrm>
                  <a:off x="3233966" y="5511544"/>
                  <a:ext cx="4902328" cy="33733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8F2B7B2F-E3A9-467E-9E6A-03C327838DA8}"/>
                    </a:ext>
                  </a:extLst>
                </p:cNvPr>
                <p:cNvSpPr/>
                <p:nvPr/>
              </p:nvSpPr>
              <p:spPr>
                <a:xfrm>
                  <a:off x="7340393" y="5272637"/>
                  <a:ext cx="137160" cy="137160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9DA936EF-013D-4A70-9A12-E8C54A7BAC03}"/>
                    </a:ext>
                  </a:extLst>
                </p:cNvPr>
                <p:cNvSpPr/>
                <p:nvPr/>
              </p:nvSpPr>
              <p:spPr>
                <a:xfrm>
                  <a:off x="7558911" y="5276744"/>
                  <a:ext cx="137160" cy="137160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2DE32253-B162-4006-A951-5AEB11A524DC}"/>
                    </a:ext>
                  </a:extLst>
                </p:cNvPr>
                <p:cNvSpPr txBox="1"/>
                <p:nvPr/>
              </p:nvSpPr>
              <p:spPr>
                <a:xfrm>
                  <a:off x="3307646" y="5445409"/>
                  <a:ext cx="39786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solidFill>
                        <a:srgbClr val="0070C0"/>
                      </a:solidFill>
                    </a:rPr>
                    <a:t>C0</a:t>
                  </a: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4654C005-770C-4B0A-BDEA-A3F2A2A00D2B}"/>
                    </a:ext>
                  </a:extLst>
                </p:cNvPr>
                <p:cNvSpPr txBox="1"/>
                <p:nvPr/>
              </p:nvSpPr>
              <p:spPr>
                <a:xfrm>
                  <a:off x="4054296" y="4953206"/>
                  <a:ext cx="39786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solidFill>
                        <a:srgbClr val="0070C0"/>
                      </a:solidFill>
                    </a:rPr>
                    <a:t>C1</a:t>
                  </a: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B1313F6A-3CB7-4AA1-924D-7A14E37154DD}"/>
                    </a:ext>
                  </a:extLst>
                </p:cNvPr>
                <p:cNvSpPr txBox="1"/>
                <p:nvPr/>
              </p:nvSpPr>
              <p:spPr>
                <a:xfrm>
                  <a:off x="5573125" y="4004042"/>
                  <a:ext cx="55496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>
                      <a:solidFill>
                        <a:srgbClr val="0070C0"/>
                      </a:solidFill>
                    </a:rPr>
                    <a:t>C2</a:t>
                  </a: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27EB597D-730D-430D-B45F-E45D5C0EC9AB}"/>
                    </a:ext>
                  </a:extLst>
                </p:cNvPr>
                <p:cNvSpPr txBox="1"/>
                <p:nvPr/>
              </p:nvSpPr>
              <p:spPr>
                <a:xfrm>
                  <a:off x="7121875" y="2903819"/>
                  <a:ext cx="39786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solidFill>
                        <a:srgbClr val="0070C0"/>
                      </a:solidFill>
                    </a:rPr>
                    <a:t>C3</a:t>
                  </a: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55D722E3-089D-4112-8435-058191B7C1BF}"/>
                    </a:ext>
                  </a:extLst>
                </p:cNvPr>
                <p:cNvSpPr txBox="1"/>
                <p:nvPr/>
              </p:nvSpPr>
              <p:spPr>
                <a:xfrm>
                  <a:off x="3290237" y="4704497"/>
                  <a:ext cx="388248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solidFill>
                        <a:schemeClr val="accent2">
                          <a:lumMod val="50000"/>
                        </a:schemeClr>
                      </a:solidFill>
                    </a:rPr>
                    <a:t>T0</a:t>
                  </a: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C4F3DD12-46D7-4DBC-BBEF-BBBD9C188B54}"/>
                    </a:ext>
                  </a:extLst>
                </p:cNvPr>
                <p:cNvSpPr txBox="1"/>
                <p:nvPr/>
              </p:nvSpPr>
              <p:spPr>
                <a:xfrm>
                  <a:off x="4004807" y="4228129"/>
                  <a:ext cx="388248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solidFill>
                        <a:schemeClr val="accent2">
                          <a:lumMod val="50000"/>
                        </a:schemeClr>
                      </a:solidFill>
                    </a:rPr>
                    <a:t>T1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5353FED8-6BC2-4602-B24A-07A0E0AAF9DB}"/>
                    </a:ext>
                  </a:extLst>
                </p:cNvPr>
                <p:cNvSpPr txBox="1"/>
                <p:nvPr/>
              </p:nvSpPr>
              <p:spPr>
                <a:xfrm>
                  <a:off x="5615755" y="3106805"/>
                  <a:ext cx="388248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solidFill>
                        <a:schemeClr val="accent2">
                          <a:lumMod val="50000"/>
                        </a:schemeClr>
                      </a:solidFill>
                    </a:rPr>
                    <a:t>T2</a:t>
                  </a:r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6125C36E-09EE-4627-A4EC-1137A6EF240E}"/>
                    </a:ext>
                  </a:extLst>
                </p:cNvPr>
                <p:cNvSpPr txBox="1"/>
                <p:nvPr/>
              </p:nvSpPr>
              <p:spPr>
                <a:xfrm>
                  <a:off x="7100235" y="1611925"/>
                  <a:ext cx="388248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solidFill>
                        <a:schemeClr val="accent2">
                          <a:lumMod val="50000"/>
                        </a:schemeClr>
                      </a:solidFill>
                    </a:rPr>
                    <a:t>T3</a:t>
                  </a:r>
                </a:p>
              </p:txBody>
            </p:sp>
          </p:grp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81FD7F67-0E6A-472A-93AD-2AF6B6299DCD}"/>
                  </a:ext>
                </a:extLst>
              </p:cNvPr>
              <p:cNvCxnSpPr>
                <a:cxnSpLocks/>
                <a:endCxn id="13" idx="3"/>
              </p:cNvCxnSpPr>
              <p:nvPr/>
            </p:nvCxnSpPr>
            <p:spPr>
              <a:xfrm flipV="1">
                <a:off x="4241366" y="3054991"/>
                <a:ext cx="1514091" cy="1641107"/>
              </a:xfrm>
              <a:prstGeom prst="line">
                <a:avLst/>
              </a:prstGeom>
              <a:ln w="34925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FA0D0927-4614-4839-AB7F-0B6A88911D5F}"/>
                  </a:ext>
                </a:extLst>
              </p:cNvPr>
              <p:cNvCxnSpPr>
                <a:cxnSpLocks/>
                <a:stCxn id="13" idx="7"/>
                <a:endCxn id="14" idx="3"/>
              </p:cNvCxnSpPr>
              <p:nvPr/>
            </p:nvCxnSpPr>
            <p:spPr>
              <a:xfrm flipV="1">
                <a:off x="5852443" y="2090068"/>
                <a:ext cx="1408199" cy="867937"/>
              </a:xfrm>
              <a:prstGeom prst="line">
                <a:avLst/>
              </a:prstGeom>
              <a:ln w="34925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E74D9C6-8100-484C-8FE0-58D65636F80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98931" y="1972995"/>
                <a:ext cx="10313" cy="1303087"/>
              </a:xfrm>
              <a:prstGeom prst="line">
                <a:avLst/>
              </a:prstGeom>
              <a:ln w="15875">
                <a:solidFill>
                  <a:schemeClr val="accent2">
                    <a:lumMod val="5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5C2CE58-5360-41CF-8EA4-EB3B4129AC75}"/>
                  </a:ext>
                </a:extLst>
              </p:cNvPr>
              <p:cNvSpPr txBox="1"/>
              <p:nvPr/>
            </p:nvSpPr>
            <p:spPr>
              <a:xfrm>
                <a:off x="3711137" y="1201008"/>
                <a:ext cx="975588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accent2">
                        <a:lumMod val="50000"/>
                      </a:schemeClr>
                    </a:solidFill>
                  </a:rPr>
                  <a:t>Start of </a:t>
                </a:r>
              </a:p>
              <a:p>
                <a:pPr algn="ctr"/>
                <a:r>
                  <a:rPr lang="en-US" sz="1400" dirty="0">
                    <a:solidFill>
                      <a:schemeClr val="accent2">
                        <a:lumMod val="50000"/>
                      </a:schemeClr>
                    </a:solidFill>
                  </a:rPr>
                  <a:t>Treatment</a:t>
                </a:r>
              </a:p>
              <a:p>
                <a:pPr algn="ctr"/>
                <a:r>
                  <a:rPr lang="en-US" sz="1400" dirty="0">
                    <a:solidFill>
                      <a:schemeClr val="accent2">
                        <a:lumMod val="50000"/>
                      </a:schemeClr>
                    </a:solidFill>
                  </a:rPr>
                  <a:t>Periods</a:t>
                </a: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7D4E7CE4-7A7F-4041-A5E9-079C97DA10D5}"/>
                  </a:ext>
                </a:extLst>
              </p:cNvPr>
              <p:cNvSpPr/>
              <p:nvPr/>
            </p:nvSpPr>
            <p:spPr>
              <a:xfrm>
                <a:off x="7436850" y="1835485"/>
                <a:ext cx="2127367" cy="92874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19026F5-A2FE-4D35-8C9C-C3E4AEF9F657}"/>
                  </a:ext>
                </a:extLst>
              </p:cNvPr>
              <p:cNvSpPr txBox="1"/>
              <p:nvPr/>
            </p:nvSpPr>
            <p:spPr>
              <a:xfrm>
                <a:off x="7608349" y="1835485"/>
                <a:ext cx="144090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accent2">
                        <a:lumMod val="50000"/>
                      </a:schemeClr>
                    </a:solidFill>
                  </a:rPr>
                  <a:t>Treatment Group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B48DE9BF-0068-44B7-ABE0-F37EDFFF4C88}"/>
                  </a:ext>
                </a:extLst>
              </p:cNvPr>
              <p:cNvSpPr txBox="1"/>
              <p:nvPr/>
            </p:nvSpPr>
            <p:spPr>
              <a:xfrm>
                <a:off x="7637337" y="2514033"/>
                <a:ext cx="122238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accent1">
                        <a:lumMod val="50000"/>
                      </a:schemeClr>
                    </a:solidFill>
                  </a:rPr>
                  <a:t>Control Group</a:t>
                </a:r>
              </a:p>
            </p:txBody>
          </p:sp>
        </p:grp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EDA41D71-DD12-420B-B641-C8A97845CEAA}"/>
                </a:ext>
              </a:extLst>
            </p:cNvPr>
            <p:cNvSpPr/>
            <p:nvPr/>
          </p:nvSpPr>
          <p:spPr>
            <a:xfrm>
              <a:off x="4486029" y="5141245"/>
              <a:ext cx="3930183" cy="3373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01000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1" y="2363673"/>
            <a:ext cx="434766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19601" y="2362200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75566" y="281394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76111" y="328500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11291" y="3751319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8" name="Rectangle 7"/>
          <p:cNvSpPr/>
          <p:nvPr/>
        </p:nvSpPr>
        <p:spPr>
          <a:xfrm>
            <a:off x="4675911" y="2204347"/>
            <a:ext cx="720198" cy="60960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38800" y="2209800"/>
            <a:ext cx="720198" cy="1075203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518802" y="2209800"/>
            <a:ext cx="720198" cy="1541519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460912" y="2209800"/>
            <a:ext cx="720198" cy="2057401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61364" y="1251650"/>
            <a:ext cx="1886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Treatment Groups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19795" y="4876800"/>
            <a:ext cx="1607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Control Groups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733800" y="2209800"/>
            <a:ext cx="720198" cy="20574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675910" y="2819400"/>
            <a:ext cx="720198" cy="14478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638800" y="3276600"/>
            <a:ext cx="720198" cy="9906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532420" y="3754580"/>
            <a:ext cx="720198" cy="5126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2865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9F32C-D7B4-4496-8E4F-D0C639081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28CA66-C4A9-00B5-48C1-1EDAEEF2F118}"/>
              </a:ext>
            </a:extLst>
          </p:cNvPr>
          <p:cNvSpPr txBox="1"/>
          <p:nvPr/>
        </p:nvSpPr>
        <p:spPr>
          <a:xfrm>
            <a:off x="3810001" y="2363673"/>
            <a:ext cx="434766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DD9805-A188-948D-7F38-70A82C89AB4A}"/>
              </a:ext>
            </a:extLst>
          </p:cNvPr>
          <p:cNvSpPr txBox="1"/>
          <p:nvPr/>
        </p:nvSpPr>
        <p:spPr>
          <a:xfrm>
            <a:off x="4419601" y="2362200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4BB333-4D89-71AB-B57B-DD4CB2C53066}"/>
              </a:ext>
            </a:extLst>
          </p:cNvPr>
          <p:cNvSpPr txBox="1"/>
          <p:nvPr/>
        </p:nvSpPr>
        <p:spPr>
          <a:xfrm>
            <a:off x="5375566" y="281394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F6BD2D-D6B6-503B-3619-F2A7449F079B}"/>
              </a:ext>
            </a:extLst>
          </p:cNvPr>
          <p:cNvSpPr txBox="1"/>
          <p:nvPr/>
        </p:nvSpPr>
        <p:spPr>
          <a:xfrm>
            <a:off x="6276111" y="328500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FD46F8-82A3-14DA-961C-FB8AE2789DB7}"/>
              </a:ext>
            </a:extLst>
          </p:cNvPr>
          <p:cNvSpPr txBox="1"/>
          <p:nvPr/>
        </p:nvSpPr>
        <p:spPr>
          <a:xfrm>
            <a:off x="7211291" y="3751319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54CC4A-2C47-0622-9872-D4CE428E4343}"/>
              </a:ext>
            </a:extLst>
          </p:cNvPr>
          <p:cNvSpPr txBox="1"/>
          <p:nvPr/>
        </p:nvSpPr>
        <p:spPr>
          <a:xfrm>
            <a:off x="6457687" y="1533299"/>
            <a:ext cx="1797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Treatment Group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Control Group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3C2909-8624-10A2-DB1A-3230FC158B4B}"/>
              </a:ext>
            </a:extLst>
          </p:cNvPr>
          <p:cNvSpPr txBox="1"/>
          <p:nvPr/>
        </p:nvSpPr>
        <p:spPr>
          <a:xfrm>
            <a:off x="3567786" y="4876800"/>
            <a:ext cx="4832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Specific tests: treatment gains for late treatment?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87689E-4EF1-F611-5756-5D43EDE360C4}"/>
              </a:ext>
            </a:extLst>
          </p:cNvPr>
          <p:cNvSpPr/>
          <p:nvPr/>
        </p:nvSpPr>
        <p:spPr>
          <a:xfrm>
            <a:off x="4648456" y="2282580"/>
            <a:ext cx="720198" cy="466317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076D914-87D6-2D97-88CA-1174BEEB38C2}"/>
              </a:ext>
            </a:extLst>
          </p:cNvPr>
          <p:cNvSpPr/>
          <p:nvPr/>
        </p:nvSpPr>
        <p:spPr>
          <a:xfrm>
            <a:off x="4655143" y="2802125"/>
            <a:ext cx="720198" cy="46631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8647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D9AAF-0558-E0D9-B3F6-670970C64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AEE398-7A49-2417-C2C2-E4320320FFF1}"/>
              </a:ext>
            </a:extLst>
          </p:cNvPr>
          <p:cNvSpPr txBox="1"/>
          <p:nvPr/>
        </p:nvSpPr>
        <p:spPr>
          <a:xfrm>
            <a:off x="3810001" y="2363673"/>
            <a:ext cx="434766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F6D1AB-2A70-34C0-C81E-93ACB2262D57}"/>
              </a:ext>
            </a:extLst>
          </p:cNvPr>
          <p:cNvSpPr txBox="1"/>
          <p:nvPr/>
        </p:nvSpPr>
        <p:spPr>
          <a:xfrm>
            <a:off x="4419601" y="2362200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CAC1CB-1D53-F672-DDBA-EA458D569959}"/>
              </a:ext>
            </a:extLst>
          </p:cNvPr>
          <p:cNvSpPr txBox="1"/>
          <p:nvPr/>
        </p:nvSpPr>
        <p:spPr>
          <a:xfrm>
            <a:off x="5375566" y="281394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C3BC0A-7970-54AC-E420-F47A2F1E996D}"/>
              </a:ext>
            </a:extLst>
          </p:cNvPr>
          <p:cNvSpPr txBox="1"/>
          <p:nvPr/>
        </p:nvSpPr>
        <p:spPr>
          <a:xfrm>
            <a:off x="6276111" y="328500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5A47CB-47AA-7356-0EF0-C6E7E34D6C9C}"/>
              </a:ext>
            </a:extLst>
          </p:cNvPr>
          <p:cNvSpPr txBox="1"/>
          <p:nvPr/>
        </p:nvSpPr>
        <p:spPr>
          <a:xfrm>
            <a:off x="7211291" y="3751319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1D2B874-8424-F606-6CD0-81378571AAB6}"/>
              </a:ext>
            </a:extLst>
          </p:cNvPr>
          <p:cNvSpPr/>
          <p:nvPr/>
        </p:nvSpPr>
        <p:spPr>
          <a:xfrm>
            <a:off x="4709497" y="2201432"/>
            <a:ext cx="720198" cy="62268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C0E5BC-5270-886B-A8B6-8B002F913056}"/>
              </a:ext>
            </a:extLst>
          </p:cNvPr>
          <p:cNvSpPr txBox="1"/>
          <p:nvPr/>
        </p:nvSpPr>
        <p:spPr>
          <a:xfrm>
            <a:off x="1298814" y="1153276"/>
            <a:ext cx="18865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G1 = 6 months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G2-G4 = 0 months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374CC8-8D4B-60A7-6048-8F2D8C9712AF}"/>
              </a:ext>
            </a:extLst>
          </p:cNvPr>
          <p:cNvSpPr txBox="1"/>
          <p:nvPr/>
        </p:nvSpPr>
        <p:spPr>
          <a:xfrm>
            <a:off x="4244190" y="4394998"/>
            <a:ext cx="17396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Control Group –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 treatment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978765-D7D5-B27E-6486-7F18DD5689A3}"/>
              </a:ext>
            </a:extLst>
          </p:cNvPr>
          <p:cNvSpPr/>
          <p:nvPr/>
        </p:nvSpPr>
        <p:spPr>
          <a:xfrm>
            <a:off x="4717713" y="2832486"/>
            <a:ext cx="720198" cy="140391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C879CC-6445-6452-37BE-16390FC4EB3D}"/>
              </a:ext>
            </a:extLst>
          </p:cNvPr>
          <p:cNvSpPr txBox="1"/>
          <p:nvPr/>
        </p:nvSpPr>
        <p:spPr>
          <a:xfrm>
            <a:off x="2007186" y="582062"/>
            <a:ext cx="4414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all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Treatment Dosage (program duration)</a:t>
            </a: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57BB6E4C-DAE9-E693-8E78-E75C5947680D}"/>
              </a:ext>
            </a:extLst>
          </p:cNvPr>
          <p:cNvSpPr/>
          <p:nvPr/>
        </p:nvSpPr>
        <p:spPr>
          <a:xfrm>
            <a:off x="3057330" y="1153276"/>
            <a:ext cx="401830" cy="646331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C22A1FE-6DBA-C012-0A07-9B0BB8912CA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232" y="-25510"/>
            <a:ext cx="8716348" cy="604824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8BDC0C30-3DBB-C063-FB0A-2D689047EBAD}"/>
              </a:ext>
            </a:extLst>
          </p:cNvPr>
          <p:cNvSpPr/>
          <p:nvPr/>
        </p:nvSpPr>
        <p:spPr>
          <a:xfrm>
            <a:off x="8069079" y="3326600"/>
            <a:ext cx="447870" cy="44627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8BCB3AF-511C-4718-54E5-685E1501E981}"/>
              </a:ext>
            </a:extLst>
          </p:cNvPr>
          <p:cNvSpPr/>
          <p:nvPr/>
        </p:nvSpPr>
        <p:spPr>
          <a:xfrm>
            <a:off x="8078021" y="4171861"/>
            <a:ext cx="447870" cy="446273"/>
          </a:xfrm>
          <a:prstGeom prst="ellipse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AB020DB-44C0-EDC2-39BB-6ACBB8061D6D}"/>
              </a:ext>
            </a:extLst>
          </p:cNvPr>
          <p:cNvSpPr txBox="1"/>
          <p:nvPr/>
        </p:nvSpPr>
        <p:spPr>
          <a:xfrm>
            <a:off x="3719795" y="1060943"/>
            <a:ext cx="23351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G1 </a:t>
            </a:r>
            <a:r>
              <a:rPr lang="en-US" sz="1600" dirty="0">
                <a:latin typeface="Calibri"/>
              </a:rPr>
              <a:t>x {G2,G3,G4}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would represent outcome after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 months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of treatment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11508A3-76A8-0EFD-72CE-3C43F0F25A13}"/>
              </a:ext>
            </a:extLst>
          </p:cNvPr>
          <p:cNvSpPr txBox="1"/>
          <p:nvPr/>
        </p:nvSpPr>
        <p:spPr>
          <a:xfrm>
            <a:off x="1163215" y="2001489"/>
            <a:ext cx="18941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/>
              <a:t>Might pool data to increase statistical power</a:t>
            </a:r>
          </a:p>
        </p:txBody>
      </p:sp>
    </p:spTree>
    <p:extLst>
      <p:ext uri="{BB962C8B-B14F-4D97-AF65-F5344CB8AC3E}">
        <p14:creationId xmlns:p14="http://schemas.microsoft.com/office/powerpoint/2010/main" val="1617235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1" y="2363673"/>
            <a:ext cx="434766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19601" y="2362200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75566" y="281394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76111" y="328500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11291" y="3751319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8" name="Rectangle 7"/>
          <p:cNvSpPr/>
          <p:nvPr/>
        </p:nvSpPr>
        <p:spPr>
          <a:xfrm>
            <a:off x="4675911" y="2204347"/>
            <a:ext cx="3557956" cy="60960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85450" y="592948"/>
            <a:ext cx="4414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all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Treatment Dosage (program duration)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19795" y="4876800"/>
            <a:ext cx="3076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Control Groups – no treatment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733800" y="2209800"/>
            <a:ext cx="720198" cy="20574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675910" y="2819400"/>
            <a:ext cx="720198" cy="14478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638800" y="3276600"/>
            <a:ext cx="720198" cy="9906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532420" y="3754580"/>
            <a:ext cx="720198" cy="5126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45189A-EF40-48D1-B613-AE2E31BE9421}"/>
              </a:ext>
            </a:extLst>
          </p:cNvPr>
          <p:cNvSpPr txBox="1"/>
          <p:nvPr/>
        </p:nvSpPr>
        <p:spPr>
          <a:xfrm>
            <a:off x="4660746" y="1646148"/>
            <a:ext cx="75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0FBDD8B-83D0-47DA-9A81-B2C81F46B969}"/>
              </a:ext>
            </a:extLst>
          </p:cNvPr>
          <p:cNvSpPr txBox="1"/>
          <p:nvPr/>
        </p:nvSpPr>
        <p:spPr>
          <a:xfrm>
            <a:off x="5491453" y="1646148"/>
            <a:ext cx="8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561D838-1CED-4F3D-AC07-F8ABF3D05653}"/>
              </a:ext>
            </a:extLst>
          </p:cNvPr>
          <p:cNvSpPr txBox="1"/>
          <p:nvPr/>
        </p:nvSpPr>
        <p:spPr>
          <a:xfrm>
            <a:off x="6502092" y="1645448"/>
            <a:ext cx="8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E62B6F1-8C06-48CA-B916-CD1C8C4D492C}"/>
              </a:ext>
            </a:extLst>
          </p:cNvPr>
          <p:cNvSpPr txBox="1"/>
          <p:nvPr/>
        </p:nvSpPr>
        <p:spPr>
          <a:xfrm>
            <a:off x="7501755" y="1645448"/>
            <a:ext cx="8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24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9F1D1C-1701-AC21-6404-3D9FBAD12EE0}"/>
              </a:ext>
            </a:extLst>
          </p:cNvPr>
          <p:cNvSpPr txBox="1"/>
          <p:nvPr/>
        </p:nvSpPr>
        <p:spPr>
          <a:xfrm flipH="1">
            <a:off x="2421637" y="2324481"/>
            <a:ext cx="1655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Impact" panose="020B0806030902050204" pitchFamily="34" charset="0"/>
              </a:rPr>
              <a:t>Group 1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F27E052-D226-2E7D-0FEA-666D8D91A5A1}"/>
              </a:ext>
            </a:extLst>
          </p:cNvPr>
          <p:cNvCxnSpPr/>
          <p:nvPr/>
        </p:nvCxnSpPr>
        <p:spPr>
          <a:xfrm>
            <a:off x="3347049" y="2509147"/>
            <a:ext cx="238401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0327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C7CF4-292C-1ADE-3844-7E294DFAD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661B0B7-50EA-48C8-7E76-FF57E72A1A18}"/>
              </a:ext>
            </a:extLst>
          </p:cNvPr>
          <p:cNvSpPr txBox="1"/>
          <p:nvPr/>
        </p:nvSpPr>
        <p:spPr>
          <a:xfrm>
            <a:off x="3810001" y="2363673"/>
            <a:ext cx="434766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G1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G2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G3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t=0 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G4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t=4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36B88B-7DFB-4FC6-3CDC-D86044B952A8}"/>
              </a:ext>
            </a:extLst>
          </p:cNvPr>
          <p:cNvSpPr txBox="1"/>
          <p:nvPr/>
        </p:nvSpPr>
        <p:spPr>
          <a:xfrm>
            <a:off x="4419601" y="2362200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B7E944-2B4B-17C8-BAAA-D3DD5DF4F343}"/>
              </a:ext>
            </a:extLst>
          </p:cNvPr>
          <p:cNvSpPr txBox="1"/>
          <p:nvPr/>
        </p:nvSpPr>
        <p:spPr>
          <a:xfrm>
            <a:off x="5375566" y="281394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10D19A-458B-E055-44D8-2D70D2C7130E}"/>
              </a:ext>
            </a:extLst>
          </p:cNvPr>
          <p:cNvSpPr txBox="1"/>
          <p:nvPr/>
        </p:nvSpPr>
        <p:spPr>
          <a:xfrm>
            <a:off x="6276111" y="328500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CF039B-7710-5B41-F80E-1BA9C03D76D9}"/>
              </a:ext>
            </a:extLst>
          </p:cNvPr>
          <p:cNvSpPr txBox="1"/>
          <p:nvPr/>
        </p:nvSpPr>
        <p:spPr>
          <a:xfrm>
            <a:off x="7211291" y="3751319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53E7A7-37D6-B837-4C52-916CE4A421E3}"/>
              </a:ext>
            </a:extLst>
          </p:cNvPr>
          <p:cNvSpPr/>
          <p:nvPr/>
        </p:nvSpPr>
        <p:spPr>
          <a:xfrm>
            <a:off x="5631633" y="2758631"/>
            <a:ext cx="2602234" cy="512621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FB3E17-AFA6-6618-34D5-711BC007EFF9}"/>
              </a:ext>
            </a:extLst>
          </p:cNvPr>
          <p:cNvSpPr txBox="1"/>
          <p:nvPr/>
        </p:nvSpPr>
        <p:spPr>
          <a:xfrm>
            <a:off x="3585450" y="592948"/>
            <a:ext cx="4414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all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Treatment Dosage (program duration)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D8946C-059E-B482-F5E6-63ABDFBFB43F}"/>
              </a:ext>
            </a:extLst>
          </p:cNvPr>
          <p:cNvSpPr txBox="1"/>
          <p:nvPr/>
        </p:nvSpPr>
        <p:spPr>
          <a:xfrm>
            <a:off x="3719795" y="4876800"/>
            <a:ext cx="3076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Control Groups – no treatment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10DB7FA-0CA7-D760-DE08-4D9BAFF91275}"/>
              </a:ext>
            </a:extLst>
          </p:cNvPr>
          <p:cNvSpPr/>
          <p:nvPr/>
        </p:nvSpPr>
        <p:spPr>
          <a:xfrm>
            <a:off x="3733800" y="2209800"/>
            <a:ext cx="720198" cy="20574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7E98FBE-F8E4-D4CA-B047-05E7EC31802D}"/>
              </a:ext>
            </a:extLst>
          </p:cNvPr>
          <p:cNvSpPr/>
          <p:nvPr/>
        </p:nvSpPr>
        <p:spPr>
          <a:xfrm>
            <a:off x="4675910" y="2819400"/>
            <a:ext cx="720198" cy="14478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FEB81A9-4955-88E4-3545-CFD605145E02}"/>
              </a:ext>
            </a:extLst>
          </p:cNvPr>
          <p:cNvSpPr/>
          <p:nvPr/>
        </p:nvSpPr>
        <p:spPr>
          <a:xfrm>
            <a:off x="5638800" y="3276600"/>
            <a:ext cx="720198" cy="9906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AA5FC94-748D-6A1E-2050-243E0E158DC2}"/>
              </a:ext>
            </a:extLst>
          </p:cNvPr>
          <p:cNvSpPr/>
          <p:nvPr/>
        </p:nvSpPr>
        <p:spPr>
          <a:xfrm>
            <a:off x="6532420" y="3754580"/>
            <a:ext cx="720198" cy="5126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34A323C-24D7-5DA1-9C3A-D8949EEEA32D}"/>
              </a:ext>
            </a:extLst>
          </p:cNvPr>
          <p:cNvSpPr txBox="1"/>
          <p:nvPr/>
        </p:nvSpPr>
        <p:spPr>
          <a:xfrm>
            <a:off x="5525585" y="1796512"/>
            <a:ext cx="75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3A3E06-FF9F-669F-DA37-77C0348C9369}"/>
              </a:ext>
            </a:extLst>
          </p:cNvPr>
          <p:cNvSpPr txBox="1"/>
          <p:nvPr/>
        </p:nvSpPr>
        <p:spPr>
          <a:xfrm>
            <a:off x="6356292" y="1796512"/>
            <a:ext cx="8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B0A4670-6B6F-F1A0-1373-04F77B82A6CD}"/>
              </a:ext>
            </a:extLst>
          </p:cNvPr>
          <p:cNvSpPr txBox="1"/>
          <p:nvPr/>
        </p:nvSpPr>
        <p:spPr>
          <a:xfrm>
            <a:off x="7366931" y="1795812"/>
            <a:ext cx="8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191474-F646-471E-7156-6D7748264433}"/>
              </a:ext>
            </a:extLst>
          </p:cNvPr>
          <p:cNvSpPr txBox="1"/>
          <p:nvPr/>
        </p:nvSpPr>
        <p:spPr>
          <a:xfrm flipH="1">
            <a:off x="2432029" y="2841190"/>
            <a:ext cx="1655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Impact" panose="020B0806030902050204" pitchFamily="34" charset="0"/>
              </a:rPr>
              <a:t>Group 2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F047F67-BD18-0F22-7200-D601714D0895}"/>
              </a:ext>
            </a:extLst>
          </p:cNvPr>
          <p:cNvCxnSpPr/>
          <p:nvPr/>
        </p:nvCxnSpPr>
        <p:spPr>
          <a:xfrm>
            <a:off x="3357441" y="3025856"/>
            <a:ext cx="238401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18787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2386</TotalTime>
  <Words>1043</Words>
  <Application>Microsoft Office PowerPoint</Application>
  <PresentationFormat>Widescreen</PresentationFormat>
  <Paragraphs>187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7" baseType="lpstr">
      <vt:lpstr>Batang</vt:lpstr>
      <vt:lpstr>Arial</vt:lpstr>
      <vt:lpstr>Book Antiqua</vt:lpstr>
      <vt:lpstr>Calibri</vt:lpstr>
      <vt:lpstr>Calibri Light</vt:lpstr>
      <vt:lpstr>Euphemia</vt:lpstr>
      <vt:lpstr>Impact</vt:lpstr>
      <vt:lpstr>Segoe UI Symbol</vt:lpstr>
      <vt:lpstr>Tahoma</vt:lpstr>
      <vt:lpstr>Times New Roman</vt:lpstr>
      <vt:lpstr>Office Theme</vt:lpstr>
      <vt:lpstr>1_Office Theme</vt:lpstr>
      <vt:lpstr>3_Office Theme</vt:lpstr>
      <vt:lpstr>Contrasts and Effect Size</vt:lpstr>
      <vt:lpstr>Case Study from readings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Another example</vt:lpstr>
      <vt:lpstr>PowerPoint Presentation</vt:lpstr>
      <vt:lpstr>PowerPoint Presentation</vt:lpstr>
      <vt:lpstr>PowerPoint Presentation</vt:lpstr>
    </vt:vector>
  </TitlesOfParts>
  <Company>Arizona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Jesse Lecy</dc:creator>
  <cp:lastModifiedBy>Jesse Lecy</cp:lastModifiedBy>
  <cp:revision>47</cp:revision>
  <dcterms:created xsi:type="dcterms:W3CDTF">2018-03-29T17:23:16Z</dcterms:created>
  <dcterms:modified xsi:type="dcterms:W3CDTF">2025-09-17T03:40:40Z</dcterms:modified>
</cp:coreProperties>
</file>