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4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5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88" r:id="rId3"/>
    <p:sldMasterId id="2147483703" r:id="rId4"/>
    <p:sldMasterId id="2147483720" r:id="rId5"/>
    <p:sldMasterId id="2147483732" r:id="rId6"/>
  </p:sldMasterIdLst>
  <p:notesMasterIdLst>
    <p:notesMasterId r:id="rId70"/>
  </p:notesMasterIdLst>
  <p:sldIdLst>
    <p:sldId id="401" r:id="rId7"/>
    <p:sldId id="473" r:id="rId8"/>
    <p:sldId id="341" r:id="rId9"/>
    <p:sldId id="442" r:id="rId10"/>
    <p:sldId id="397" r:id="rId11"/>
    <p:sldId id="399" r:id="rId12"/>
    <p:sldId id="405" r:id="rId13"/>
    <p:sldId id="404" r:id="rId14"/>
    <p:sldId id="481" r:id="rId15"/>
    <p:sldId id="407" r:id="rId16"/>
    <p:sldId id="432" r:id="rId17"/>
    <p:sldId id="428" r:id="rId18"/>
    <p:sldId id="478" r:id="rId19"/>
    <p:sldId id="479" r:id="rId20"/>
    <p:sldId id="480" r:id="rId21"/>
    <p:sldId id="475" r:id="rId22"/>
    <p:sldId id="476" r:id="rId23"/>
    <p:sldId id="477" r:id="rId24"/>
    <p:sldId id="427" r:id="rId25"/>
    <p:sldId id="482" r:id="rId26"/>
    <p:sldId id="426" r:id="rId27"/>
    <p:sldId id="257" r:id="rId28"/>
    <p:sldId id="258" r:id="rId29"/>
    <p:sldId id="483" r:id="rId30"/>
    <p:sldId id="467" r:id="rId31"/>
    <p:sldId id="463" r:id="rId32"/>
    <p:sldId id="433" r:id="rId33"/>
    <p:sldId id="429" r:id="rId34"/>
    <p:sldId id="464" r:id="rId35"/>
    <p:sldId id="474" r:id="rId36"/>
    <p:sldId id="309" r:id="rId37"/>
    <p:sldId id="310" r:id="rId38"/>
    <p:sldId id="484" r:id="rId39"/>
    <p:sldId id="316" r:id="rId40"/>
    <p:sldId id="485" r:id="rId41"/>
    <p:sldId id="486" r:id="rId42"/>
    <p:sldId id="488" r:id="rId43"/>
    <p:sldId id="489" r:id="rId44"/>
    <p:sldId id="490" r:id="rId45"/>
    <p:sldId id="491" r:id="rId46"/>
    <p:sldId id="311" r:id="rId47"/>
    <p:sldId id="312" r:id="rId48"/>
    <p:sldId id="313" r:id="rId49"/>
    <p:sldId id="314" r:id="rId50"/>
    <p:sldId id="425" r:id="rId51"/>
    <p:sldId id="465" r:id="rId52"/>
    <p:sldId id="466" r:id="rId53"/>
    <p:sldId id="431" r:id="rId54"/>
    <p:sldId id="430" r:id="rId55"/>
    <p:sldId id="267" r:id="rId56"/>
    <p:sldId id="504" r:id="rId57"/>
    <p:sldId id="270" r:id="rId58"/>
    <p:sldId id="492" r:id="rId59"/>
    <p:sldId id="493" r:id="rId60"/>
    <p:sldId id="494" r:id="rId61"/>
    <p:sldId id="495" r:id="rId62"/>
    <p:sldId id="501" r:id="rId63"/>
    <p:sldId id="497" r:id="rId64"/>
    <p:sldId id="498" r:id="rId65"/>
    <p:sldId id="499" r:id="rId66"/>
    <p:sldId id="502" r:id="rId67"/>
    <p:sldId id="500" r:id="rId68"/>
    <p:sldId id="503" r:id="rId6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BA16"/>
    <a:srgbClr val="E46C0A"/>
    <a:srgbClr val="4F81BD"/>
    <a:srgbClr val="9BBB59"/>
    <a:srgbClr val="10253F"/>
    <a:srgbClr val="1B043C"/>
    <a:srgbClr val="FF6D16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slide" Target="slides/slide57.xml"/><Relationship Id="rId68" Type="http://schemas.openxmlformats.org/officeDocument/2006/relationships/slide" Target="slides/slide6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66" Type="http://schemas.openxmlformats.org/officeDocument/2006/relationships/slide" Target="slides/slide60.xml"/><Relationship Id="rId7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5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slide" Target="slides/slide58.xml"/><Relationship Id="rId69" Type="http://schemas.openxmlformats.org/officeDocument/2006/relationships/slide" Target="slides/slide63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slide" Target="slides/slide6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73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7" Type="http://schemas.openxmlformats.org/officeDocument/2006/relationships/slide" Target="slides/slide1.xml"/><Relationship Id="rId71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4" Type="http://schemas.openxmlformats.org/officeDocument/2006/relationships/image" Target="../media/image5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4" Type="http://schemas.openxmlformats.org/officeDocument/2006/relationships/image" Target="../media/image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ECF8FEF-4FC1-4305-A898-EF94A4A93F84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accent2_2" csCatId="accent2" phldr="1"/>
      <dgm:spPr/>
      <dgm:t>
        <a:bodyPr/>
        <a:lstStyle/>
        <a:p>
          <a:endParaRPr lang="en-US"/>
        </a:p>
      </dgm:t>
    </dgm:pt>
    <dgm:pt modelId="{CD03223D-C8B0-4307-9602-3BB7DB0844E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dirty="0"/>
            <a:t>The Selection Problem</a:t>
          </a:r>
        </a:p>
      </dgm:t>
    </dgm:pt>
    <dgm:pt modelId="{89FDA212-880D-44EF-9EC8-8728A3478491}" type="parTrans" cxnId="{5D3AB1A6-41E1-43CB-8952-2CE4A24F3E1A}">
      <dgm:prSet/>
      <dgm:spPr/>
      <dgm:t>
        <a:bodyPr/>
        <a:lstStyle/>
        <a:p>
          <a:endParaRPr lang="en-US"/>
        </a:p>
      </dgm:t>
    </dgm:pt>
    <dgm:pt modelId="{53913610-3542-404F-A39A-AD34DD09BF73}" type="sibTrans" cxnId="{5D3AB1A6-41E1-43CB-8952-2CE4A24F3E1A}">
      <dgm:prSet/>
      <dgm:spPr/>
      <dgm:t>
        <a:bodyPr/>
        <a:lstStyle/>
        <a:p>
          <a:endParaRPr lang="en-US"/>
        </a:p>
      </dgm:t>
    </dgm:pt>
    <dgm:pt modelId="{34219FAB-9FD1-4405-861D-B34C3309D9A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dirty="0"/>
            <a:t>Tests for Group Equivalence </a:t>
          </a:r>
          <a:endParaRPr lang="en-US" dirty="0"/>
        </a:p>
      </dgm:t>
    </dgm:pt>
    <dgm:pt modelId="{580D63BE-DC0D-4C04-A7D4-89DFDD906FA4}" type="parTrans" cxnId="{299F5FD6-97FE-4119-9C08-1ED8D2197FF9}">
      <dgm:prSet/>
      <dgm:spPr/>
      <dgm:t>
        <a:bodyPr/>
        <a:lstStyle/>
        <a:p>
          <a:endParaRPr lang="en-US"/>
        </a:p>
      </dgm:t>
    </dgm:pt>
    <dgm:pt modelId="{5581B19B-A242-4923-8AF3-CDBF67064340}" type="sibTrans" cxnId="{299F5FD6-97FE-4119-9C08-1ED8D2197FF9}">
      <dgm:prSet/>
      <dgm:spPr/>
      <dgm:t>
        <a:bodyPr/>
        <a:lstStyle/>
        <a:p>
          <a:endParaRPr lang="en-US"/>
        </a:p>
      </dgm:t>
    </dgm:pt>
    <dgm:pt modelId="{8B2DFA9F-2EBE-4C0F-B998-53A008BCC82B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dirty="0"/>
            <a:t>Tests for Nonrandom Attrition</a:t>
          </a:r>
          <a:endParaRPr lang="en-US" dirty="0"/>
        </a:p>
      </dgm:t>
    </dgm:pt>
    <dgm:pt modelId="{20E47FE8-756A-47C7-80F5-4BBA19D82BB8}" type="parTrans" cxnId="{C1C0693B-0659-4A92-85D9-B99CDBFF54C8}">
      <dgm:prSet/>
      <dgm:spPr/>
      <dgm:t>
        <a:bodyPr/>
        <a:lstStyle/>
        <a:p>
          <a:endParaRPr lang="en-US"/>
        </a:p>
      </dgm:t>
    </dgm:pt>
    <dgm:pt modelId="{863C8E72-6BC6-43F1-A7BA-325A2A1FE4A9}" type="sibTrans" cxnId="{C1C0693B-0659-4A92-85D9-B99CDBFF54C8}">
      <dgm:prSet/>
      <dgm:spPr/>
      <dgm:t>
        <a:bodyPr/>
        <a:lstStyle/>
        <a:p>
          <a:endParaRPr lang="en-US"/>
        </a:p>
      </dgm:t>
    </dgm:pt>
    <dgm:pt modelId="{9D2349D6-2977-44F0-BABF-B12F7119C29F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Omnibus Test</a:t>
          </a:r>
        </a:p>
      </dgm:t>
    </dgm:pt>
    <dgm:pt modelId="{56667F4F-A718-43D9-8987-B9A3F7B750A5}" type="parTrans" cxnId="{57C33361-9436-4457-A3CB-520E264D9F75}">
      <dgm:prSet/>
      <dgm:spPr/>
      <dgm:t>
        <a:bodyPr/>
        <a:lstStyle/>
        <a:p>
          <a:endParaRPr lang="en-US"/>
        </a:p>
      </dgm:t>
    </dgm:pt>
    <dgm:pt modelId="{12FACB6C-C495-4941-AB14-BF8827F36F5D}" type="sibTrans" cxnId="{57C33361-9436-4457-A3CB-520E264D9F75}">
      <dgm:prSet/>
      <dgm:spPr/>
      <dgm:t>
        <a:bodyPr/>
        <a:lstStyle/>
        <a:p>
          <a:endParaRPr lang="en-US"/>
        </a:p>
      </dgm:t>
    </dgm:pt>
    <dgm:pt modelId="{637B9BD7-AF4E-4696-8464-FE3A5162009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Bonferroni Correction </a:t>
          </a:r>
        </a:p>
      </dgm:t>
    </dgm:pt>
    <dgm:pt modelId="{61BBC5BC-34C0-47ED-A0CB-4DD98F595FDC}" type="parTrans" cxnId="{40C90EFE-AE8F-4593-A7A2-B666FFD1FB6F}">
      <dgm:prSet/>
      <dgm:spPr/>
      <dgm:t>
        <a:bodyPr/>
        <a:lstStyle/>
        <a:p>
          <a:endParaRPr lang="en-US"/>
        </a:p>
      </dgm:t>
    </dgm:pt>
    <dgm:pt modelId="{182F897E-6506-49C3-89D8-0DF2D588CC6C}" type="sibTrans" cxnId="{40C90EFE-AE8F-4593-A7A2-B666FFD1FB6F}">
      <dgm:prSet/>
      <dgm:spPr/>
      <dgm:t>
        <a:bodyPr/>
        <a:lstStyle/>
        <a:p>
          <a:endParaRPr lang="en-US"/>
        </a:p>
      </dgm:t>
    </dgm:pt>
    <dgm:pt modelId="{1D05761C-8BC2-43F2-A74E-893A5BB45119}" type="pres">
      <dgm:prSet presAssocID="{9ECF8FEF-4FC1-4305-A898-EF94A4A93F84}" presName="root" presStyleCnt="0">
        <dgm:presLayoutVars>
          <dgm:dir/>
          <dgm:resizeHandles val="exact"/>
        </dgm:presLayoutVars>
      </dgm:prSet>
      <dgm:spPr/>
    </dgm:pt>
    <dgm:pt modelId="{B2EA3FCD-F985-47A1-84E0-B5ABB23176D2}" type="pres">
      <dgm:prSet presAssocID="{CD03223D-C8B0-4307-9602-3BB7DB0844E0}" presName="compNode" presStyleCnt="0"/>
      <dgm:spPr/>
    </dgm:pt>
    <dgm:pt modelId="{4441649F-8DC2-48FF-A485-D17740EB3CCF}" type="pres">
      <dgm:prSet presAssocID="{CD03223D-C8B0-4307-9602-3BB7DB0844E0}" presName="bgRect" presStyleLbl="bgShp" presStyleIdx="0" presStyleCnt="3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solidFill>
          <a:srgbClr val="10253F"/>
        </a:solidFill>
        <a:ln>
          <a:noFill/>
        </a:ln>
      </dgm:spPr>
    </dgm:pt>
    <dgm:pt modelId="{FE5E1B63-0B11-47F2-B10E-69147744F4D7}" type="pres">
      <dgm:prSet presAssocID="{CD03223D-C8B0-4307-9602-3BB7DB0844E0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oup of men"/>
        </a:ext>
      </dgm:extLst>
    </dgm:pt>
    <dgm:pt modelId="{5A5B9A05-1079-41F1-9CEF-AD6EFBF3D60C}" type="pres">
      <dgm:prSet presAssocID="{CD03223D-C8B0-4307-9602-3BB7DB0844E0}" presName="spaceRect" presStyleCnt="0"/>
      <dgm:spPr/>
    </dgm:pt>
    <dgm:pt modelId="{9FDBE5B0-49CD-4677-9815-2EAD729FF7CA}" type="pres">
      <dgm:prSet presAssocID="{CD03223D-C8B0-4307-9602-3BB7DB0844E0}" presName="parTx" presStyleLbl="revTx" presStyleIdx="0" presStyleCnt="4">
        <dgm:presLayoutVars>
          <dgm:chMax val="0"/>
          <dgm:chPref val="0"/>
        </dgm:presLayoutVars>
      </dgm:prSet>
      <dgm:spPr/>
    </dgm:pt>
    <dgm:pt modelId="{3550D20A-D1EB-4B41-9F15-6B8718060C6B}" type="pres">
      <dgm:prSet presAssocID="{53913610-3542-404F-A39A-AD34DD09BF73}" presName="sibTrans" presStyleCnt="0"/>
      <dgm:spPr/>
    </dgm:pt>
    <dgm:pt modelId="{98856E3B-FB02-4CEE-8CB0-E4EC13146C9A}" type="pres">
      <dgm:prSet presAssocID="{34219FAB-9FD1-4405-861D-B34C3309D9A3}" presName="compNode" presStyleCnt="0"/>
      <dgm:spPr/>
    </dgm:pt>
    <dgm:pt modelId="{CEA9FC3B-1D93-488E-8D07-474DFDDF402E}" type="pres">
      <dgm:prSet presAssocID="{34219FAB-9FD1-4405-861D-B34C3309D9A3}" presName="bgRect" presStyleLbl="bgShp" presStyleIdx="1" presStyleCnt="3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solidFill>
          <a:srgbClr val="10253F"/>
        </a:solidFill>
        <a:ln>
          <a:noFill/>
        </a:ln>
      </dgm:spPr>
    </dgm:pt>
    <dgm:pt modelId="{7251D6BF-82D1-4BF4-921F-37AB34CAED65}" type="pres">
      <dgm:prSet presAssocID="{34219FAB-9FD1-4405-861D-B34C3309D9A3}" presName="iconRect" presStyleLbl="node1" presStyleIdx="1" presStyleCnt="3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F317CE84-AAB6-4805-B216-0E485FE5C89F}" type="pres">
      <dgm:prSet presAssocID="{34219FAB-9FD1-4405-861D-B34C3309D9A3}" presName="spaceRect" presStyleCnt="0"/>
      <dgm:spPr/>
    </dgm:pt>
    <dgm:pt modelId="{511EE2CD-DE32-45B7-BEB2-BC5C3BD3DC26}" type="pres">
      <dgm:prSet presAssocID="{34219FAB-9FD1-4405-861D-B34C3309D9A3}" presName="parTx" presStyleLbl="revTx" presStyleIdx="1" presStyleCnt="4">
        <dgm:presLayoutVars>
          <dgm:chMax val="0"/>
          <dgm:chPref val="0"/>
        </dgm:presLayoutVars>
      </dgm:prSet>
      <dgm:spPr/>
    </dgm:pt>
    <dgm:pt modelId="{443688BC-B612-4755-85FC-C352DF038CFB}" type="pres">
      <dgm:prSet presAssocID="{34219FAB-9FD1-4405-861D-B34C3309D9A3}" presName="desTx" presStyleLbl="revTx" presStyleIdx="2" presStyleCnt="4">
        <dgm:presLayoutVars/>
      </dgm:prSet>
      <dgm:spPr/>
    </dgm:pt>
    <dgm:pt modelId="{4807DCDB-4092-400C-B432-39C108C6021B}" type="pres">
      <dgm:prSet presAssocID="{5581B19B-A242-4923-8AF3-CDBF67064340}" presName="sibTrans" presStyleCnt="0"/>
      <dgm:spPr/>
    </dgm:pt>
    <dgm:pt modelId="{5DD190E2-E8D9-41E4-B715-A4F72B3AF7D8}" type="pres">
      <dgm:prSet presAssocID="{8B2DFA9F-2EBE-4C0F-B998-53A008BCC82B}" presName="compNode" presStyleCnt="0"/>
      <dgm:spPr/>
    </dgm:pt>
    <dgm:pt modelId="{F139335F-A6E7-4509-939C-5892F6ED9CF8}" type="pres">
      <dgm:prSet presAssocID="{8B2DFA9F-2EBE-4C0F-B998-53A008BCC82B}" presName="bgRect" presStyleLbl="bgShp" presStyleIdx="2" presStyleCnt="3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solidFill>
          <a:srgbClr val="10253F"/>
        </a:solidFill>
        <a:ln>
          <a:noFill/>
        </a:ln>
      </dgm:spPr>
    </dgm:pt>
    <dgm:pt modelId="{BE9ECA56-884D-4B2F-8BD8-CA7F4922252A}" type="pres">
      <dgm:prSet presAssocID="{8B2DFA9F-2EBE-4C0F-B998-53A008BCC82B}" presName="iconRect" presStyleLbl="node1" presStyleIdx="2" presStyleCnt="3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059321C7-94AA-40E7-B4D4-8EA96C018231}" type="pres">
      <dgm:prSet presAssocID="{8B2DFA9F-2EBE-4C0F-B998-53A008BCC82B}" presName="spaceRect" presStyleCnt="0"/>
      <dgm:spPr/>
    </dgm:pt>
    <dgm:pt modelId="{17EB314A-5A9A-4C42-BA80-A5A95AF31231}" type="pres">
      <dgm:prSet presAssocID="{8B2DFA9F-2EBE-4C0F-B998-53A008BCC82B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ECF98F09-5678-4611-AE46-3221A8D0C8B9}" type="presOf" srcId="{8B2DFA9F-2EBE-4C0F-B998-53A008BCC82B}" destId="{17EB314A-5A9A-4C42-BA80-A5A95AF31231}" srcOrd="0" destOrd="0" presId="urn:microsoft.com/office/officeart/2018/2/layout/IconVerticalSolidList"/>
    <dgm:cxn modelId="{FECACD13-4A8A-411E-BB1E-6196E2021688}" type="presOf" srcId="{CD03223D-C8B0-4307-9602-3BB7DB0844E0}" destId="{9FDBE5B0-49CD-4677-9815-2EAD729FF7CA}" srcOrd="0" destOrd="0" presId="urn:microsoft.com/office/officeart/2018/2/layout/IconVerticalSolidList"/>
    <dgm:cxn modelId="{C1C0693B-0659-4A92-85D9-B99CDBFF54C8}" srcId="{9ECF8FEF-4FC1-4305-A898-EF94A4A93F84}" destId="{8B2DFA9F-2EBE-4C0F-B998-53A008BCC82B}" srcOrd="2" destOrd="0" parTransId="{20E47FE8-756A-47C7-80F5-4BBA19D82BB8}" sibTransId="{863C8E72-6BC6-43F1-A7BA-325A2A1FE4A9}"/>
    <dgm:cxn modelId="{57C33361-9436-4457-A3CB-520E264D9F75}" srcId="{34219FAB-9FD1-4405-861D-B34C3309D9A3}" destId="{9D2349D6-2977-44F0-BABF-B12F7119C29F}" srcOrd="0" destOrd="0" parTransId="{56667F4F-A718-43D9-8987-B9A3F7B750A5}" sibTransId="{12FACB6C-C495-4941-AB14-BF8827F36F5D}"/>
    <dgm:cxn modelId="{13B1814A-92EB-4A3D-91F8-05A0D5BF0FF4}" type="presOf" srcId="{637B9BD7-AF4E-4696-8464-FE3A51620097}" destId="{443688BC-B612-4755-85FC-C352DF038CFB}" srcOrd="0" destOrd="1" presId="urn:microsoft.com/office/officeart/2018/2/layout/IconVerticalSolidList"/>
    <dgm:cxn modelId="{5D3AB1A6-41E1-43CB-8952-2CE4A24F3E1A}" srcId="{9ECF8FEF-4FC1-4305-A898-EF94A4A93F84}" destId="{CD03223D-C8B0-4307-9602-3BB7DB0844E0}" srcOrd="0" destOrd="0" parTransId="{89FDA212-880D-44EF-9EC8-8728A3478491}" sibTransId="{53913610-3542-404F-A39A-AD34DD09BF73}"/>
    <dgm:cxn modelId="{2D8DD9B4-8CF8-4C03-B767-562EF80DF573}" type="presOf" srcId="{34219FAB-9FD1-4405-861D-B34C3309D9A3}" destId="{511EE2CD-DE32-45B7-BEB2-BC5C3BD3DC26}" srcOrd="0" destOrd="0" presId="urn:microsoft.com/office/officeart/2018/2/layout/IconVerticalSolidList"/>
    <dgm:cxn modelId="{7AF70CC5-6375-4F32-81C9-6F21728EC472}" type="presOf" srcId="{9ECF8FEF-4FC1-4305-A898-EF94A4A93F84}" destId="{1D05761C-8BC2-43F2-A74E-893A5BB45119}" srcOrd="0" destOrd="0" presId="urn:microsoft.com/office/officeart/2018/2/layout/IconVerticalSolidList"/>
    <dgm:cxn modelId="{BF0952CC-1704-4242-826A-9D3ADB5D8C7C}" type="presOf" srcId="{9D2349D6-2977-44F0-BABF-B12F7119C29F}" destId="{443688BC-B612-4755-85FC-C352DF038CFB}" srcOrd="0" destOrd="0" presId="urn:microsoft.com/office/officeart/2018/2/layout/IconVerticalSolidList"/>
    <dgm:cxn modelId="{299F5FD6-97FE-4119-9C08-1ED8D2197FF9}" srcId="{9ECF8FEF-4FC1-4305-A898-EF94A4A93F84}" destId="{34219FAB-9FD1-4405-861D-B34C3309D9A3}" srcOrd="1" destOrd="0" parTransId="{580D63BE-DC0D-4C04-A7D4-89DFDD906FA4}" sibTransId="{5581B19B-A242-4923-8AF3-CDBF67064340}"/>
    <dgm:cxn modelId="{40C90EFE-AE8F-4593-A7A2-B666FFD1FB6F}" srcId="{34219FAB-9FD1-4405-861D-B34C3309D9A3}" destId="{637B9BD7-AF4E-4696-8464-FE3A51620097}" srcOrd="1" destOrd="0" parTransId="{61BBC5BC-34C0-47ED-A0CB-4DD98F595FDC}" sibTransId="{182F897E-6506-49C3-89D8-0DF2D588CC6C}"/>
    <dgm:cxn modelId="{1008889C-9DB8-47DF-B05C-F7AC3E48A23D}" type="presParOf" srcId="{1D05761C-8BC2-43F2-A74E-893A5BB45119}" destId="{B2EA3FCD-F985-47A1-84E0-B5ABB23176D2}" srcOrd="0" destOrd="0" presId="urn:microsoft.com/office/officeart/2018/2/layout/IconVerticalSolidList"/>
    <dgm:cxn modelId="{23CC077B-EE06-4DC8-B062-0A980ACCB27D}" type="presParOf" srcId="{B2EA3FCD-F985-47A1-84E0-B5ABB23176D2}" destId="{4441649F-8DC2-48FF-A485-D17740EB3CCF}" srcOrd="0" destOrd="0" presId="urn:microsoft.com/office/officeart/2018/2/layout/IconVerticalSolidList"/>
    <dgm:cxn modelId="{47D213CB-7483-470E-AB5F-CCA3333F4A22}" type="presParOf" srcId="{B2EA3FCD-F985-47A1-84E0-B5ABB23176D2}" destId="{FE5E1B63-0B11-47F2-B10E-69147744F4D7}" srcOrd="1" destOrd="0" presId="urn:microsoft.com/office/officeart/2018/2/layout/IconVerticalSolidList"/>
    <dgm:cxn modelId="{0F5AF9C5-737E-49AB-9F23-F5CDD8F32219}" type="presParOf" srcId="{B2EA3FCD-F985-47A1-84E0-B5ABB23176D2}" destId="{5A5B9A05-1079-41F1-9CEF-AD6EFBF3D60C}" srcOrd="2" destOrd="0" presId="urn:microsoft.com/office/officeart/2018/2/layout/IconVerticalSolidList"/>
    <dgm:cxn modelId="{CA36810A-DADF-4FF5-9642-E931E08D09E0}" type="presParOf" srcId="{B2EA3FCD-F985-47A1-84E0-B5ABB23176D2}" destId="{9FDBE5B0-49CD-4677-9815-2EAD729FF7CA}" srcOrd="3" destOrd="0" presId="urn:microsoft.com/office/officeart/2018/2/layout/IconVerticalSolidList"/>
    <dgm:cxn modelId="{89DDCCC5-907E-4431-B9EA-F89F0879BCA9}" type="presParOf" srcId="{1D05761C-8BC2-43F2-A74E-893A5BB45119}" destId="{3550D20A-D1EB-4B41-9F15-6B8718060C6B}" srcOrd="1" destOrd="0" presId="urn:microsoft.com/office/officeart/2018/2/layout/IconVerticalSolidList"/>
    <dgm:cxn modelId="{98BB28BA-D2D9-48E6-A173-AF30261B63F0}" type="presParOf" srcId="{1D05761C-8BC2-43F2-A74E-893A5BB45119}" destId="{98856E3B-FB02-4CEE-8CB0-E4EC13146C9A}" srcOrd="2" destOrd="0" presId="urn:microsoft.com/office/officeart/2018/2/layout/IconVerticalSolidList"/>
    <dgm:cxn modelId="{EA08A1A3-A5CB-4909-84D3-AD10FBA36FD0}" type="presParOf" srcId="{98856E3B-FB02-4CEE-8CB0-E4EC13146C9A}" destId="{CEA9FC3B-1D93-488E-8D07-474DFDDF402E}" srcOrd="0" destOrd="0" presId="urn:microsoft.com/office/officeart/2018/2/layout/IconVerticalSolidList"/>
    <dgm:cxn modelId="{C2284E3A-52E7-41FF-BB9A-8993D3435B1D}" type="presParOf" srcId="{98856E3B-FB02-4CEE-8CB0-E4EC13146C9A}" destId="{7251D6BF-82D1-4BF4-921F-37AB34CAED65}" srcOrd="1" destOrd="0" presId="urn:microsoft.com/office/officeart/2018/2/layout/IconVerticalSolidList"/>
    <dgm:cxn modelId="{01BC6A1C-F735-4530-8E34-2DD38DA8AC76}" type="presParOf" srcId="{98856E3B-FB02-4CEE-8CB0-E4EC13146C9A}" destId="{F317CE84-AAB6-4805-B216-0E485FE5C89F}" srcOrd="2" destOrd="0" presId="urn:microsoft.com/office/officeart/2018/2/layout/IconVerticalSolidList"/>
    <dgm:cxn modelId="{C1C464BB-468B-4772-AA64-430188FD93B7}" type="presParOf" srcId="{98856E3B-FB02-4CEE-8CB0-E4EC13146C9A}" destId="{511EE2CD-DE32-45B7-BEB2-BC5C3BD3DC26}" srcOrd="3" destOrd="0" presId="urn:microsoft.com/office/officeart/2018/2/layout/IconVerticalSolidList"/>
    <dgm:cxn modelId="{1F0BF090-2A9E-4ECE-B541-60AA30F60BE3}" type="presParOf" srcId="{98856E3B-FB02-4CEE-8CB0-E4EC13146C9A}" destId="{443688BC-B612-4755-85FC-C352DF038CFB}" srcOrd="4" destOrd="0" presId="urn:microsoft.com/office/officeart/2018/2/layout/IconVerticalSolidList"/>
    <dgm:cxn modelId="{E60BDF43-A4FE-4886-8AEB-191A789ABB2B}" type="presParOf" srcId="{1D05761C-8BC2-43F2-A74E-893A5BB45119}" destId="{4807DCDB-4092-400C-B432-39C108C6021B}" srcOrd="3" destOrd="0" presId="urn:microsoft.com/office/officeart/2018/2/layout/IconVerticalSolidList"/>
    <dgm:cxn modelId="{31E336C4-08E7-4786-BECE-EBFEA8999DC7}" type="presParOf" srcId="{1D05761C-8BC2-43F2-A74E-893A5BB45119}" destId="{5DD190E2-E8D9-41E4-B715-A4F72B3AF7D8}" srcOrd="4" destOrd="0" presId="urn:microsoft.com/office/officeart/2018/2/layout/IconVerticalSolidList"/>
    <dgm:cxn modelId="{CA73C4DB-3AE8-42C9-9336-46BA11F5C8CD}" type="presParOf" srcId="{5DD190E2-E8D9-41E4-B715-A4F72B3AF7D8}" destId="{F139335F-A6E7-4509-939C-5892F6ED9CF8}" srcOrd="0" destOrd="0" presId="urn:microsoft.com/office/officeart/2018/2/layout/IconVerticalSolidList"/>
    <dgm:cxn modelId="{57D3B2D9-1055-4568-8C6F-E3B7BECBB5C6}" type="presParOf" srcId="{5DD190E2-E8D9-41E4-B715-A4F72B3AF7D8}" destId="{BE9ECA56-884D-4B2F-8BD8-CA7F4922252A}" srcOrd="1" destOrd="0" presId="urn:microsoft.com/office/officeart/2018/2/layout/IconVerticalSolidList"/>
    <dgm:cxn modelId="{CBED21AD-A637-48B7-9592-AECBA6FE4E2D}" type="presParOf" srcId="{5DD190E2-E8D9-41E4-B715-A4F72B3AF7D8}" destId="{059321C7-94AA-40E7-B4D4-8EA96C018231}" srcOrd="2" destOrd="0" presId="urn:microsoft.com/office/officeart/2018/2/layout/IconVerticalSolidList"/>
    <dgm:cxn modelId="{534123D4-B470-4C86-BACF-3DFC68730532}" type="presParOf" srcId="{5DD190E2-E8D9-41E4-B715-A4F72B3AF7D8}" destId="{17EB314A-5A9A-4C42-BA80-A5A95AF31231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41649F-8DC2-48FF-A485-D17740EB3CCF}">
      <dsp:nvSpPr>
        <dsp:cNvPr id="0" name=""/>
        <dsp:cNvSpPr/>
      </dsp:nvSpPr>
      <dsp:spPr>
        <a:xfrm>
          <a:off x="0" y="531"/>
          <a:ext cx="10515600" cy="1242935"/>
        </a:xfrm>
        <a:prstGeom prst="roundRect">
          <a:avLst>
            <a:gd name="adj" fmla="val 10000"/>
          </a:avLst>
        </a:prstGeom>
        <a:solidFill>
          <a:srgbClr val="10253F"/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5E1B63-0B11-47F2-B10E-69147744F4D7}">
      <dsp:nvSpPr>
        <dsp:cNvPr id="0" name=""/>
        <dsp:cNvSpPr/>
      </dsp:nvSpPr>
      <dsp:spPr>
        <a:xfrm>
          <a:off x="375988" y="280191"/>
          <a:ext cx="683614" cy="68361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DBE5B0-49CD-4677-9815-2EAD729FF7CA}">
      <dsp:nvSpPr>
        <dsp:cNvPr id="0" name=""/>
        <dsp:cNvSpPr/>
      </dsp:nvSpPr>
      <dsp:spPr>
        <a:xfrm>
          <a:off x="1435590" y="531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 dirty="0"/>
            <a:t>The Selection Problem</a:t>
          </a:r>
        </a:p>
      </dsp:txBody>
      <dsp:txXfrm>
        <a:off x="1435590" y="531"/>
        <a:ext cx="9080009" cy="1242935"/>
      </dsp:txXfrm>
    </dsp:sp>
    <dsp:sp modelId="{CEA9FC3B-1D93-488E-8D07-474DFDDF402E}">
      <dsp:nvSpPr>
        <dsp:cNvPr id="0" name=""/>
        <dsp:cNvSpPr/>
      </dsp:nvSpPr>
      <dsp:spPr>
        <a:xfrm>
          <a:off x="0" y="1554201"/>
          <a:ext cx="10515600" cy="1242935"/>
        </a:xfrm>
        <a:prstGeom prst="roundRect">
          <a:avLst>
            <a:gd name="adj" fmla="val 10000"/>
          </a:avLst>
        </a:prstGeom>
        <a:solidFill>
          <a:srgbClr val="10253F"/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51D6BF-82D1-4BF4-921F-37AB34CAED65}">
      <dsp:nvSpPr>
        <dsp:cNvPr id="0" name=""/>
        <dsp:cNvSpPr/>
      </dsp:nvSpPr>
      <dsp:spPr>
        <a:xfrm>
          <a:off x="375988" y="1833861"/>
          <a:ext cx="683614" cy="683614"/>
        </a:xfrm>
        <a:prstGeom prst="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1EE2CD-DE32-45B7-BEB2-BC5C3BD3DC26}">
      <dsp:nvSpPr>
        <dsp:cNvPr id="0" name=""/>
        <dsp:cNvSpPr/>
      </dsp:nvSpPr>
      <dsp:spPr>
        <a:xfrm>
          <a:off x="1435590" y="1554201"/>
          <a:ext cx="4732020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 dirty="0"/>
            <a:t>Tests for Group Equivalence </a:t>
          </a:r>
          <a:endParaRPr lang="en-US" sz="2500" kern="1200" dirty="0"/>
        </a:p>
      </dsp:txBody>
      <dsp:txXfrm>
        <a:off x="1435590" y="1554201"/>
        <a:ext cx="4732020" cy="1242935"/>
      </dsp:txXfrm>
    </dsp:sp>
    <dsp:sp modelId="{443688BC-B612-4755-85FC-C352DF038CFB}">
      <dsp:nvSpPr>
        <dsp:cNvPr id="0" name=""/>
        <dsp:cNvSpPr/>
      </dsp:nvSpPr>
      <dsp:spPr>
        <a:xfrm>
          <a:off x="6167610" y="1554201"/>
          <a:ext cx="434798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Omnibus Test</a:t>
          </a:r>
        </a:p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Bonferroni Correction </a:t>
          </a:r>
        </a:p>
      </dsp:txBody>
      <dsp:txXfrm>
        <a:off x="6167610" y="1554201"/>
        <a:ext cx="4347989" cy="1242935"/>
      </dsp:txXfrm>
    </dsp:sp>
    <dsp:sp modelId="{F139335F-A6E7-4509-939C-5892F6ED9CF8}">
      <dsp:nvSpPr>
        <dsp:cNvPr id="0" name=""/>
        <dsp:cNvSpPr/>
      </dsp:nvSpPr>
      <dsp:spPr>
        <a:xfrm>
          <a:off x="0" y="3107870"/>
          <a:ext cx="10515600" cy="1242935"/>
        </a:xfrm>
        <a:prstGeom prst="roundRect">
          <a:avLst>
            <a:gd name="adj" fmla="val 10000"/>
          </a:avLst>
        </a:prstGeom>
        <a:solidFill>
          <a:srgbClr val="10253F"/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9ECA56-884D-4B2F-8BD8-CA7F4922252A}">
      <dsp:nvSpPr>
        <dsp:cNvPr id="0" name=""/>
        <dsp:cNvSpPr/>
      </dsp:nvSpPr>
      <dsp:spPr>
        <a:xfrm>
          <a:off x="375988" y="3387531"/>
          <a:ext cx="683614" cy="68361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EB314A-5A9A-4C42-BA80-A5A95AF31231}">
      <dsp:nvSpPr>
        <dsp:cNvPr id="0" name=""/>
        <dsp:cNvSpPr/>
      </dsp:nvSpPr>
      <dsp:spPr>
        <a:xfrm>
          <a:off x="1435590" y="3107870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 dirty="0"/>
            <a:t>Tests for Nonrandom Attrition</a:t>
          </a:r>
          <a:endParaRPr lang="en-US" sz="2500" kern="1200" dirty="0"/>
        </a:p>
      </dsp:txBody>
      <dsp:txXfrm>
        <a:off x="1435590" y="3107870"/>
        <a:ext cx="9080009" cy="12429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1A807B-7DBB-45D2-B3F3-CAA592858B49}" type="datetimeFigureOut">
              <a:rPr lang="en-US" smtClean="0"/>
              <a:t>11/30/2021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D6B5CE-AB1A-4CEA-95B6-F89D1A4B8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7533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04E7A7-2784-4B95-8065-71E1282243B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33889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 an experiment there is full control over the treatment variable, and it is the</a:t>
            </a:r>
            <a:r>
              <a:rPr lang="en-US" baseline="0" dirty="0"/>
              <a:t> only thing being manipulated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04E7A7-2784-4B95-8065-71E1282243B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25583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Null</a:t>
            </a:r>
            <a:r>
              <a:rPr lang="en-US" baseline="0" dirty="0"/>
              <a:t> case – the treatment has no effect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04E7A7-2784-4B95-8065-71E1282243B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50692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 one</a:t>
            </a:r>
            <a:r>
              <a:rPr lang="en-US" baseline="0" dirty="0"/>
              <a:t> case, correlation implies causality.  In another, it does not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04E7A7-2784-4B95-8065-71E1282243B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62877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75D55-7172-4598-95C7-7AC62CC8AEC3}" type="datetimeFigureOut">
              <a:rPr lang="en-US" smtClean="0"/>
              <a:t>11/30/2021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37A9A-3E00-49F8-8D79-926F04F78C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571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75D55-7172-4598-95C7-7AC62CC8AEC3}" type="datetimeFigureOut">
              <a:rPr lang="en-US" smtClean="0"/>
              <a:t>11/30/2021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37A9A-3E00-49F8-8D79-926F04F78C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02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75D55-7172-4598-95C7-7AC62CC8AEC3}" type="datetimeFigureOut">
              <a:rPr lang="en-US" smtClean="0"/>
              <a:t>11/30/2021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37A9A-3E00-49F8-8D79-926F04F78C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4598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3C9D5-948D-45BF-A43A-BC1C8F177659}" type="datetime1">
              <a:rPr lang="en-US" smtClean="0"/>
              <a:pPr/>
              <a:t>11/30/2021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3BAF0-9579-42B3-B979-30EFD98670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9797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E1747-153E-4BA7-845E-5E7975F88D66}" type="datetime1">
              <a:rPr lang="en-US" smtClean="0"/>
              <a:pPr/>
              <a:t>11/30/2021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3BAF0-9579-42B3-B979-30EFD98670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4744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ECA1C-BCD9-4C21-9BC5-BB94294F1269}" type="datetime1">
              <a:rPr lang="en-US" smtClean="0"/>
              <a:pPr/>
              <a:t>11/30/2021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3BAF0-9579-42B3-B979-30EFD98670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6109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D56A4-68C4-40CF-99B1-A59BBC130E54}" type="datetime1">
              <a:rPr lang="en-US" smtClean="0"/>
              <a:pPr/>
              <a:t>11/30/2021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3BAF0-9579-42B3-B979-30EFD98670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4428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4250C-EECC-464A-9F01-39097C0C28CA}" type="datetime1">
              <a:rPr lang="en-US" smtClean="0"/>
              <a:pPr/>
              <a:t>11/30/2021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3BAF0-9579-42B3-B979-30EFD98670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38764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3BAF0-9579-42B3-B979-30EFD98670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ext Placehold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2946400" y="1828800"/>
            <a:ext cx="4169664" cy="2212848"/>
          </a:xfrm>
        </p:spPr>
        <p:txBody>
          <a:bodyPr anchor="ctr">
            <a:normAutofit/>
          </a:bodyPr>
          <a:lstStyle>
            <a:lvl1pPr marL="0" indent="0">
              <a:buNone/>
              <a:defRPr sz="1200" baseline="0">
                <a:latin typeface="Batang" pitchFamily="18" charset="-127"/>
                <a:ea typeface="Batang" pitchFamily="18" charset="-127"/>
              </a:defRPr>
            </a:lvl1pPr>
          </a:lstStyle>
          <a:p>
            <a:pPr lvl="0"/>
            <a:r>
              <a:rPr lang="en-US" sz="1200" dirty="0">
                <a:latin typeface="Batang" pitchFamily="18" charset="-127"/>
                <a:ea typeface="Batang" pitchFamily="18" charset="-127"/>
              </a:rPr>
              <a:t>Text style</a:t>
            </a:r>
            <a:endParaRPr lang="en-US" dirty="0"/>
          </a:p>
        </p:txBody>
      </p:sp>
      <p:sp>
        <p:nvSpPr>
          <p:cNvPr id="11" name="Text Placeholder 14"/>
          <p:cNvSpPr>
            <a:spLocks noGrp="1"/>
          </p:cNvSpPr>
          <p:nvPr>
            <p:ph type="body" sz="quarter" idx="14" hasCustomPrompt="1"/>
          </p:nvPr>
        </p:nvSpPr>
        <p:spPr>
          <a:xfrm>
            <a:off x="2946400" y="4191000"/>
            <a:ext cx="4169664" cy="2212848"/>
          </a:xfrm>
        </p:spPr>
        <p:txBody>
          <a:bodyPr anchor="ctr">
            <a:normAutofit/>
          </a:bodyPr>
          <a:lstStyle>
            <a:lvl1pPr marL="0" indent="0">
              <a:buNone/>
              <a:defRPr sz="1200" baseline="0">
                <a:latin typeface="Batang" pitchFamily="18" charset="-127"/>
                <a:ea typeface="Batang" pitchFamily="18" charset="-127"/>
              </a:defRPr>
            </a:lvl1pPr>
          </a:lstStyle>
          <a:p>
            <a:pPr lvl="0"/>
            <a:r>
              <a:rPr lang="en-US" sz="1200" dirty="0">
                <a:latin typeface="Batang" pitchFamily="18" charset="-127"/>
                <a:ea typeface="Batang" pitchFamily="18" charset="-127"/>
              </a:rPr>
              <a:t>Text style</a:t>
            </a:r>
            <a:endParaRPr lang="en-US" dirty="0"/>
          </a:p>
        </p:txBody>
      </p:sp>
      <p:sp>
        <p:nvSpPr>
          <p:cNvPr id="12" name="Text Placeholder 14"/>
          <p:cNvSpPr>
            <a:spLocks noGrp="1"/>
          </p:cNvSpPr>
          <p:nvPr>
            <p:ph type="body" sz="quarter" idx="15" hasCustomPrompt="1"/>
          </p:nvPr>
        </p:nvSpPr>
        <p:spPr>
          <a:xfrm>
            <a:off x="7311136" y="4191000"/>
            <a:ext cx="4169664" cy="2212848"/>
          </a:xfrm>
        </p:spPr>
        <p:txBody>
          <a:bodyPr anchor="ctr">
            <a:normAutofit/>
          </a:bodyPr>
          <a:lstStyle>
            <a:lvl1pPr marL="0" indent="0">
              <a:buNone/>
              <a:defRPr sz="1200" baseline="0">
                <a:latin typeface="Batang" pitchFamily="18" charset="-127"/>
                <a:ea typeface="Batang" pitchFamily="18" charset="-127"/>
              </a:defRPr>
            </a:lvl1pPr>
          </a:lstStyle>
          <a:p>
            <a:pPr lvl="0"/>
            <a:r>
              <a:rPr lang="en-US" sz="1200" dirty="0">
                <a:latin typeface="Batang" pitchFamily="18" charset="-127"/>
                <a:ea typeface="Batang" pitchFamily="18" charset="-127"/>
              </a:rPr>
              <a:t>Text style</a:t>
            </a:r>
            <a:endParaRPr lang="en-US" dirty="0"/>
          </a:p>
        </p:txBody>
      </p:sp>
      <p:sp>
        <p:nvSpPr>
          <p:cNvPr id="13" name="Text Placeholder 14"/>
          <p:cNvSpPr>
            <a:spLocks noGrp="1"/>
          </p:cNvSpPr>
          <p:nvPr>
            <p:ph type="body" sz="quarter" idx="16" hasCustomPrompt="1"/>
          </p:nvPr>
        </p:nvSpPr>
        <p:spPr>
          <a:xfrm>
            <a:off x="7315200" y="1828800"/>
            <a:ext cx="4169664" cy="2212848"/>
          </a:xfrm>
        </p:spPr>
        <p:txBody>
          <a:bodyPr anchor="ctr">
            <a:normAutofit/>
          </a:bodyPr>
          <a:lstStyle>
            <a:lvl1pPr marL="0" indent="0">
              <a:buNone/>
              <a:defRPr sz="1200" baseline="0">
                <a:latin typeface="Batang" pitchFamily="18" charset="-127"/>
                <a:ea typeface="Batang" pitchFamily="18" charset="-127"/>
              </a:defRPr>
            </a:lvl1pPr>
          </a:lstStyle>
          <a:p>
            <a:pPr lvl="0"/>
            <a:r>
              <a:rPr lang="en-US" sz="1200" dirty="0">
                <a:latin typeface="Batang" pitchFamily="18" charset="-127"/>
                <a:ea typeface="Batang" pitchFamily="18" charset="-127"/>
              </a:rPr>
              <a:t>Text style</a:t>
            </a:r>
            <a:endParaRPr lang="en-US" dirty="0"/>
          </a:p>
        </p:txBody>
      </p:sp>
      <p:pic>
        <p:nvPicPr>
          <p:cNvPr id="15" name="Picture 2" descr="http://www.biobus.gsu.edu/biobushome_files/gsulogo.gi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25" y="74124"/>
            <a:ext cx="2133600" cy="1526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/>
          <p:cNvSpPr/>
          <p:nvPr userDrawn="1"/>
        </p:nvSpPr>
        <p:spPr>
          <a:xfrm>
            <a:off x="213783" y="1828800"/>
            <a:ext cx="2020143" cy="47244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7"/>
          </p:nvPr>
        </p:nvSpPr>
        <p:spPr>
          <a:xfrm>
            <a:off x="2722693" y="533400"/>
            <a:ext cx="8331200" cy="990600"/>
          </a:xfrm>
        </p:spPr>
        <p:txBody>
          <a:bodyPr anchor="b">
            <a:normAutofit/>
          </a:bodyPr>
          <a:lstStyle>
            <a:lvl1pPr marL="0" indent="0">
              <a:buNone/>
              <a:defRPr sz="2400" b="1" cap="all" baseline="0">
                <a:solidFill>
                  <a:schemeClr val="tx2"/>
                </a:solidFill>
                <a:latin typeface="Euphemia"/>
                <a:ea typeface="Segoe UI Symbol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8"/>
          </p:nvPr>
        </p:nvSpPr>
        <p:spPr>
          <a:xfrm>
            <a:off x="213785" y="2133600"/>
            <a:ext cx="2019300" cy="441960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Aft>
                <a:spcPts val="1200"/>
              </a:spcAft>
              <a:buFont typeface="+mj-lt"/>
              <a:buAutoNum type="arabicPeriod"/>
              <a:defRPr sz="1200">
                <a:solidFill>
                  <a:schemeClr val="tx2"/>
                </a:solidFill>
              </a:defRPr>
            </a:lvl1pPr>
          </a:lstStyle>
          <a:p>
            <a:pPr lvl="0"/>
            <a:endParaRPr lang="en-US" dirty="0"/>
          </a:p>
          <a:p>
            <a:pPr lvl="0"/>
            <a:r>
              <a:rPr lang="en-US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20859890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3BAF0-9579-42B3-B979-30EFD986705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5" name="Picture 2" descr="http://www.biobus.gsu.edu/biobushome_files/gsulogo.gi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25" y="74124"/>
            <a:ext cx="2133600" cy="1526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/>
          <p:cNvSpPr/>
          <p:nvPr userDrawn="1"/>
        </p:nvSpPr>
        <p:spPr>
          <a:xfrm>
            <a:off x="213783" y="1828800"/>
            <a:ext cx="2020143" cy="47244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7"/>
          </p:nvPr>
        </p:nvSpPr>
        <p:spPr>
          <a:xfrm>
            <a:off x="2722693" y="533400"/>
            <a:ext cx="8331200" cy="990600"/>
          </a:xfrm>
        </p:spPr>
        <p:txBody>
          <a:bodyPr anchor="b">
            <a:normAutofit/>
          </a:bodyPr>
          <a:lstStyle>
            <a:lvl1pPr marL="0" indent="0">
              <a:buNone/>
              <a:defRPr sz="2400" b="1" cap="all" baseline="0">
                <a:solidFill>
                  <a:schemeClr val="tx2"/>
                </a:solidFill>
                <a:latin typeface="Euphemia"/>
                <a:ea typeface="Segoe UI Symbol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8"/>
          </p:nvPr>
        </p:nvSpPr>
        <p:spPr>
          <a:xfrm>
            <a:off x="213785" y="2133600"/>
            <a:ext cx="2019300" cy="441960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Aft>
                <a:spcPts val="1200"/>
              </a:spcAft>
              <a:buFont typeface="+mj-lt"/>
              <a:buAutoNum type="arabicPeriod"/>
              <a:defRPr sz="1200">
                <a:solidFill>
                  <a:schemeClr val="tx2"/>
                </a:solidFill>
              </a:defRPr>
            </a:lvl1pPr>
          </a:lstStyle>
          <a:p>
            <a:pPr lvl="0"/>
            <a:endParaRPr lang="en-US" dirty="0"/>
          </a:p>
          <a:p>
            <a:pPr lvl="0"/>
            <a:r>
              <a:rPr lang="en-US" dirty="0"/>
              <a:t>Click to edit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2946400" y="2057401"/>
            <a:ext cx="8636000" cy="4068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951107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400">
                <a:latin typeface="Segoe UI Symbol" pitchFamily="34" charset="0"/>
                <a:ea typeface="Segoe UI Symbo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8F263-8F67-4EB6-A377-0FB965046360}" type="datetime1">
              <a:rPr lang="en-US" smtClean="0"/>
              <a:pPr/>
              <a:t>11/30/2021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3BAF0-9579-42B3-B979-30EFD98670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5028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cap="all" baseline="0">
                <a:solidFill>
                  <a:schemeClr val="tx2"/>
                </a:solidFill>
                <a:latin typeface="Euphemia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75D55-7172-4598-95C7-7AC62CC8AEC3}" type="datetimeFigureOut">
              <a:rPr lang="en-US" smtClean="0"/>
              <a:t>11/30/2021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37A9A-3E00-49F8-8D79-926F04F78C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4444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3BAF0-9579-42B3-B979-30EFD98670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0373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9461F-53CE-4F0D-8C52-0E69A5D463FE}" type="datetime1">
              <a:rPr lang="en-US" smtClean="0"/>
              <a:pPr/>
              <a:t>11/30/2021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3BAF0-9579-42B3-B979-30EFD98670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5762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5868E-B978-4568-9431-F5759F396BAA}" type="datetime1">
              <a:rPr lang="en-US" smtClean="0"/>
              <a:pPr/>
              <a:t>11/30/2021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3BAF0-9579-42B3-B979-30EFD98670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5228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74B5A-09BF-4687-B57D-3DB82197D943}" type="datetime1">
              <a:rPr lang="en-US" smtClean="0"/>
              <a:pPr/>
              <a:t>11/30/2021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3BAF0-9579-42B3-B979-30EFD98670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18396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3F927-E985-4A56-9013-78D3FFC3EF4C}" type="datetime1">
              <a:rPr lang="en-US" smtClean="0"/>
              <a:pPr/>
              <a:t>11/30/2021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3BAF0-9579-42B3-B979-30EFD98670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27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8F263-8F67-4EB6-A377-0FB965046360}" type="datetime1">
              <a:rPr lang="en-US" smtClean="0"/>
              <a:pPr/>
              <a:t>11/30/2021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3BAF0-9579-42B3-B979-30EFD98670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47997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3C9D5-948D-45BF-A43A-BC1C8F177659}" type="datetime1">
              <a:rPr lang="en-US" smtClean="0"/>
              <a:pPr/>
              <a:t>11/30/2021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3BAF0-9579-42B3-B979-30EFD98670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89883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E1747-153E-4BA7-845E-5E7975F88D66}" type="datetime1">
              <a:rPr lang="en-US" smtClean="0"/>
              <a:pPr/>
              <a:t>11/30/2021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3BAF0-9579-42B3-B979-30EFD98670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12001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ECA1C-BCD9-4C21-9BC5-BB94294F1269}" type="datetime1">
              <a:rPr lang="en-US" smtClean="0"/>
              <a:pPr/>
              <a:t>11/30/2021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3BAF0-9579-42B3-B979-30EFD98670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5110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D56A4-68C4-40CF-99B1-A59BBC130E54}" type="datetime1">
              <a:rPr lang="en-US" smtClean="0"/>
              <a:pPr/>
              <a:t>11/30/2021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3BAF0-9579-42B3-B979-30EFD98670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3352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cap="all" baseline="0">
                <a:solidFill>
                  <a:schemeClr val="tx2"/>
                </a:solidFill>
                <a:latin typeface="Euphemia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75D55-7172-4598-95C7-7AC62CC8AEC3}" type="datetimeFigureOut">
              <a:rPr lang="en-US" smtClean="0"/>
              <a:t>11/30/2021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37A9A-3E00-49F8-8D79-926F04F78C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74135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4250C-EECC-464A-9F01-39097C0C28CA}" type="datetime1">
              <a:rPr lang="en-US" smtClean="0"/>
              <a:pPr/>
              <a:t>11/30/2021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3BAF0-9579-42B3-B979-30EFD98670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81261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3BAF0-9579-42B3-B979-30EFD98670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ext Placehold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1646107" y="1828800"/>
            <a:ext cx="4169664" cy="2212848"/>
          </a:xfrm>
        </p:spPr>
        <p:txBody>
          <a:bodyPr anchor="ctr">
            <a:normAutofit/>
          </a:bodyPr>
          <a:lstStyle>
            <a:lvl1pPr marL="0" indent="0">
              <a:buNone/>
              <a:defRPr sz="1200" baseline="0">
                <a:latin typeface="Batang" pitchFamily="18" charset="-127"/>
                <a:ea typeface="Batang" pitchFamily="18" charset="-127"/>
              </a:defRPr>
            </a:lvl1pPr>
          </a:lstStyle>
          <a:p>
            <a:pPr lvl="0"/>
            <a:r>
              <a:rPr lang="en-US" sz="1200" dirty="0">
                <a:latin typeface="Batang" pitchFamily="18" charset="-127"/>
                <a:ea typeface="Batang" pitchFamily="18" charset="-127"/>
              </a:rPr>
              <a:t>Text style</a:t>
            </a:r>
            <a:endParaRPr lang="en-US" dirty="0"/>
          </a:p>
        </p:txBody>
      </p:sp>
      <p:sp>
        <p:nvSpPr>
          <p:cNvPr id="11" name="Text Placeholder 14"/>
          <p:cNvSpPr>
            <a:spLocks noGrp="1"/>
          </p:cNvSpPr>
          <p:nvPr>
            <p:ph type="body" sz="quarter" idx="14" hasCustomPrompt="1"/>
          </p:nvPr>
        </p:nvSpPr>
        <p:spPr>
          <a:xfrm>
            <a:off x="1646107" y="4191000"/>
            <a:ext cx="4169664" cy="2212848"/>
          </a:xfrm>
        </p:spPr>
        <p:txBody>
          <a:bodyPr anchor="ctr">
            <a:normAutofit/>
          </a:bodyPr>
          <a:lstStyle>
            <a:lvl1pPr marL="0" indent="0">
              <a:buNone/>
              <a:defRPr sz="1200" baseline="0">
                <a:latin typeface="Batang" pitchFamily="18" charset="-127"/>
                <a:ea typeface="Batang" pitchFamily="18" charset="-127"/>
              </a:defRPr>
            </a:lvl1pPr>
          </a:lstStyle>
          <a:p>
            <a:pPr lvl="0"/>
            <a:r>
              <a:rPr lang="en-US" sz="1200" dirty="0">
                <a:latin typeface="Batang" pitchFamily="18" charset="-127"/>
                <a:ea typeface="Batang" pitchFamily="18" charset="-127"/>
              </a:rPr>
              <a:t>Text style</a:t>
            </a:r>
            <a:endParaRPr lang="en-US" dirty="0"/>
          </a:p>
        </p:txBody>
      </p:sp>
      <p:sp>
        <p:nvSpPr>
          <p:cNvPr id="12" name="Text Placeholder 14"/>
          <p:cNvSpPr>
            <a:spLocks noGrp="1"/>
          </p:cNvSpPr>
          <p:nvPr>
            <p:ph type="body" sz="quarter" idx="15" hasCustomPrompt="1"/>
          </p:nvPr>
        </p:nvSpPr>
        <p:spPr>
          <a:xfrm>
            <a:off x="6010843" y="4191000"/>
            <a:ext cx="4169664" cy="2212848"/>
          </a:xfrm>
        </p:spPr>
        <p:txBody>
          <a:bodyPr anchor="ctr">
            <a:normAutofit/>
          </a:bodyPr>
          <a:lstStyle>
            <a:lvl1pPr marL="0" indent="0">
              <a:buNone/>
              <a:defRPr sz="1200" baseline="0">
                <a:latin typeface="Batang" pitchFamily="18" charset="-127"/>
                <a:ea typeface="Batang" pitchFamily="18" charset="-127"/>
              </a:defRPr>
            </a:lvl1pPr>
          </a:lstStyle>
          <a:p>
            <a:pPr lvl="0"/>
            <a:r>
              <a:rPr lang="en-US" sz="1200" dirty="0">
                <a:latin typeface="Batang" pitchFamily="18" charset="-127"/>
                <a:ea typeface="Batang" pitchFamily="18" charset="-127"/>
              </a:rPr>
              <a:t>Text style</a:t>
            </a:r>
            <a:endParaRPr lang="en-US" dirty="0"/>
          </a:p>
        </p:txBody>
      </p:sp>
      <p:sp>
        <p:nvSpPr>
          <p:cNvPr id="13" name="Text Placeholder 14"/>
          <p:cNvSpPr>
            <a:spLocks noGrp="1"/>
          </p:cNvSpPr>
          <p:nvPr>
            <p:ph type="body" sz="quarter" idx="16" hasCustomPrompt="1"/>
          </p:nvPr>
        </p:nvSpPr>
        <p:spPr>
          <a:xfrm>
            <a:off x="6014907" y="1828800"/>
            <a:ext cx="4169664" cy="2212848"/>
          </a:xfrm>
        </p:spPr>
        <p:txBody>
          <a:bodyPr anchor="ctr">
            <a:normAutofit/>
          </a:bodyPr>
          <a:lstStyle>
            <a:lvl1pPr marL="0" indent="0">
              <a:buNone/>
              <a:defRPr sz="1200" baseline="0">
                <a:latin typeface="Batang" pitchFamily="18" charset="-127"/>
                <a:ea typeface="Batang" pitchFamily="18" charset="-127"/>
              </a:defRPr>
            </a:lvl1pPr>
          </a:lstStyle>
          <a:p>
            <a:pPr lvl="0"/>
            <a:r>
              <a:rPr lang="en-US" sz="1200" dirty="0">
                <a:latin typeface="Batang" pitchFamily="18" charset="-127"/>
                <a:ea typeface="Batang" pitchFamily="18" charset="-127"/>
              </a:rPr>
              <a:t>Text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7"/>
          </p:nvPr>
        </p:nvSpPr>
        <p:spPr>
          <a:xfrm>
            <a:off x="1422400" y="533400"/>
            <a:ext cx="8331200" cy="990600"/>
          </a:xfrm>
        </p:spPr>
        <p:txBody>
          <a:bodyPr anchor="b">
            <a:normAutofit/>
          </a:bodyPr>
          <a:lstStyle>
            <a:lvl1pPr marL="0" indent="0">
              <a:buNone/>
              <a:defRPr sz="3200" b="1">
                <a:latin typeface="Times New Roman" panose="02020603050405020304" pitchFamily="18" charset="0"/>
                <a:ea typeface="Segoe UI Symbol" pitchFamily="34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912486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400">
                <a:latin typeface="Segoe UI Symbol" pitchFamily="34" charset="0"/>
                <a:ea typeface="Segoe UI Symbo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8F263-8F67-4EB6-A377-0FB965046360}" type="datetime1">
              <a:rPr lang="en-US" smtClean="0"/>
              <a:pPr/>
              <a:t>11/30/2021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3BAF0-9579-42B3-B979-30EFD98670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55602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3BAF0-9579-42B3-B979-30EFD98670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12305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9461F-53CE-4F0D-8C52-0E69A5D463FE}" type="datetime1">
              <a:rPr lang="en-US" smtClean="0"/>
              <a:pPr/>
              <a:t>11/30/2021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3BAF0-9579-42B3-B979-30EFD98670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52732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5868E-B978-4568-9431-F5759F396BAA}" type="datetime1">
              <a:rPr lang="en-US" smtClean="0"/>
              <a:pPr/>
              <a:t>11/30/2021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3BAF0-9579-42B3-B979-30EFD98670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05406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74B5A-09BF-4687-B57D-3DB82197D943}" type="datetime1">
              <a:rPr lang="en-US" smtClean="0"/>
              <a:pPr/>
              <a:t>11/30/2021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3BAF0-9579-42B3-B979-30EFD98670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51752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3F927-E985-4A56-9013-78D3FFC3EF4C}" type="datetime1">
              <a:rPr lang="en-US" smtClean="0"/>
              <a:pPr/>
              <a:t>11/30/2021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3BAF0-9579-42B3-B979-30EFD98670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88426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8F263-8F67-4EB6-A377-0FB965046360}" type="datetime1">
              <a:rPr lang="en-US" smtClean="0"/>
              <a:pPr/>
              <a:t>11/30/2021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3BAF0-9579-42B3-B979-30EFD98670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80291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CB659-BAAB-4DA9-8080-ED588401F2FB}" type="datetimeFigureOut">
              <a:rPr lang="en-US" smtClean="0"/>
              <a:t>11/30/2021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6893B-9070-4648-9A95-A4B056A20E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490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75D55-7172-4598-95C7-7AC62CC8AEC3}" type="datetimeFigureOut">
              <a:rPr lang="en-US" smtClean="0"/>
              <a:t>11/30/2021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37A9A-3E00-49F8-8D79-926F04F78C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04250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3C9D5-948D-45BF-A43A-BC1C8F177659}" type="datetime1">
              <a:rPr lang="en-US" smtClean="0"/>
              <a:pPr/>
              <a:t>11/30/2021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3BAF0-9579-42B3-B979-30EFD98670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50088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E1747-153E-4BA7-845E-5E7975F88D66}" type="datetime1">
              <a:rPr lang="en-US" smtClean="0"/>
              <a:pPr/>
              <a:t>11/30/2021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3BAF0-9579-42B3-B979-30EFD98670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49657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ECA1C-BCD9-4C21-9BC5-BB94294F1269}" type="datetime1">
              <a:rPr lang="en-US" smtClean="0"/>
              <a:pPr/>
              <a:t>11/30/2021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3BAF0-9579-42B3-B979-30EFD98670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97161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D56A4-68C4-40CF-99B1-A59BBC130E54}" type="datetime1">
              <a:rPr lang="en-US" smtClean="0"/>
              <a:pPr/>
              <a:t>11/30/2021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3BAF0-9579-42B3-B979-30EFD98670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13816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4250C-EECC-464A-9F01-39097C0C28CA}" type="datetime1">
              <a:rPr lang="en-US" smtClean="0"/>
              <a:pPr/>
              <a:t>11/30/2021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3BAF0-9579-42B3-B979-30EFD98670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03036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3BAF0-9579-42B3-B979-30EFD98670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ext Placehold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2946400" y="1828800"/>
            <a:ext cx="4169664" cy="2212848"/>
          </a:xfrm>
        </p:spPr>
        <p:txBody>
          <a:bodyPr anchor="ctr">
            <a:normAutofit/>
          </a:bodyPr>
          <a:lstStyle>
            <a:lvl1pPr marL="0" indent="0">
              <a:buNone/>
              <a:defRPr sz="1200" baseline="0">
                <a:latin typeface="Batang" pitchFamily="18" charset="-127"/>
                <a:ea typeface="Batang" pitchFamily="18" charset="-127"/>
              </a:defRPr>
            </a:lvl1pPr>
          </a:lstStyle>
          <a:p>
            <a:pPr lvl="0"/>
            <a:r>
              <a:rPr lang="en-US" sz="1200" dirty="0">
                <a:latin typeface="Batang" pitchFamily="18" charset="-127"/>
                <a:ea typeface="Batang" pitchFamily="18" charset="-127"/>
              </a:rPr>
              <a:t>Text style</a:t>
            </a:r>
            <a:endParaRPr lang="en-US" dirty="0"/>
          </a:p>
        </p:txBody>
      </p:sp>
      <p:sp>
        <p:nvSpPr>
          <p:cNvPr id="11" name="Text Placeholder 14"/>
          <p:cNvSpPr>
            <a:spLocks noGrp="1"/>
          </p:cNvSpPr>
          <p:nvPr>
            <p:ph type="body" sz="quarter" idx="14" hasCustomPrompt="1"/>
          </p:nvPr>
        </p:nvSpPr>
        <p:spPr>
          <a:xfrm>
            <a:off x="2946400" y="4191000"/>
            <a:ext cx="4169664" cy="2212848"/>
          </a:xfrm>
        </p:spPr>
        <p:txBody>
          <a:bodyPr anchor="ctr">
            <a:normAutofit/>
          </a:bodyPr>
          <a:lstStyle>
            <a:lvl1pPr marL="0" indent="0">
              <a:buNone/>
              <a:defRPr sz="1200" baseline="0">
                <a:latin typeface="Batang" pitchFamily="18" charset="-127"/>
                <a:ea typeface="Batang" pitchFamily="18" charset="-127"/>
              </a:defRPr>
            </a:lvl1pPr>
          </a:lstStyle>
          <a:p>
            <a:pPr lvl="0"/>
            <a:r>
              <a:rPr lang="en-US" sz="1200" dirty="0">
                <a:latin typeface="Batang" pitchFamily="18" charset="-127"/>
                <a:ea typeface="Batang" pitchFamily="18" charset="-127"/>
              </a:rPr>
              <a:t>Text style</a:t>
            </a:r>
            <a:endParaRPr lang="en-US" dirty="0"/>
          </a:p>
        </p:txBody>
      </p:sp>
      <p:sp>
        <p:nvSpPr>
          <p:cNvPr id="12" name="Text Placeholder 14"/>
          <p:cNvSpPr>
            <a:spLocks noGrp="1"/>
          </p:cNvSpPr>
          <p:nvPr>
            <p:ph type="body" sz="quarter" idx="15" hasCustomPrompt="1"/>
          </p:nvPr>
        </p:nvSpPr>
        <p:spPr>
          <a:xfrm>
            <a:off x="7311136" y="4191000"/>
            <a:ext cx="4169664" cy="2212848"/>
          </a:xfrm>
        </p:spPr>
        <p:txBody>
          <a:bodyPr anchor="ctr">
            <a:normAutofit/>
          </a:bodyPr>
          <a:lstStyle>
            <a:lvl1pPr marL="0" indent="0">
              <a:buNone/>
              <a:defRPr sz="1200" baseline="0">
                <a:latin typeface="Batang" pitchFamily="18" charset="-127"/>
                <a:ea typeface="Batang" pitchFamily="18" charset="-127"/>
              </a:defRPr>
            </a:lvl1pPr>
          </a:lstStyle>
          <a:p>
            <a:pPr lvl="0"/>
            <a:r>
              <a:rPr lang="en-US" sz="1200" dirty="0">
                <a:latin typeface="Batang" pitchFamily="18" charset="-127"/>
                <a:ea typeface="Batang" pitchFamily="18" charset="-127"/>
              </a:rPr>
              <a:t>Text style</a:t>
            </a:r>
            <a:endParaRPr lang="en-US" dirty="0"/>
          </a:p>
        </p:txBody>
      </p:sp>
      <p:sp>
        <p:nvSpPr>
          <p:cNvPr id="13" name="Text Placeholder 14"/>
          <p:cNvSpPr>
            <a:spLocks noGrp="1"/>
          </p:cNvSpPr>
          <p:nvPr>
            <p:ph type="body" sz="quarter" idx="16" hasCustomPrompt="1"/>
          </p:nvPr>
        </p:nvSpPr>
        <p:spPr>
          <a:xfrm>
            <a:off x="7315200" y="1828800"/>
            <a:ext cx="4169664" cy="2212848"/>
          </a:xfrm>
        </p:spPr>
        <p:txBody>
          <a:bodyPr anchor="ctr">
            <a:normAutofit/>
          </a:bodyPr>
          <a:lstStyle>
            <a:lvl1pPr marL="0" indent="0">
              <a:buNone/>
              <a:defRPr sz="1200" baseline="0">
                <a:latin typeface="Batang" pitchFamily="18" charset="-127"/>
                <a:ea typeface="Batang" pitchFamily="18" charset="-127"/>
              </a:defRPr>
            </a:lvl1pPr>
          </a:lstStyle>
          <a:p>
            <a:pPr lvl="0"/>
            <a:r>
              <a:rPr lang="en-US" sz="1200" dirty="0">
                <a:latin typeface="Batang" pitchFamily="18" charset="-127"/>
                <a:ea typeface="Batang" pitchFamily="18" charset="-127"/>
              </a:rPr>
              <a:t>Text style</a:t>
            </a:r>
            <a:endParaRPr lang="en-US" dirty="0"/>
          </a:p>
        </p:txBody>
      </p:sp>
      <p:pic>
        <p:nvPicPr>
          <p:cNvPr id="15" name="Picture 2" descr="http://www.biobus.gsu.edu/biobushome_files/gsulogo.gi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25" y="74124"/>
            <a:ext cx="2133600" cy="1526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/>
          <p:cNvSpPr/>
          <p:nvPr userDrawn="1"/>
        </p:nvSpPr>
        <p:spPr>
          <a:xfrm>
            <a:off x="213783" y="1828800"/>
            <a:ext cx="2020143" cy="47244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7"/>
          </p:nvPr>
        </p:nvSpPr>
        <p:spPr>
          <a:xfrm>
            <a:off x="2722693" y="533400"/>
            <a:ext cx="8331200" cy="990600"/>
          </a:xfrm>
        </p:spPr>
        <p:txBody>
          <a:bodyPr anchor="b">
            <a:normAutofit/>
          </a:bodyPr>
          <a:lstStyle>
            <a:lvl1pPr marL="0" indent="0">
              <a:buNone/>
              <a:defRPr sz="2400" b="1" cap="all" baseline="0">
                <a:solidFill>
                  <a:schemeClr val="tx2"/>
                </a:solidFill>
                <a:latin typeface="Euphemia"/>
                <a:ea typeface="Segoe UI Symbol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8"/>
          </p:nvPr>
        </p:nvSpPr>
        <p:spPr>
          <a:xfrm>
            <a:off x="213785" y="2133600"/>
            <a:ext cx="2019300" cy="441960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Aft>
                <a:spcPts val="1200"/>
              </a:spcAft>
              <a:buFont typeface="+mj-lt"/>
              <a:buAutoNum type="arabicPeriod"/>
              <a:defRPr sz="1200">
                <a:solidFill>
                  <a:schemeClr val="tx2"/>
                </a:solidFill>
              </a:defRPr>
            </a:lvl1pPr>
          </a:lstStyle>
          <a:p>
            <a:pPr lvl="0"/>
            <a:endParaRPr lang="en-US" dirty="0"/>
          </a:p>
          <a:p>
            <a:pPr lvl="0"/>
            <a:r>
              <a:rPr lang="en-US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159664746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3BAF0-9579-42B3-B979-30EFD986705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5" name="Picture 2" descr="http://www.biobus.gsu.edu/biobushome_files/gsulogo.gi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25" y="74124"/>
            <a:ext cx="2133600" cy="1526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/>
          <p:cNvSpPr/>
          <p:nvPr userDrawn="1"/>
        </p:nvSpPr>
        <p:spPr>
          <a:xfrm>
            <a:off x="213783" y="1828800"/>
            <a:ext cx="2020143" cy="47244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7"/>
          </p:nvPr>
        </p:nvSpPr>
        <p:spPr>
          <a:xfrm>
            <a:off x="2722693" y="533400"/>
            <a:ext cx="8331200" cy="990600"/>
          </a:xfrm>
        </p:spPr>
        <p:txBody>
          <a:bodyPr anchor="b">
            <a:normAutofit/>
          </a:bodyPr>
          <a:lstStyle>
            <a:lvl1pPr marL="0" indent="0">
              <a:buNone/>
              <a:defRPr sz="2400" b="1" cap="all" baseline="0">
                <a:solidFill>
                  <a:schemeClr val="tx2"/>
                </a:solidFill>
                <a:latin typeface="Euphemia"/>
                <a:ea typeface="Segoe UI Symbol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8"/>
          </p:nvPr>
        </p:nvSpPr>
        <p:spPr>
          <a:xfrm>
            <a:off x="213785" y="2133600"/>
            <a:ext cx="2019300" cy="441960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Aft>
                <a:spcPts val="1200"/>
              </a:spcAft>
              <a:buFont typeface="+mj-lt"/>
              <a:buAutoNum type="arabicPeriod"/>
              <a:defRPr sz="1200">
                <a:solidFill>
                  <a:schemeClr val="tx2"/>
                </a:solidFill>
              </a:defRPr>
            </a:lvl1pPr>
          </a:lstStyle>
          <a:p>
            <a:pPr lvl="0"/>
            <a:endParaRPr lang="en-US" dirty="0"/>
          </a:p>
          <a:p>
            <a:pPr lvl="0"/>
            <a:r>
              <a:rPr lang="en-US" dirty="0"/>
              <a:t>Click to edit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2946400" y="2057401"/>
            <a:ext cx="8636000" cy="4068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9092144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400">
                <a:latin typeface="Segoe UI Symbol" pitchFamily="34" charset="0"/>
                <a:ea typeface="Segoe UI Symbo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8F263-8F67-4EB6-A377-0FB965046360}" type="datetime1">
              <a:rPr lang="en-US" smtClean="0"/>
              <a:pPr/>
              <a:t>11/30/2021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3BAF0-9579-42B3-B979-30EFD98670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294411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3BAF0-9579-42B3-B979-30EFD98670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53170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9461F-53CE-4F0D-8C52-0E69A5D463FE}" type="datetime1">
              <a:rPr lang="en-US" smtClean="0"/>
              <a:pPr/>
              <a:t>11/30/2021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3BAF0-9579-42B3-B979-30EFD98670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124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75D55-7172-4598-95C7-7AC62CC8AEC3}" type="datetimeFigureOut">
              <a:rPr lang="en-US" smtClean="0"/>
              <a:t>11/30/2021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37A9A-3E00-49F8-8D79-926F04F78C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99330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5868E-B978-4568-9431-F5759F396BAA}" type="datetime1">
              <a:rPr lang="en-US" smtClean="0"/>
              <a:pPr/>
              <a:t>11/30/2021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3BAF0-9579-42B3-B979-30EFD98670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86288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74B5A-09BF-4687-B57D-3DB82197D943}" type="datetime1">
              <a:rPr lang="en-US" smtClean="0"/>
              <a:pPr/>
              <a:t>11/30/2021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3BAF0-9579-42B3-B979-30EFD98670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55946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3F927-E985-4A56-9013-78D3FFC3EF4C}" type="datetime1">
              <a:rPr lang="en-US" smtClean="0"/>
              <a:pPr/>
              <a:t>11/30/2021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3BAF0-9579-42B3-B979-30EFD98670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26289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8F263-8F67-4EB6-A377-0FB965046360}" type="datetime1">
              <a:rPr lang="en-US" smtClean="0"/>
              <a:pPr/>
              <a:t>11/30/2021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3BAF0-9579-42B3-B979-30EFD98670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87907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5EA0D-0DFA-4FB3-91EC-F80588E7F6C0}" type="datetimeFigureOut">
              <a:rPr lang="en-US" smtClean="0"/>
              <a:t>11/30/2021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56601-A6AE-43F6-8003-C5CDC0FC8A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07805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3BAF0-9579-42B3-B979-30EFD98670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ext Placehold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1646107" y="1828800"/>
            <a:ext cx="4169664" cy="2212848"/>
          </a:xfrm>
        </p:spPr>
        <p:txBody>
          <a:bodyPr anchor="ctr">
            <a:normAutofit/>
          </a:bodyPr>
          <a:lstStyle>
            <a:lvl1pPr marL="0" indent="0">
              <a:buNone/>
              <a:defRPr sz="1200" baseline="0">
                <a:latin typeface="Batang" pitchFamily="18" charset="-127"/>
                <a:ea typeface="Batang" pitchFamily="18" charset="-127"/>
              </a:defRPr>
            </a:lvl1pPr>
          </a:lstStyle>
          <a:p>
            <a:pPr lvl="0"/>
            <a:r>
              <a:rPr lang="en-US" sz="1200" dirty="0">
                <a:latin typeface="Batang" pitchFamily="18" charset="-127"/>
                <a:ea typeface="Batang" pitchFamily="18" charset="-127"/>
              </a:rPr>
              <a:t>Text style</a:t>
            </a:r>
            <a:endParaRPr lang="en-US" dirty="0"/>
          </a:p>
        </p:txBody>
      </p:sp>
      <p:sp>
        <p:nvSpPr>
          <p:cNvPr id="11" name="Text Placeholder 14"/>
          <p:cNvSpPr>
            <a:spLocks noGrp="1"/>
          </p:cNvSpPr>
          <p:nvPr>
            <p:ph type="body" sz="quarter" idx="14" hasCustomPrompt="1"/>
          </p:nvPr>
        </p:nvSpPr>
        <p:spPr>
          <a:xfrm>
            <a:off x="1646107" y="4191000"/>
            <a:ext cx="4169664" cy="2212848"/>
          </a:xfrm>
        </p:spPr>
        <p:txBody>
          <a:bodyPr anchor="ctr">
            <a:normAutofit/>
          </a:bodyPr>
          <a:lstStyle>
            <a:lvl1pPr marL="0" indent="0">
              <a:buNone/>
              <a:defRPr sz="1200" baseline="0">
                <a:latin typeface="Batang" pitchFamily="18" charset="-127"/>
                <a:ea typeface="Batang" pitchFamily="18" charset="-127"/>
              </a:defRPr>
            </a:lvl1pPr>
          </a:lstStyle>
          <a:p>
            <a:pPr lvl="0"/>
            <a:r>
              <a:rPr lang="en-US" sz="1200" dirty="0">
                <a:latin typeface="Batang" pitchFamily="18" charset="-127"/>
                <a:ea typeface="Batang" pitchFamily="18" charset="-127"/>
              </a:rPr>
              <a:t>Text style</a:t>
            </a:r>
            <a:endParaRPr lang="en-US" dirty="0"/>
          </a:p>
        </p:txBody>
      </p:sp>
      <p:sp>
        <p:nvSpPr>
          <p:cNvPr id="12" name="Text Placeholder 14"/>
          <p:cNvSpPr>
            <a:spLocks noGrp="1"/>
          </p:cNvSpPr>
          <p:nvPr>
            <p:ph type="body" sz="quarter" idx="15" hasCustomPrompt="1"/>
          </p:nvPr>
        </p:nvSpPr>
        <p:spPr>
          <a:xfrm>
            <a:off x="6010843" y="4191000"/>
            <a:ext cx="4169664" cy="2212848"/>
          </a:xfrm>
        </p:spPr>
        <p:txBody>
          <a:bodyPr anchor="ctr">
            <a:normAutofit/>
          </a:bodyPr>
          <a:lstStyle>
            <a:lvl1pPr marL="0" indent="0">
              <a:buNone/>
              <a:defRPr sz="1200" baseline="0">
                <a:latin typeface="Batang" pitchFamily="18" charset="-127"/>
                <a:ea typeface="Batang" pitchFamily="18" charset="-127"/>
              </a:defRPr>
            </a:lvl1pPr>
          </a:lstStyle>
          <a:p>
            <a:pPr lvl="0"/>
            <a:r>
              <a:rPr lang="en-US" sz="1200" dirty="0">
                <a:latin typeface="Batang" pitchFamily="18" charset="-127"/>
                <a:ea typeface="Batang" pitchFamily="18" charset="-127"/>
              </a:rPr>
              <a:t>Text style</a:t>
            </a:r>
            <a:endParaRPr lang="en-US" dirty="0"/>
          </a:p>
        </p:txBody>
      </p:sp>
      <p:sp>
        <p:nvSpPr>
          <p:cNvPr id="13" name="Text Placeholder 14"/>
          <p:cNvSpPr>
            <a:spLocks noGrp="1"/>
          </p:cNvSpPr>
          <p:nvPr>
            <p:ph type="body" sz="quarter" idx="16" hasCustomPrompt="1"/>
          </p:nvPr>
        </p:nvSpPr>
        <p:spPr>
          <a:xfrm>
            <a:off x="6014907" y="1828800"/>
            <a:ext cx="4169664" cy="2212848"/>
          </a:xfrm>
        </p:spPr>
        <p:txBody>
          <a:bodyPr anchor="ctr">
            <a:normAutofit/>
          </a:bodyPr>
          <a:lstStyle>
            <a:lvl1pPr marL="0" indent="0">
              <a:buNone/>
              <a:defRPr sz="1200" baseline="0">
                <a:latin typeface="Batang" pitchFamily="18" charset="-127"/>
                <a:ea typeface="Batang" pitchFamily="18" charset="-127"/>
              </a:defRPr>
            </a:lvl1pPr>
          </a:lstStyle>
          <a:p>
            <a:pPr lvl="0"/>
            <a:r>
              <a:rPr lang="en-US" sz="1200" dirty="0">
                <a:latin typeface="Batang" pitchFamily="18" charset="-127"/>
                <a:ea typeface="Batang" pitchFamily="18" charset="-127"/>
              </a:rPr>
              <a:t>Text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7"/>
          </p:nvPr>
        </p:nvSpPr>
        <p:spPr>
          <a:xfrm>
            <a:off x="1422400" y="533400"/>
            <a:ext cx="8331200" cy="990600"/>
          </a:xfrm>
        </p:spPr>
        <p:txBody>
          <a:bodyPr anchor="b">
            <a:normAutofit/>
          </a:bodyPr>
          <a:lstStyle>
            <a:lvl1pPr marL="0" indent="0">
              <a:buNone/>
              <a:defRPr sz="3200" b="1">
                <a:latin typeface="Times New Roman" panose="02020603050405020304" pitchFamily="18" charset="0"/>
                <a:ea typeface="Segoe UI Symbol" pitchFamily="34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9748762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B93AFF-7EFF-45D5-9F28-FA0B4D2372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9D4A34-9A79-45E3-B450-62585F46B0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8C396D-0D7F-46E6-BD28-D71EC86B84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3CA2A-9966-4BF3-B3DB-F8550F4D1A38}" type="datetimeFigureOut">
              <a:rPr lang="en-US" smtClean="0"/>
              <a:t>11/30/2021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E902A3-7B85-4ACA-9E9A-9575AB0766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C3CBEA-64B5-4B74-AB12-C828FB740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E3AC0-7D68-40EC-A257-B64B39088B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07415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E262F1-1618-4460-9894-3A5B9E72B9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100067-CF1D-46D9-B8EE-BC2CC67295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054077-1F56-492A-88A7-507E3801BF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3CA2A-9966-4BF3-B3DB-F8550F4D1A38}" type="datetimeFigureOut">
              <a:rPr lang="en-US" smtClean="0"/>
              <a:t>11/30/2021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27E982-61AD-4C43-A18F-9B7AA86603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697314-7B45-4605-94C7-9B5DC6919B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E3AC0-7D68-40EC-A257-B64B39088B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34831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197B12-2B28-4705-8557-9CCE1347F0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4F39E9-C2E8-4CE7-A4DE-1D62654655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AE50B-6224-4EA8-961E-DDCD6A36CD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3CA2A-9966-4BF3-B3DB-F8550F4D1A38}" type="datetimeFigureOut">
              <a:rPr lang="en-US" smtClean="0"/>
              <a:t>11/30/2021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550DF4-0276-4BDC-8679-70A5103CBB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1D90C7-6087-4CA5-A870-6828566E5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E3AC0-7D68-40EC-A257-B64B39088B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9397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99E621-CA76-417F-964E-23E8004115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36FF29-C708-49AC-B316-B672026865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389776-B6F0-454B-A5C7-C82BAF9940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FFA058-9A62-40B0-83C9-93DD6DFCC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3CA2A-9966-4BF3-B3DB-F8550F4D1A38}" type="datetimeFigureOut">
              <a:rPr lang="en-US" smtClean="0"/>
              <a:t>11/30/2021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78FD16-A73B-40D6-8930-6013200F58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F2D67C-CBA9-406E-97D2-7FF99E49E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E3AC0-7D68-40EC-A257-B64B39088B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7946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75D55-7172-4598-95C7-7AC62CC8AEC3}" type="datetimeFigureOut">
              <a:rPr lang="en-US" smtClean="0"/>
              <a:t>11/30/2021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37A9A-3E00-49F8-8D79-926F04F78C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88205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49D3C5-8B80-48A8-9006-1C841ECFDD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5364A9-8F0C-493E-B0D3-4570A481DE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105424-493D-4127-9F44-0AAC0D9410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6D3BEA0-7BB8-4FEA-8BA8-69DC78D600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8BDCBA-DA7B-4B2A-AD20-A58D1BCD7F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13F5933-3ED9-4634-A3E0-CDDD27953C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3CA2A-9966-4BF3-B3DB-F8550F4D1A38}" type="datetimeFigureOut">
              <a:rPr lang="en-US" smtClean="0"/>
              <a:t>11/30/2021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2F6E34D-5FB5-433A-B79C-2016A499B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0509594-C32A-4EFC-B04F-CAD41250DA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E3AC0-7D68-40EC-A257-B64B39088B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75001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F11F23-598B-4BE2-AE92-E062BF9374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C181CA2-460B-460C-9193-3A4CB3FCD1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3CA2A-9966-4BF3-B3DB-F8550F4D1A38}" type="datetimeFigureOut">
              <a:rPr lang="en-US" smtClean="0"/>
              <a:t>11/30/2021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634610-F9BD-425A-8DDE-365935279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7F0A02-30D6-4BA1-9436-ED73D1AD5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E3AC0-7D68-40EC-A257-B64B39088B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82082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3CD066F-9C17-4D25-97C7-CD964E6A39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3CA2A-9966-4BF3-B3DB-F8550F4D1A38}" type="datetimeFigureOut">
              <a:rPr lang="en-US" smtClean="0"/>
              <a:t>11/30/2021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370058-9D4B-44C9-A99C-31C31B6EC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37AAB3-B32E-4A5E-A793-47C29067E7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E3AC0-7D68-40EC-A257-B64B39088B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69391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C048FB-0F1E-4FDE-A082-35FDDED0B8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655926-9A97-4E8B-A852-F507F1A3C4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EA1769-EE64-43B8-A1BB-46F704E011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99BE16-6678-4BAB-A759-46BA8E98B3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3CA2A-9966-4BF3-B3DB-F8550F4D1A38}" type="datetimeFigureOut">
              <a:rPr lang="en-US" smtClean="0"/>
              <a:t>11/30/2021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285B56-80F3-451E-AF3F-C20EA926F7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DD1816-7348-4B8C-A2E9-8742E401C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E3AC0-7D68-40EC-A257-B64B39088B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10767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EE03EF-493F-4B68-8B04-B3F1A085E6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802B635-A6DA-462F-9D7E-3F63EDB6E27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E9009F-E6DF-4615-97DA-7CBEA9499E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1C070B-3A3C-4A63-9BF8-808675601F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3CA2A-9966-4BF3-B3DB-F8550F4D1A38}" type="datetimeFigureOut">
              <a:rPr lang="en-US" smtClean="0"/>
              <a:t>11/30/2021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9B2E79-1F2C-43C4-A532-297AD2E6C4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F608EC-D0BA-46E7-8517-E27B46A2F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E3AC0-7D68-40EC-A257-B64B39088B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46661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998390-859E-45F9-AA73-541E2D4FF1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BC6029-07A8-4838-980D-6B2C594AC3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50147C-32DE-4F9C-95F8-61A7FB9A6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3CA2A-9966-4BF3-B3DB-F8550F4D1A38}" type="datetimeFigureOut">
              <a:rPr lang="en-US" smtClean="0"/>
              <a:t>11/30/2021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ADDBD5-1C7D-43A3-AA0A-AB1F8AECC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09B3DC-A0A5-4B76-961F-458DDD68C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E3AC0-7D68-40EC-A257-B64B39088B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42898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B16D1AB-7C8E-49A7-B44A-078C491F3EB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AC4B38-15BF-4FE1-BC64-4B0936EE3F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41B42C-DAD6-4277-BA26-73CFF2645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3CA2A-9966-4BF3-B3DB-F8550F4D1A38}" type="datetimeFigureOut">
              <a:rPr lang="en-US" smtClean="0"/>
              <a:t>11/30/2021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302BAC-57F1-4FFC-8B92-7799983B72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D6211D-8B9E-4F90-9284-AFD9385CF8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E3AC0-7D68-40EC-A257-B64B39088B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74243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362DA-6D94-4DD6-98D6-90036832D4F4}" type="datetimeFigureOut">
              <a:rPr lang="en-US" smtClean="0"/>
              <a:t>11/30/2021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E6028-40C7-4BAA-97FA-B29093583E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63303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362DA-6D94-4DD6-98D6-90036832D4F4}" type="datetimeFigureOut">
              <a:rPr lang="en-US" smtClean="0"/>
              <a:t>11/30/2021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E6028-40C7-4BAA-97FA-B29093583E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0718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362DA-6D94-4DD6-98D6-90036832D4F4}" type="datetimeFigureOut">
              <a:rPr lang="en-US" smtClean="0"/>
              <a:t>11/30/2021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E6028-40C7-4BAA-97FA-B29093583E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988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75D55-7172-4598-95C7-7AC62CC8AEC3}" type="datetimeFigureOut">
              <a:rPr lang="en-US" smtClean="0"/>
              <a:t>11/30/2021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37A9A-3E00-49F8-8D79-926F04F78C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96630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362DA-6D94-4DD6-98D6-90036832D4F4}" type="datetimeFigureOut">
              <a:rPr lang="en-US" smtClean="0"/>
              <a:t>11/30/2021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E6028-40C7-4BAA-97FA-B29093583E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81792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362DA-6D94-4DD6-98D6-90036832D4F4}" type="datetimeFigureOut">
              <a:rPr lang="en-US" smtClean="0"/>
              <a:t>11/30/2021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E6028-40C7-4BAA-97FA-B29093583E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12144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362DA-6D94-4DD6-98D6-90036832D4F4}" type="datetimeFigureOut">
              <a:rPr lang="en-US" smtClean="0"/>
              <a:t>11/30/2021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E6028-40C7-4BAA-97FA-B29093583E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20799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362DA-6D94-4DD6-98D6-90036832D4F4}" type="datetimeFigureOut">
              <a:rPr lang="en-US" smtClean="0"/>
              <a:t>11/30/2021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E6028-40C7-4BAA-97FA-B29093583E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24402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362DA-6D94-4DD6-98D6-90036832D4F4}" type="datetimeFigureOut">
              <a:rPr lang="en-US" smtClean="0"/>
              <a:t>11/30/2021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E6028-40C7-4BAA-97FA-B29093583E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08101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362DA-6D94-4DD6-98D6-90036832D4F4}" type="datetimeFigureOut">
              <a:rPr lang="en-US" smtClean="0"/>
              <a:t>11/30/2021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E6028-40C7-4BAA-97FA-B29093583E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22667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362DA-6D94-4DD6-98D6-90036832D4F4}" type="datetimeFigureOut">
              <a:rPr lang="en-US" smtClean="0"/>
              <a:t>11/30/2021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E6028-40C7-4BAA-97FA-B29093583E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25469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362DA-6D94-4DD6-98D6-90036832D4F4}" type="datetimeFigureOut">
              <a:rPr lang="en-US" smtClean="0"/>
              <a:t>11/30/2021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E6028-40C7-4BAA-97FA-B29093583E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870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75D55-7172-4598-95C7-7AC62CC8AEC3}" type="datetimeFigureOut">
              <a:rPr lang="en-US" smtClean="0"/>
              <a:t>11/30/2021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37A9A-3E00-49F8-8D79-926F04F78C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188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75D55-7172-4598-95C7-7AC62CC8AEC3}" type="datetimeFigureOut">
              <a:rPr lang="en-US" smtClean="0"/>
              <a:t>11/30/2021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37A9A-3E00-49F8-8D79-926F04F78C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638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1.xml"/><Relationship Id="rId17" Type="http://schemas.openxmlformats.org/officeDocument/2006/relationships/theme" Target="../theme/theme4.xml"/><Relationship Id="rId2" Type="http://schemas.openxmlformats.org/officeDocument/2006/relationships/slideLayout" Target="../slideLayouts/slideLayout41.xml"/><Relationship Id="rId16" Type="http://schemas.openxmlformats.org/officeDocument/2006/relationships/slideLayout" Target="../slideLayouts/slideLayout55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slideLayout" Target="../slideLayouts/slideLayout5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175D55-7172-4598-95C7-7AC62CC8AEC3}" type="datetimeFigureOut">
              <a:rPr lang="en-US" smtClean="0"/>
              <a:t>11/30/2021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C37A9A-3E00-49F8-8D79-926F04F78C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077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8F263-8F67-4EB6-A377-0FB965046360}" type="datetime1">
              <a:rPr lang="en-US" smtClean="0"/>
              <a:pPr/>
              <a:t>11/30/2021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53BAF0-9579-42B3-B979-30EFD98670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965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 cap="all" baseline="0">
          <a:solidFill>
            <a:schemeClr val="accent1">
              <a:lumMod val="50000"/>
            </a:schemeClr>
          </a:solidFill>
          <a:latin typeface="Euphemia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8F263-8F67-4EB6-A377-0FB965046360}" type="datetime1">
              <a:rPr lang="en-US" smtClean="0"/>
              <a:pPr/>
              <a:t>11/30/2021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53BAF0-9579-42B3-B979-30EFD98670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01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  <p:sldLayoutId id="2147483702" r:id="rId14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8F263-8F67-4EB6-A377-0FB965046360}" type="datetime1">
              <a:rPr lang="en-US" smtClean="0"/>
              <a:pPr/>
              <a:t>11/30/2021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53BAF0-9579-42B3-B979-30EFD98670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164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  <p:sldLayoutId id="2147483715" r:id="rId12"/>
    <p:sldLayoutId id="2147483716" r:id="rId13"/>
    <p:sldLayoutId id="2147483717" r:id="rId14"/>
    <p:sldLayoutId id="2147483718" r:id="rId15"/>
    <p:sldLayoutId id="2147483719" r:id="rId16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 cap="all" baseline="0">
          <a:solidFill>
            <a:schemeClr val="accent1">
              <a:lumMod val="50000"/>
            </a:schemeClr>
          </a:solidFill>
          <a:latin typeface="Euphemia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BCD62AE-5F44-494B-9469-2031830670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C8065C-D75A-403B-A601-A68F8F1DA7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C3C44C-12B6-44D1-B913-4B5A13F5BF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F3CA2A-9966-4BF3-B3DB-F8550F4D1A38}" type="datetimeFigureOut">
              <a:rPr lang="en-US" smtClean="0"/>
              <a:t>11/30/2021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E78FA1-AE9A-4910-8437-E74D6E5B5A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5B3BDB-E080-40C8-BA88-DB1023FBAC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0E3AC0-7D68-40EC-A257-B64B39088B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909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6362DA-6D94-4DD6-98D6-90036832D4F4}" type="datetimeFigureOut">
              <a:rPr lang="en-US" smtClean="0"/>
              <a:t>11/30/2021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8E6028-40C7-4BAA-97FA-B29093583E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120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2.e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4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6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0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0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sv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0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0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www.radiolab.org/2010/oct/08/its-alive/" TargetMode="External"/><Relationship Id="rId1" Type="http://schemas.openxmlformats.org/officeDocument/2006/relationships/slideLayout" Target="../slideLayouts/slideLayout20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3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4.wmf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5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281682"/>
            <a:ext cx="10363200" cy="1470025"/>
          </a:xfrm>
        </p:spPr>
        <p:txBody>
          <a:bodyPr>
            <a:normAutofit fontScale="90000"/>
          </a:bodyPr>
          <a:lstStyle/>
          <a:p>
            <a:r>
              <a:rPr lang="en-US" cap="all" dirty="0">
                <a:solidFill>
                  <a:schemeClr val="bg1"/>
                </a:solidFill>
                <a:latin typeface="Euphemia" panose="020B0503040102020104" pitchFamily="34" charset="0"/>
              </a:rPr>
              <a:t>Testing the </a:t>
            </a:r>
            <a:br>
              <a:rPr lang="en-US" cap="all" dirty="0">
                <a:solidFill>
                  <a:schemeClr val="bg1"/>
                </a:solidFill>
                <a:latin typeface="Euphemia" panose="020B0503040102020104" pitchFamily="34" charset="0"/>
              </a:rPr>
            </a:br>
            <a:r>
              <a:rPr lang="en-US" cap="all" dirty="0">
                <a:solidFill>
                  <a:schemeClr val="bg1"/>
                </a:solidFill>
                <a:latin typeface="Euphemia" panose="020B0503040102020104" pitchFamily="34" charset="0"/>
              </a:rPr>
              <a:t>validity of the </a:t>
            </a:r>
            <a:br>
              <a:rPr lang="en-US" cap="all" dirty="0">
                <a:solidFill>
                  <a:schemeClr val="bg1"/>
                </a:solidFill>
                <a:latin typeface="Euphemia" panose="020B0503040102020104" pitchFamily="34" charset="0"/>
              </a:rPr>
            </a:br>
            <a:r>
              <a:rPr lang="en-US" cap="all" dirty="0">
                <a:solidFill>
                  <a:schemeClr val="bg1"/>
                </a:solidFill>
                <a:latin typeface="Euphemia" panose="020B0503040102020104" pitchFamily="34" charset="0"/>
              </a:rPr>
              <a:t>counterfactual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8148" y="4926006"/>
            <a:ext cx="15584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i="1" dirty="0">
                <a:solidFill>
                  <a:schemeClr val="bg1">
                    <a:lumMod val="75000"/>
                  </a:schemeClr>
                </a:solidFill>
                <a:latin typeface="Book Antiqua" panose="02040602050305030304" pitchFamily="18" charset="0"/>
                <a:cs typeface="CordiaUPC" panose="020B0304020202020204" pitchFamily="34" charset="-34"/>
              </a:rPr>
              <a:t>Jesse Lecy</a:t>
            </a:r>
          </a:p>
        </p:txBody>
      </p:sp>
    </p:spTree>
    <p:extLst>
      <p:ext uri="{BB962C8B-B14F-4D97-AF65-F5344CB8AC3E}">
        <p14:creationId xmlns:p14="http://schemas.microsoft.com/office/powerpoint/2010/main" val="5103483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3BAF0-9579-42B3-B979-30EFD986705E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75178" y="984366"/>
            <a:ext cx="46295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C0504D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The problem with correlations: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75178" y="3284902"/>
            <a:ext cx="1219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</a:rPr>
              <a:t>Walking Speed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72828" y="3284902"/>
            <a:ext cx="153920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</a:rPr>
              <a:t>Number of</a:t>
            </a:r>
            <a:br>
              <a:rPr lang="en-US" sz="2400" dirty="0">
                <a:solidFill>
                  <a:prstClr val="black"/>
                </a:solidFill>
                <a:latin typeface="Calibri"/>
              </a:rPr>
            </a:br>
            <a:r>
              <a:rPr lang="en-US" sz="2400" dirty="0">
                <a:solidFill>
                  <a:prstClr val="black"/>
                </a:solidFill>
                <a:latin typeface="Calibri"/>
              </a:rPr>
              <a:t>Patents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37856" y="5042451"/>
            <a:ext cx="15349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  <a:latin typeface="Calibri"/>
              </a:rPr>
              <a:t>Population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6394580" y="4167143"/>
            <a:ext cx="685800" cy="875309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 flipV="1">
            <a:off x="4794378" y="4167143"/>
            <a:ext cx="646962" cy="875309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68215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Nature gives us correlations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3BAF0-9579-42B3-B979-30EFD986705E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227279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217196"/>
            <a:ext cx="2495550" cy="639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414436" y="2455283"/>
            <a:ext cx="3257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prstClr val="black"/>
                </a:solidFill>
                <a:latin typeface="Calibri"/>
              </a:rPr>
              <a:t>x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52636" y="2455283"/>
            <a:ext cx="3305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prstClr val="black"/>
                </a:solidFill>
                <a:latin typeface="Calibri"/>
              </a:rPr>
              <a:t>y</a:t>
            </a:r>
          </a:p>
        </p:txBody>
      </p:sp>
      <p:cxnSp>
        <p:nvCxnSpPr>
          <p:cNvPr id="9" name="Straight Arrow Connector 8"/>
          <p:cNvCxnSpPr>
            <a:stCxn id="7" idx="3"/>
            <a:endCxn id="8" idx="1"/>
          </p:cNvCxnSpPr>
          <p:nvPr/>
        </p:nvCxnSpPr>
        <p:spPr>
          <a:xfrm>
            <a:off x="3740166" y="2686115"/>
            <a:ext cx="512470" cy="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519196" y="3348336"/>
            <a:ext cx="3064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prstClr val="black"/>
                </a:solidFill>
                <a:latin typeface="Calibri"/>
              </a:rPr>
              <a:t>z</a:t>
            </a:r>
          </a:p>
        </p:txBody>
      </p:sp>
      <p:cxnSp>
        <p:nvCxnSpPr>
          <p:cNvPr id="12" name="Straight Arrow Connector 11"/>
          <p:cNvCxnSpPr>
            <a:stCxn id="10" idx="3"/>
            <a:endCxn id="8" idx="2"/>
          </p:cNvCxnSpPr>
          <p:nvPr/>
        </p:nvCxnSpPr>
        <p:spPr>
          <a:xfrm flipV="1">
            <a:off x="3825690" y="2916948"/>
            <a:ext cx="592216" cy="662221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363218" y="609600"/>
            <a:ext cx="18597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Calibri"/>
              </a:rPr>
              <a:t>Example #1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B64B9D4-5CEA-4C7E-9044-A481AA3F9EC4}"/>
              </a:ext>
            </a:extLst>
          </p:cNvPr>
          <p:cNvSpPr txBox="1"/>
          <p:nvPr/>
        </p:nvSpPr>
        <p:spPr>
          <a:xfrm>
            <a:off x="1262531" y="4399370"/>
            <a:ext cx="46295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X and Z both impact 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AA2F9F6-E181-4F43-8E04-2F62E1BD087A}"/>
              </a:ext>
            </a:extLst>
          </p:cNvPr>
          <p:cNvSpPr txBox="1"/>
          <p:nvPr/>
        </p:nvSpPr>
        <p:spPr>
          <a:xfrm>
            <a:off x="9287452" y="5199589"/>
            <a:ext cx="23963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FF0000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no correlation</a:t>
            </a:r>
          </a:p>
        </p:txBody>
      </p:sp>
    </p:spTree>
    <p:extLst>
      <p:ext uri="{BB962C8B-B14F-4D97-AF65-F5344CB8AC3E}">
        <p14:creationId xmlns:p14="http://schemas.microsoft.com/office/powerpoint/2010/main" val="13733909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124200" y="2281536"/>
            <a:ext cx="3257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prstClr val="black"/>
                </a:solidFill>
                <a:latin typeface="Calibri"/>
              </a:rPr>
              <a:t>x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46260" y="2281536"/>
            <a:ext cx="3305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prstClr val="black"/>
                </a:solidFill>
                <a:latin typeface="Calibri"/>
              </a:rPr>
              <a:t>y</a:t>
            </a:r>
          </a:p>
        </p:txBody>
      </p:sp>
      <p:cxnSp>
        <p:nvCxnSpPr>
          <p:cNvPr id="5" name="Straight Arrow Connector 4"/>
          <p:cNvCxnSpPr>
            <a:stCxn id="6" idx="1"/>
            <a:endCxn id="3" idx="2"/>
          </p:cNvCxnSpPr>
          <p:nvPr/>
        </p:nvCxnSpPr>
        <p:spPr>
          <a:xfrm flipH="1" flipV="1">
            <a:off x="3287066" y="2743200"/>
            <a:ext cx="542743" cy="669632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3829808" y="3182000"/>
            <a:ext cx="3064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prstClr val="black"/>
                </a:solidFill>
                <a:latin typeface="Calibri"/>
              </a:rPr>
              <a:t>z</a:t>
            </a:r>
          </a:p>
        </p:txBody>
      </p:sp>
      <p:cxnSp>
        <p:nvCxnSpPr>
          <p:cNvPr id="7" name="Straight Arrow Connector 6"/>
          <p:cNvCxnSpPr>
            <a:stCxn id="6" idx="3"/>
            <a:endCxn id="4" idx="2"/>
          </p:cNvCxnSpPr>
          <p:nvPr/>
        </p:nvCxnSpPr>
        <p:spPr>
          <a:xfrm flipV="1">
            <a:off x="4136302" y="2743200"/>
            <a:ext cx="575228" cy="669632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4226" y="234951"/>
            <a:ext cx="2543175" cy="639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2363218" y="609600"/>
            <a:ext cx="18597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Calibri"/>
              </a:rPr>
              <a:t>Example #2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855F93C-B816-4B8F-8057-BEA0C95715E4}"/>
              </a:ext>
            </a:extLst>
          </p:cNvPr>
          <p:cNvSpPr txBox="1"/>
          <p:nvPr/>
        </p:nvSpPr>
        <p:spPr>
          <a:xfrm>
            <a:off x="1668285" y="4082465"/>
            <a:ext cx="46295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Z impacts </a:t>
            </a:r>
            <a:br>
              <a:rPr lang="en-US" sz="3600" dirty="0">
                <a:solidFill>
                  <a:srgbClr val="FF0000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</a:br>
            <a:r>
              <a:rPr lang="en-US" sz="3600" dirty="0">
                <a:solidFill>
                  <a:srgbClr val="FF0000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both X and 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7B9BFF5-C238-4F6E-ACDB-838614AE11EB}"/>
              </a:ext>
            </a:extLst>
          </p:cNvPr>
          <p:cNvSpPr txBox="1"/>
          <p:nvPr/>
        </p:nvSpPr>
        <p:spPr>
          <a:xfrm>
            <a:off x="9677401" y="727492"/>
            <a:ext cx="23963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FF0000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No causal relationship but high correlation</a:t>
            </a:r>
          </a:p>
        </p:txBody>
      </p:sp>
    </p:spTree>
    <p:extLst>
      <p:ext uri="{BB962C8B-B14F-4D97-AF65-F5344CB8AC3E}">
        <p14:creationId xmlns:p14="http://schemas.microsoft.com/office/powerpoint/2010/main" val="13813334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414436" y="2057401"/>
            <a:ext cx="3257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prstClr val="black"/>
                </a:solidFill>
                <a:latin typeface="Calibri"/>
              </a:rPr>
              <a:t>x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46260" y="2057401"/>
            <a:ext cx="3305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prstClr val="black"/>
                </a:solidFill>
                <a:latin typeface="Calibri"/>
              </a:rPr>
              <a:t>y</a:t>
            </a:r>
          </a:p>
        </p:txBody>
      </p:sp>
      <p:cxnSp>
        <p:nvCxnSpPr>
          <p:cNvPr id="5" name="Straight Arrow Connector 4"/>
          <p:cNvCxnSpPr>
            <a:stCxn id="3" idx="3"/>
            <a:endCxn id="4" idx="1"/>
          </p:cNvCxnSpPr>
          <p:nvPr/>
        </p:nvCxnSpPr>
        <p:spPr>
          <a:xfrm>
            <a:off x="3740166" y="2288233"/>
            <a:ext cx="806094" cy="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3427306" y="3348336"/>
            <a:ext cx="3064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prstClr val="black"/>
                </a:solidFill>
                <a:latin typeface="Calibri"/>
              </a:rPr>
              <a:t>z</a:t>
            </a:r>
          </a:p>
        </p:txBody>
      </p:sp>
      <p:cxnSp>
        <p:nvCxnSpPr>
          <p:cNvPr id="7" name="Straight Arrow Connector 6"/>
          <p:cNvCxnSpPr>
            <a:stCxn id="6" idx="0"/>
            <a:endCxn id="3" idx="2"/>
          </p:cNvCxnSpPr>
          <p:nvPr/>
        </p:nvCxnSpPr>
        <p:spPr>
          <a:xfrm flipH="1" flipV="1">
            <a:off x="3577301" y="2519065"/>
            <a:ext cx="3252" cy="82927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8026" y="234951"/>
            <a:ext cx="2543175" cy="639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2363218" y="609600"/>
            <a:ext cx="18597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Calibri"/>
              </a:rPr>
              <a:t>Example #3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676DBD4-D4D1-4B16-87B5-B28E50176190}"/>
              </a:ext>
            </a:extLst>
          </p:cNvPr>
          <p:cNvSpPr txBox="1"/>
          <p:nvPr/>
        </p:nvSpPr>
        <p:spPr>
          <a:xfrm>
            <a:off x="1466461" y="4338935"/>
            <a:ext cx="46295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Causal chain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53F3372-F383-444C-83E4-82E2B834AA07}"/>
              </a:ext>
            </a:extLst>
          </p:cNvPr>
          <p:cNvSpPr txBox="1"/>
          <p:nvPr/>
        </p:nvSpPr>
        <p:spPr>
          <a:xfrm>
            <a:off x="9601201" y="2921168"/>
            <a:ext cx="23963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FF0000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no direct causal relationship but highly correlated</a:t>
            </a:r>
          </a:p>
        </p:txBody>
      </p:sp>
    </p:spTree>
    <p:extLst>
      <p:ext uri="{BB962C8B-B14F-4D97-AF65-F5344CB8AC3E}">
        <p14:creationId xmlns:p14="http://schemas.microsoft.com/office/powerpoint/2010/main" val="40140905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58859" y="2057401"/>
            <a:ext cx="3257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prstClr val="black"/>
                </a:solidFill>
                <a:latin typeface="Calibri"/>
              </a:rPr>
              <a:t>x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97059" y="2057401"/>
            <a:ext cx="3305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prstClr val="black"/>
                </a:solidFill>
                <a:latin typeface="Calibri"/>
              </a:rPr>
              <a:t>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973423" y="4338936"/>
            <a:ext cx="3257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prstClr val="black"/>
                </a:solidFill>
                <a:latin typeface="Calibri"/>
              </a:rPr>
              <a:t>x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811623" y="4338936"/>
            <a:ext cx="3305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prstClr val="black"/>
                </a:solidFill>
                <a:latin typeface="Calibri"/>
              </a:rPr>
              <a:t>y</a:t>
            </a:r>
          </a:p>
        </p:txBody>
      </p:sp>
      <p:cxnSp>
        <p:nvCxnSpPr>
          <p:cNvPr id="4" name="Straight Arrow Connector 3"/>
          <p:cNvCxnSpPr>
            <a:stCxn id="2" idx="3"/>
            <a:endCxn id="5" idx="1"/>
          </p:cNvCxnSpPr>
          <p:nvPr/>
        </p:nvCxnSpPr>
        <p:spPr>
          <a:xfrm>
            <a:off x="2284589" y="2288233"/>
            <a:ext cx="512470" cy="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8" idx="1"/>
            <a:endCxn id="7" idx="3"/>
          </p:cNvCxnSpPr>
          <p:nvPr/>
        </p:nvCxnSpPr>
        <p:spPr>
          <a:xfrm flipH="1">
            <a:off x="2299153" y="4569768"/>
            <a:ext cx="512470" cy="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5623" y="1143000"/>
            <a:ext cx="3866554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FA79CFC-E348-4182-ACEB-9D9B6B2DA507}"/>
              </a:ext>
            </a:extLst>
          </p:cNvPr>
          <p:cNvSpPr txBox="1"/>
          <p:nvPr/>
        </p:nvSpPr>
        <p:spPr>
          <a:xfrm>
            <a:off x="346787" y="408802"/>
            <a:ext cx="46295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Reverse causality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7B153E2-10CA-4365-A94C-4CE6FE9E40FE}"/>
              </a:ext>
            </a:extLst>
          </p:cNvPr>
          <p:cNvSpPr txBox="1"/>
          <p:nvPr/>
        </p:nvSpPr>
        <p:spPr>
          <a:xfrm>
            <a:off x="8621487" y="1883459"/>
            <a:ext cx="23963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FF0000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Y = b</a:t>
            </a:r>
            <a:r>
              <a:rPr lang="en-US" sz="2000" baseline="-25000" dirty="0">
                <a:solidFill>
                  <a:srgbClr val="FF0000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0</a:t>
            </a:r>
            <a:r>
              <a:rPr lang="en-US" sz="2000" dirty="0">
                <a:solidFill>
                  <a:srgbClr val="FF0000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 + b</a:t>
            </a:r>
            <a:r>
              <a:rPr lang="en-US" sz="2000" baseline="-25000" dirty="0">
                <a:solidFill>
                  <a:srgbClr val="FF0000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1</a:t>
            </a:r>
            <a:r>
              <a:rPr lang="en-US" sz="2000" dirty="0">
                <a:solidFill>
                  <a:srgbClr val="FF0000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X + 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AF48E97-6F51-44D3-9838-586786D50859}"/>
              </a:ext>
            </a:extLst>
          </p:cNvPr>
          <p:cNvSpPr txBox="1"/>
          <p:nvPr/>
        </p:nvSpPr>
        <p:spPr>
          <a:xfrm>
            <a:off x="8621487" y="4732094"/>
            <a:ext cx="23963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FF0000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X = b</a:t>
            </a:r>
            <a:r>
              <a:rPr lang="en-US" sz="2000" baseline="-25000" dirty="0">
                <a:solidFill>
                  <a:srgbClr val="FF0000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0</a:t>
            </a:r>
            <a:r>
              <a:rPr lang="en-US" sz="2000" dirty="0">
                <a:solidFill>
                  <a:srgbClr val="FF0000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 + b</a:t>
            </a:r>
            <a:r>
              <a:rPr lang="en-US" sz="2000" baseline="-25000" dirty="0">
                <a:solidFill>
                  <a:srgbClr val="FF0000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1</a:t>
            </a:r>
            <a:r>
              <a:rPr lang="en-US" sz="2000" dirty="0">
                <a:solidFill>
                  <a:srgbClr val="FF0000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Y + 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9126402-1EA2-41DD-8E8A-495B64AA5A56}"/>
              </a:ext>
            </a:extLst>
          </p:cNvPr>
          <p:cNvSpPr txBox="1"/>
          <p:nvPr/>
        </p:nvSpPr>
        <p:spPr>
          <a:xfrm>
            <a:off x="8431408" y="2613392"/>
            <a:ext cx="277649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Both models are highly significant, how do we know which one is the causal relationship?</a:t>
            </a:r>
          </a:p>
        </p:txBody>
      </p:sp>
    </p:spTree>
    <p:extLst>
      <p:ext uri="{BB962C8B-B14F-4D97-AF65-F5344CB8AC3E}">
        <p14:creationId xmlns:p14="http://schemas.microsoft.com/office/powerpoint/2010/main" val="28732289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703953" y="1735286"/>
                <a:ext cx="504580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/>
                        </a:rPr>
                        <m:t>𝐻𝑒𝑎𝑟𝑡𝑟𝑎𝑡𝑒</m:t>
                      </m:r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𝑏</m:t>
                          </m:r>
                        </m:e>
                        <m:sub>
                          <m:r>
                            <a:rPr lang="en-US" sz="2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0</m:t>
                          </m:r>
                        </m:sub>
                      </m:sSub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𝑏</m:t>
                          </m:r>
                        </m:e>
                        <m:sub>
                          <m:r>
                            <a:rPr lang="en-US" sz="24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𝐶𝑎𝑓𝑓𝑒𝑖𝑛𝑒</m:t>
                      </m:r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𝜀</m:t>
                      </m:r>
                    </m:oMath>
                  </m:oMathPara>
                </a14:m>
                <a:endParaRPr lang="en-US" sz="2400" i="1" dirty="0">
                  <a:solidFill>
                    <a:prstClr val="black"/>
                  </a:solidFill>
                  <a:latin typeface="Calibri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3953" y="1735286"/>
                <a:ext cx="5045805" cy="461665"/>
              </a:xfrm>
              <a:prstGeom prst="rect">
                <a:avLst/>
              </a:prstGeom>
              <a:blipFill>
                <a:blip r:embed="rId3"/>
                <a:stretch>
                  <a:fillRect b="-18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Group 1"/>
          <p:cNvGrpSpPr/>
          <p:nvPr/>
        </p:nvGrpSpPr>
        <p:grpSpPr>
          <a:xfrm>
            <a:off x="4033834" y="2514600"/>
            <a:ext cx="6071219" cy="4114800"/>
            <a:chOff x="2362200" y="685800"/>
            <a:chExt cx="6071219" cy="411480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62200" y="685800"/>
              <a:ext cx="4120932" cy="4114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4" name="Straight Connector 3"/>
            <p:cNvCxnSpPr/>
            <p:nvPr/>
          </p:nvCxnSpPr>
          <p:spPr>
            <a:xfrm>
              <a:off x="3733800" y="2700291"/>
              <a:ext cx="1131055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/>
            <p:cNvCxnSpPr/>
            <p:nvPr/>
          </p:nvCxnSpPr>
          <p:spPr>
            <a:xfrm flipV="1">
              <a:off x="4864855" y="2406197"/>
              <a:ext cx="0" cy="294094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Right Brace 5"/>
            <p:cNvSpPr/>
            <p:nvPr/>
          </p:nvSpPr>
          <p:spPr>
            <a:xfrm>
              <a:off x="5126578" y="2405664"/>
              <a:ext cx="244876" cy="294627"/>
            </a:xfrm>
            <a:prstGeom prst="rightBrac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0000"/>
                </a:solidFill>
                <a:latin typeface="Calibri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392241" y="2340098"/>
              <a:ext cx="3041178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Treatment Effect b</a:t>
              </a:r>
              <a:r>
                <a:rPr lang="en-US" sz="2000" baseline="-25000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1</a:t>
              </a:r>
            </a:p>
          </p:txBody>
        </p:sp>
      </p:grp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Euphemia"/>
              </a:rPr>
              <a:t>The program evaluation framework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7463D83-0373-42F4-BE8C-615BCE4058C2}"/>
              </a:ext>
            </a:extLst>
          </p:cNvPr>
          <p:cNvCxnSpPr>
            <a:cxnSpLocks/>
          </p:cNvCxnSpPr>
          <p:nvPr/>
        </p:nvCxnSpPr>
        <p:spPr>
          <a:xfrm flipV="1">
            <a:off x="4506686" y="3900197"/>
            <a:ext cx="3377681" cy="81176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39514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3BAF0-9579-42B3-B979-30EFD986705E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17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3988406" y="5864290"/>
            <a:ext cx="4648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573097" y="1818785"/>
                <a:ext cx="504580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/>
                        </a:rPr>
                        <m:t>𝐻𝑒𝑎𝑟𝑡𝑟𝑎𝑡𝑒</m:t>
                      </m:r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𝑏</m:t>
                          </m:r>
                        </m:e>
                        <m:sub>
                          <m:r>
                            <a:rPr lang="en-US" sz="2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0</m:t>
                          </m:r>
                        </m:sub>
                      </m:sSub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𝑏</m:t>
                          </m:r>
                        </m:e>
                        <m:sub>
                          <m:r>
                            <a:rPr lang="en-US" sz="24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𝐶𝑎𝑓𝑓𝑒𝑖𝑛𝑒</m:t>
                      </m:r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𝜀</m:t>
                      </m:r>
                    </m:oMath>
                  </m:oMathPara>
                </a14:m>
                <a:endParaRPr lang="en-US" sz="2400" i="1" dirty="0">
                  <a:solidFill>
                    <a:prstClr val="black"/>
                  </a:solidFill>
                  <a:latin typeface="Calibri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3097" y="1818785"/>
                <a:ext cx="5045805" cy="461665"/>
              </a:xfrm>
              <a:prstGeom prst="rect">
                <a:avLst/>
              </a:prstGeom>
              <a:blipFill>
                <a:blip r:embed="rId2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Oval 6"/>
          <p:cNvSpPr/>
          <p:nvPr/>
        </p:nvSpPr>
        <p:spPr>
          <a:xfrm>
            <a:off x="5393872" y="4492690"/>
            <a:ext cx="76200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8" name="Oval 7"/>
          <p:cNvSpPr/>
          <p:nvPr/>
        </p:nvSpPr>
        <p:spPr>
          <a:xfrm>
            <a:off x="5508172" y="4492690"/>
            <a:ext cx="76200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Oval 8"/>
          <p:cNvSpPr/>
          <p:nvPr/>
        </p:nvSpPr>
        <p:spPr>
          <a:xfrm>
            <a:off x="5499705" y="4585823"/>
            <a:ext cx="76200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427738" y="4662023"/>
            <a:ext cx="76200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5584372" y="4742456"/>
            <a:ext cx="76200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5431972" y="4818656"/>
            <a:ext cx="76200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5558972" y="4894856"/>
            <a:ext cx="76200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5584372" y="4302190"/>
            <a:ext cx="76200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5461605" y="4221757"/>
            <a:ext cx="76200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6960206" y="4035490"/>
            <a:ext cx="76200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6960206" y="3883090"/>
            <a:ext cx="76200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7091439" y="3984690"/>
            <a:ext cx="76200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7121073" y="4149790"/>
            <a:ext cx="76200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6994072" y="4225990"/>
            <a:ext cx="76200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7070272" y="4230223"/>
            <a:ext cx="76200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7023706" y="4365690"/>
            <a:ext cx="76200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7032172" y="3730690"/>
            <a:ext cx="76200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5431972" y="4340290"/>
            <a:ext cx="76200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5546272" y="4645090"/>
            <a:ext cx="76200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6" name="Oval 25"/>
          <p:cNvSpPr/>
          <p:nvPr/>
        </p:nvSpPr>
        <p:spPr>
          <a:xfrm>
            <a:off x="7049106" y="3883090"/>
            <a:ext cx="76200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6994072" y="4128624"/>
            <a:ext cx="76200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cxnSp>
        <p:nvCxnSpPr>
          <p:cNvPr id="28" name="Straight Connector 27"/>
          <p:cNvCxnSpPr/>
          <p:nvPr/>
        </p:nvCxnSpPr>
        <p:spPr>
          <a:xfrm flipV="1">
            <a:off x="3988406" y="3197290"/>
            <a:ext cx="0" cy="2667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3603172" y="2892491"/>
            <a:ext cx="9681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prstClr val="black"/>
                </a:solidFill>
                <a:latin typeface="Calibri"/>
              </a:rPr>
              <a:t>Heart Rate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75300" y="3269025"/>
            <a:ext cx="8322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solidFill>
                  <a:prstClr val="black"/>
                </a:solidFill>
                <a:latin typeface="Calibri"/>
              </a:rPr>
              <a:t>Treatment</a:t>
            </a:r>
            <a:br>
              <a:rPr lang="en-US" sz="1200" dirty="0">
                <a:solidFill>
                  <a:prstClr val="black"/>
                </a:solidFill>
                <a:latin typeface="Calibri"/>
              </a:rPr>
            </a:br>
            <a:r>
              <a:rPr lang="en-US" sz="1200" dirty="0">
                <a:solidFill>
                  <a:prstClr val="black"/>
                </a:solidFill>
                <a:latin typeface="Calibri"/>
              </a:rPr>
              <a:t>(Caffeine)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053288" y="3726226"/>
            <a:ext cx="9882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solidFill>
                  <a:prstClr val="black"/>
                </a:solidFill>
                <a:latin typeface="Calibri"/>
              </a:rPr>
              <a:t>Control</a:t>
            </a:r>
            <a:br>
              <a:rPr lang="en-US" sz="1200" dirty="0">
                <a:solidFill>
                  <a:prstClr val="black"/>
                </a:solidFill>
                <a:latin typeface="Calibri"/>
              </a:rPr>
            </a:br>
            <a:r>
              <a:rPr lang="en-US" sz="1200" dirty="0">
                <a:solidFill>
                  <a:prstClr val="black"/>
                </a:solidFill>
                <a:latin typeface="Calibri"/>
              </a:rPr>
              <a:t>(No caffeine)</a:t>
            </a:r>
          </a:p>
        </p:txBody>
      </p:sp>
      <p:sp>
        <p:nvSpPr>
          <p:cNvPr id="33" name="Title 7">
            <a:extLst>
              <a:ext uri="{FF2B5EF4-FFF2-40B4-BE49-F238E27FC236}">
                <a16:creationId xmlns:a16="http://schemas.microsoft.com/office/drawing/2014/main" id="{7B269016-9E7E-434B-8DBA-DAD1510FD765}"/>
              </a:ext>
            </a:extLst>
          </p:cNvPr>
          <p:cNvSpPr txBox="1">
            <a:spLocks/>
          </p:cNvSpPr>
          <p:nvPr/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 cap="all" baseline="0">
                <a:solidFill>
                  <a:schemeClr val="accent1">
                    <a:lumMod val="50000"/>
                  </a:schemeClr>
                </a:solidFill>
                <a:latin typeface="Euphemia"/>
                <a:ea typeface="+mj-ea"/>
                <a:cs typeface="+mj-cs"/>
              </a:defRPr>
            </a:lvl1pPr>
          </a:lstStyle>
          <a:p>
            <a:r>
              <a:rPr lang="en-US" sz="2800" dirty="0"/>
              <a:t>Discrete treatment case: 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model is the same</a:t>
            </a:r>
            <a:b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except Caffeine is a dummy not a level</a:t>
            </a:r>
          </a:p>
        </p:txBody>
      </p:sp>
    </p:spTree>
    <p:extLst>
      <p:ext uri="{BB962C8B-B14F-4D97-AF65-F5344CB8AC3E}">
        <p14:creationId xmlns:p14="http://schemas.microsoft.com/office/powerpoint/2010/main" val="2579201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5530" y="511629"/>
            <a:ext cx="4120932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ABBC817-8CCD-4196-ADF4-0F5E59281455}"/>
              </a:ext>
            </a:extLst>
          </p:cNvPr>
          <p:cNvCxnSpPr>
            <a:cxnSpLocks/>
          </p:cNvCxnSpPr>
          <p:nvPr/>
        </p:nvCxnSpPr>
        <p:spPr>
          <a:xfrm>
            <a:off x="4407058" y="2308406"/>
            <a:ext cx="333735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7612096F-D081-48CB-9B3A-E7EC372DE97D}"/>
              </a:ext>
            </a:extLst>
          </p:cNvPr>
          <p:cNvSpPr txBox="1"/>
          <p:nvPr/>
        </p:nvSpPr>
        <p:spPr>
          <a:xfrm>
            <a:off x="3967841" y="5046307"/>
            <a:ext cx="46295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FF0000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No effect of treatment on outcome</a:t>
            </a:r>
          </a:p>
        </p:txBody>
      </p:sp>
    </p:spTree>
    <p:extLst>
      <p:ext uri="{BB962C8B-B14F-4D97-AF65-F5344CB8AC3E}">
        <p14:creationId xmlns:p14="http://schemas.microsoft.com/office/powerpoint/2010/main" val="8177891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468" y="2133600"/>
            <a:ext cx="4120932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2133600"/>
            <a:ext cx="4120932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316530" y="67178"/>
            <a:ext cx="73914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600" cap="all" dirty="0">
                <a:solidFill>
                  <a:srgbClr val="4F81BD">
                    <a:lumMod val="50000"/>
                  </a:srgbClr>
                </a:solidFill>
                <a:latin typeface="Euphemia"/>
              </a:rPr>
              <a:t>How do we know when the interpretation is causal?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3065209" y="4151331"/>
            <a:ext cx="113105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4196263" y="3857237"/>
            <a:ext cx="0" cy="29409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ight Brace 9"/>
          <p:cNvSpPr/>
          <p:nvPr/>
        </p:nvSpPr>
        <p:spPr>
          <a:xfrm>
            <a:off x="4457986" y="3856705"/>
            <a:ext cx="244876" cy="294627"/>
          </a:xfrm>
          <a:prstGeom prst="rightBrac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723644" y="3865785"/>
            <a:ext cx="762756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b="1" cap="all" dirty="0">
                <a:solidFill>
                  <a:srgbClr val="FF0000"/>
                </a:solidFill>
                <a:latin typeface="Calibri"/>
              </a:rPr>
              <a:t>Effect?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7620001" y="4304072"/>
            <a:ext cx="113105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8751055" y="4009978"/>
            <a:ext cx="0" cy="29409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ight Brace 13"/>
          <p:cNvSpPr/>
          <p:nvPr/>
        </p:nvSpPr>
        <p:spPr>
          <a:xfrm>
            <a:off x="9012778" y="4009446"/>
            <a:ext cx="244876" cy="294627"/>
          </a:xfrm>
          <a:prstGeom prst="rightBrac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326552" y="4027074"/>
            <a:ext cx="762756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b="1" cap="all" dirty="0">
                <a:solidFill>
                  <a:srgbClr val="FF0000"/>
                </a:solidFill>
                <a:latin typeface="Calibri"/>
              </a:rPr>
              <a:t>Effect?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1D95741-1FA2-453D-BD29-1C05D33AA017}"/>
              </a:ext>
            </a:extLst>
          </p:cNvPr>
          <p:cNvSpPr txBox="1"/>
          <p:nvPr/>
        </p:nvSpPr>
        <p:spPr>
          <a:xfrm>
            <a:off x="3908990" y="1531784"/>
            <a:ext cx="46658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FF0000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When is b</a:t>
            </a:r>
            <a:r>
              <a:rPr lang="en-US" sz="2000" baseline="-25000" dirty="0">
                <a:solidFill>
                  <a:srgbClr val="FF0000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1 </a:t>
            </a:r>
            <a:r>
              <a:rPr lang="en-US" sz="2000" dirty="0">
                <a:solidFill>
                  <a:srgbClr val="FF0000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an impact, and when is it just a relationship in data? </a:t>
            </a:r>
          </a:p>
        </p:txBody>
      </p:sp>
    </p:spTree>
    <p:extLst>
      <p:ext uri="{BB962C8B-B14F-4D97-AF65-F5344CB8AC3E}">
        <p14:creationId xmlns:p14="http://schemas.microsoft.com/office/powerpoint/2010/main" val="42547436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Box 3"/>
          <p:cNvSpPr txBox="1">
            <a:spLocks noChangeArrowheads="1"/>
          </p:cNvSpPr>
          <p:nvPr/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small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Core Concepts</a:t>
            </a:r>
          </a:p>
        </p:txBody>
      </p:sp>
      <p:graphicFrame>
        <p:nvGraphicFramePr>
          <p:cNvPr id="3077" name="TextBox 4">
            <a:extLst>
              <a:ext uri="{FF2B5EF4-FFF2-40B4-BE49-F238E27FC236}">
                <a16:creationId xmlns:a16="http://schemas.microsoft.com/office/drawing/2014/main" id="{9739CE14-AEA1-4E32-A88D-E5B910BF319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3070090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954736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013451"/>
            <a:ext cx="10515600" cy="2852737"/>
          </a:xfrm>
        </p:spPr>
        <p:txBody>
          <a:bodyPr>
            <a:noAutofit/>
          </a:bodyPr>
          <a:lstStyle/>
          <a:p>
            <a:r>
              <a:rPr lang="en-US" sz="4400" dirty="0"/>
              <a:t>The selection problem in evaluation research </a:t>
            </a:r>
            <a:endParaRPr lang="en-US" sz="44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726D28A-C1DA-48A5-8BC4-79A9B9E2F0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3217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53BAF0-9579-42B3-B979-30EFD986705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7"/>
          </p:nvPr>
        </p:nvSpPr>
        <p:spPr>
          <a:xfrm>
            <a:off x="1866900" y="185420"/>
            <a:ext cx="8001000" cy="990600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n-US" b="0" dirty="0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rPr>
              <a:t>Microfinance example of bias </a:t>
            </a:r>
            <a:br>
              <a:rPr lang="en-US" b="0" dirty="0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rPr>
            </a:br>
            <a:r>
              <a:rPr lang="en-US" b="0" dirty="0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rPr>
              <a:t>from selection INTO a study group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2055572"/>
              </p:ext>
            </p:extLst>
          </p:nvPr>
        </p:nvGraphicFramePr>
        <p:xfrm>
          <a:off x="729342" y="1964904"/>
          <a:ext cx="6096000" cy="132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0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NOT Entrepreneurial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  <a:p>
                      <a:pPr algn="ctr"/>
                      <a:r>
                        <a:rPr lang="en-US" sz="1600" dirty="0"/>
                        <a:t>Entrepreneurial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No Loan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Takes</a:t>
                      </a:r>
                      <a:r>
                        <a:rPr lang="en-US" baseline="0" dirty="0"/>
                        <a:t> a Loan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8714639"/>
              </p:ext>
            </p:extLst>
          </p:nvPr>
        </p:nvGraphicFramePr>
        <p:xfrm>
          <a:off x="729342" y="3849584"/>
          <a:ext cx="6096000" cy="132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0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NOT Entrepreneurial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  <a:p>
                      <a:pPr algn="ctr"/>
                      <a:r>
                        <a:rPr lang="en-US" sz="1600" dirty="0"/>
                        <a:t>Entrepreneur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No Loan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Takes</a:t>
                      </a:r>
                      <a:r>
                        <a:rPr lang="en-US" baseline="0" dirty="0"/>
                        <a:t> a Loan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1626635" y="1595572"/>
            <a:ext cx="44693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Number of each “type” of person in the study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866900" y="3491841"/>
            <a:ext cx="40220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Average weekly income after loan period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Object 15"/>
              <p:cNvSpPr txBox="1"/>
              <p:nvPr/>
            </p:nvSpPr>
            <p:spPr bwMode="auto">
              <a:xfrm>
                <a:off x="7854302" y="3053668"/>
                <a:ext cx="4521200" cy="1702804"/>
              </a:xfrm>
              <a:prstGeom prst="rect">
                <a:avLst/>
              </a:prstGeom>
              <a:noFill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𝑁𝑂</m:t>
                      </m:r>
                      <m:r>
                        <a:rPr 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en-US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    </m:t>
                      </m:r>
                      <m:f>
                        <m:fPr>
                          <m:ctrlP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30⋅$10+15⋅$20</m:t>
                          </m:r>
                        </m:num>
                        <m:den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45</m:t>
                          </m:r>
                        </m:den>
                      </m:f>
                      <m:r>
                        <a:rPr 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=$13.33</m:t>
                      </m:r>
                    </m:oMath>
                  </m:oMathPara>
                </a14:m>
                <a:endParaRPr lang="en-US" i="1" dirty="0">
                  <a:solidFill>
                    <a:srgbClr val="000000"/>
                  </a:solidFill>
                  <a:latin typeface="Cambria Math" panose="02040503050406030204" pitchFamily="18" charset="0"/>
                </a:endParaRPr>
              </a:p>
              <a:p>
                <a:pPr/>
                <a:br>
                  <a:rPr lang="en-US" i="1" dirty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𝑌𝐸𝑆</m:t>
                      </m:r>
                      <m:r>
                        <a:rPr 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en-US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    </m:t>
                      </m:r>
                      <m:f>
                        <m:fPr>
                          <m:ctrlP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20⋅$10+35⋅$20</m:t>
                          </m:r>
                        </m:num>
                        <m:den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55</m:t>
                          </m:r>
                        </m:den>
                      </m:f>
                      <m:r>
                        <a:rPr 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=$16.37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6" name="Object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854302" y="3053668"/>
                <a:ext cx="4521200" cy="170280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>
            <a:off x="7639961" y="4854384"/>
            <a:ext cx="2677336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E46C0A"/>
                </a:solidFill>
                <a:effectLst/>
                <a:uLnTx/>
                <a:uFillTx/>
                <a:latin typeface="Century Gothic" panose="020B0502020202020204" pitchFamily="34" charset="0"/>
              </a:rPr>
              <a:t>The loan appears to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E46C0A"/>
                </a:solidFill>
                <a:effectLst/>
                <a:uLnTx/>
                <a:uFillTx/>
                <a:latin typeface="Century Gothic" panose="020B0502020202020204" pitchFamily="34" charset="0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E46C0A"/>
                </a:solidFill>
                <a:effectLst/>
                <a:uLnTx/>
                <a:uFillTx/>
                <a:latin typeface="Century Gothic" panose="020B0502020202020204" pitchFamily="34" charset="0"/>
              </a:rPr>
              <a:t>have an impact! 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E46C0A"/>
                </a:solidFill>
                <a:effectLst/>
                <a:uLnTx/>
                <a:uFillTx/>
                <a:latin typeface="Century Gothic" panose="020B0502020202020204" pitchFamily="34" charset="0"/>
              </a:rPr>
            </a:br>
            <a:endParaRPr lang="en-US" sz="2000" dirty="0">
              <a:solidFill>
                <a:srgbClr val="E46C0A"/>
              </a:solidFill>
              <a:latin typeface="Century Gothic" panose="020B0502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</a:rPr>
              <a:t>Even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rPr>
              <a:t> though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</a:rPr>
              <a:t>we 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</a:rPr>
              <a:t>know it didn’t.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45EF404-76BA-491C-A77A-40F518B9923A}"/>
              </a:ext>
            </a:extLst>
          </p:cNvPr>
          <p:cNvSpPr txBox="1"/>
          <p:nvPr/>
        </p:nvSpPr>
        <p:spPr>
          <a:xfrm>
            <a:off x="7854302" y="2586424"/>
            <a:ext cx="15520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</a:rPr>
              <a:t>Takes Loan?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94C8805-C136-4A7C-B8F1-178C23E9A971}"/>
              </a:ext>
            </a:extLst>
          </p:cNvPr>
          <p:cNvSpPr txBox="1"/>
          <p:nvPr/>
        </p:nvSpPr>
        <p:spPr>
          <a:xfrm>
            <a:off x="1462050" y="5561187"/>
            <a:ext cx="24054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E46C0A"/>
                </a:solidFill>
                <a:effectLst/>
                <a:uLnTx/>
                <a:uFillTx/>
                <a:latin typeface="Century Gothic" panose="020B0502020202020204" pitchFamily="34" charset="0"/>
              </a:rPr>
              <a:t>Income not impacted by the loan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080FA959-BACA-4717-9BCA-0B7780864F50}"/>
              </a:ext>
            </a:extLst>
          </p:cNvPr>
          <p:cNvCxnSpPr>
            <a:cxnSpLocks/>
          </p:cNvCxnSpPr>
          <p:nvPr/>
        </p:nvCxnSpPr>
        <p:spPr>
          <a:xfrm flipV="1">
            <a:off x="2523131" y="5052479"/>
            <a:ext cx="1451710" cy="508708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C1D63E55-9053-4FCA-92F7-AB76BAFBA85D}"/>
              </a:ext>
            </a:extLst>
          </p:cNvPr>
          <p:cNvCxnSpPr>
            <a:cxnSpLocks/>
          </p:cNvCxnSpPr>
          <p:nvPr/>
        </p:nvCxnSpPr>
        <p:spPr>
          <a:xfrm flipV="1">
            <a:off x="2444620" y="4627224"/>
            <a:ext cx="1530221" cy="933963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EBC870CB-0599-4174-BBCB-9D655FB129F4}"/>
              </a:ext>
            </a:extLst>
          </p:cNvPr>
          <p:cNvSpPr txBox="1"/>
          <p:nvPr/>
        </p:nvSpPr>
        <p:spPr>
          <a:xfrm>
            <a:off x="8665160" y="1317369"/>
            <a:ext cx="27974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E46C0A"/>
                </a:solidFill>
                <a:effectLst/>
                <a:uLnTx/>
                <a:uFillTx/>
                <a:latin typeface="Century Gothic" panose="020B0502020202020204" pitchFamily="34" charset="0"/>
              </a:rPr>
              <a:t>You are more likely to take a loan if you know you are good at business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454B4459-3A2D-4788-BBA1-12CB780EA356}"/>
              </a:ext>
            </a:extLst>
          </p:cNvPr>
          <p:cNvCxnSpPr>
            <a:cxnSpLocks/>
            <a:stCxn id="32" idx="1"/>
          </p:cNvCxnSpPr>
          <p:nvPr/>
        </p:nvCxnSpPr>
        <p:spPr>
          <a:xfrm flipH="1">
            <a:off x="6279502" y="1732868"/>
            <a:ext cx="2385658" cy="1320800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49570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Group 45">
            <a:extLst>
              <a:ext uri="{FF2B5EF4-FFF2-40B4-BE49-F238E27FC236}">
                <a16:creationId xmlns:a16="http://schemas.microsoft.com/office/drawing/2014/main" id="{75C3F445-90A6-4C82-A64B-BC0C1F48AF82}"/>
              </a:ext>
            </a:extLst>
          </p:cNvPr>
          <p:cNvGrpSpPr/>
          <p:nvPr/>
        </p:nvGrpSpPr>
        <p:grpSpPr>
          <a:xfrm>
            <a:off x="887535" y="254758"/>
            <a:ext cx="9517734" cy="4710912"/>
            <a:chOff x="887535" y="1235833"/>
            <a:chExt cx="9517734" cy="4710912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4A6438D5-C589-4F8F-8439-AC9E9DDF1233}"/>
                </a:ext>
              </a:extLst>
            </p:cNvPr>
            <p:cNvGrpSpPr/>
            <p:nvPr/>
          </p:nvGrpSpPr>
          <p:grpSpPr>
            <a:xfrm>
              <a:off x="887535" y="1975072"/>
              <a:ext cx="9175310" cy="3971673"/>
              <a:chOff x="1121215" y="1426432"/>
              <a:chExt cx="9175310" cy="3971673"/>
            </a:xfrm>
          </p:grpSpPr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6FAF0A9-2942-4F3C-8FDA-F4C18F3EE4F1}"/>
                  </a:ext>
                </a:extLst>
              </p:cNvPr>
              <p:cNvSpPr txBox="1"/>
              <p:nvPr/>
            </p:nvSpPr>
            <p:spPr>
              <a:xfrm>
                <a:off x="1121215" y="2038349"/>
                <a:ext cx="4453720" cy="20313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ED7D31">
                        <a:lumMod val="75000"/>
                      </a:srgb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Takes Loan / Entrepreneurial (35 people)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472C4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NO Loan / Entrepreneurial (15 people)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ED7D31">
                        <a:lumMod val="75000"/>
                      </a:srgb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Takes Loan / NOT Entrepreneurial (20 people)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472C4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NO Loan /  NOT Entrepreneurial (30 people)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cxnSp>
            <p:nvCxnSpPr>
              <p:cNvPr id="4" name="Straight Connector 3">
                <a:extLst>
                  <a:ext uri="{FF2B5EF4-FFF2-40B4-BE49-F238E27FC236}">
                    <a16:creationId xmlns:a16="http://schemas.microsoft.com/office/drawing/2014/main" id="{22E8A9DC-999C-43F6-A6A7-C3820A8DC405}"/>
                  </a:ext>
                </a:extLst>
              </p:cNvPr>
              <p:cNvCxnSpPr/>
              <p:nvPr/>
            </p:nvCxnSpPr>
            <p:spPr>
              <a:xfrm>
                <a:off x="6162675" y="1524000"/>
                <a:ext cx="0" cy="28289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" name="Straight Connector 4">
                <a:extLst>
                  <a:ext uri="{FF2B5EF4-FFF2-40B4-BE49-F238E27FC236}">
                    <a16:creationId xmlns:a16="http://schemas.microsoft.com/office/drawing/2014/main" id="{E10088D3-1F6D-40DE-AC75-E2CEFA83326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162675" y="4343400"/>
                <a:ext cx="413385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F5E7BB79-6422-4C20-BCE7-1A95EA090CE6}"/>
                  </a:ext>
                </a:extLst>
              </p:cNvPr>
              <p:cNvSpPr/>
              <p:nvPr/>
            </p:nvSpPr>
            <p:spPr>
              <a:xfrm>
                <a:off x="8782681" y="2239627"/>
                <a:ext cx="323846" cy="295274"/>
              </a:xfrm>
              <a:prstGeom prst="ellipse">
                <a:avLst/>
              </a:prstGeom>
              <a:noFill/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C630E3E0-4F36-4D4E-860E-4802BBF6C060}"/>
                  </a:ext>
                </a:extLst>
              </p:cNvPr>
              <p:cNvSpPr/>
              <p:nvPr/>
            </p:nvSpPr>
            <p:spPr>
              <a:xfrm>
                <a:off x="7097396" y="2230103"/>
                <a:ext cx="323846" cy="295274"/>
              </a:xfrm>
              <a:prstGeom prst="ellipse">
                <a:avLst/>
              </a:prstGeom>
              <a:noFill/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87EC8E31-66FE-48B9-906D-A934A03C155B}"/>
                  </a:ext>
                </a:extLst>
              </p:cNvPr>
              <p:cNvSpPr/>
              <p:nvPr/>
            </p:nvSpPr>
            <p:spPr>
              <a:xfrm>
                <a:off x="8944604" y="2240263"/>
                <a:ext cx="323846" cy="295274"/>
              </a:xfrm>
              <a:prstGeom prst="ellipse">
                <a:avLst/>
              </a:prstGeom>
              <a:noFill/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B9DD92CB-999E-4571-8439-920BDF416D16}"/>
                  </a:ext>
                </a:extLst>
              </p:cNvPr>
              <p:cNvSpPr/>
              <p:nvPr/>
            </p:nvSpPr>
            <p:spPr>
              <a:xfrm>
                <a:off x="7279638" y="2239627"/>
                <a:ext cx="323846" cy="295274"/>
              </a:xfrm>
              <a:prstGeom prst="ellipse">
                <a:avLst/>
              </a:prstGeom>
              <a:noFill/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7289F42-0954-4AC7-9BDC-40E26266F0D1}"/>
                  </a:ext>
                </a:extLst>
              </p:cNvPr>
              <p:cNvSpPr txBox="1"/>
              <p:nvPr/>
            </p:nvSpPr>
            <p:spPr>
              <a:xfrm>
                <a:off x="5628204" y="2271207"/>
                <a:ext cx="4187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25</a:t>
                </a: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B023F986-E97B-4BEF-BD29-3AD4E6616AB6}"/>
                  </a:ext>
                </a:extLst>
              </p:cNvPr>
              <p:cNvSpPr txBox="1"/>
              <p:nvPr/>
            </p:nvSpPr>
            <p:spPr>
              <a:xfrm>
                <a:off x="5630844" y="3288061"/>
                <a:ext cx="4187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10</a:t>
                </a:r>
              </a:p>
            </p:txBody>
          </p: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5BBA4F5C-227E-4858-9CF1-07219C8E5923}"/>
                  </a:ext>
                </a:extLst>
              </p:cNvPr>
              <p:cNvCxnSpPr/>
              <p:nvPr/>
            </p:nvCxnSpPr>
            <p:spPr>
              <a:xfrm flipH="1">
                <a:off x="5959476" y="2448560"/>
                <a:ext cx="421004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A0524ACE-DBE3-41DE-9BF9-7E65C8F8664D}"/>
                  </a:ext>
                </a:extLst>
              </p:cNvPr>
              <p:cNvCxnSpPr/>
              <p:nvPr/>
            </p:nvCxnSpPr>
            <p:spPr>
              <a:xfrm flipH="1">
                <a:off x="6020436" y="3474720"/>
                <a:ext cx="421004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8BCA79A4-9D52-4AC2-AA3C-0CA20BF20DF9}"/>
                  </a:ext>
                </a:extLst>
              </p:cNvPr>
              <p:cNvSpPr/>
              <p:nvPr/>
            </p:nvSpPr>
            <p:spPr>
              <a:xfrm>
                <a:off x="8782681" y="3316587"/>
                <a:ext cx="323846" cy="295274"/>
              </a:xfrm>
              <a:prstGeom prst="ellipse">
                <a:avLst/>
              </a:prstGeom>
              <a:noFill/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EEFB73CB-F771-4C97-9E5E-E28EAACE3069}"/>
                  </a:ext>
                </a:extLst>
              </p:cNvPr>
              <p:cNvSpPr/>
              <p:nvPr/>
            </p:nvSpPr>
            <p:spPr>
              <a:xfrm>
                <a:off x="7097396" y="3307063"/>
                <a:ext cx="323846" cy="295274"/>
              </a:xfrm>
              <a:prstGeom prst="ellipse">
                <a:avLst/>
              </a:prstGeom>
              <a:noFill/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07C38820-A241-43F2-8BE6-27AA0684B09F}"/>
                  </a:ext>
                </a:extLst>
              </p:cNvPr>
              <p:cNvSpPr/>
              <p:nvPr/>
            </p:nvSpPr>
            <p:spPr>
              <a:xfrm>
                <a:off x="8944604" y="3307063"/>
                <a:ext cx="323846" cy="295274"/>
              </a:xfrm>
              <a:prstGeom prst="ellipse">
                <a:avLst/>
              </a:prstGeom>
              <a:noFill/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492AD2B9-163B-4FA1-93CC-0092A5D1C12C}"/>
                  </a:ext>
                </a:extLst>
              </p:cNvPr>
              <p:cNvSpPr/>
              <p:nvPr/>
            </p:nvSpPr>
            <p:spPr>
              <a:xfrm>
                <a:off x="7279638" y="3316587"/>
                <a:ext cx="323846" cy="295274"/>
              </a:xfrm>
              <a:prstGeom prst="ellipse">
                <a:avLst/>
              </a:prstGeom>
              <a:noFill/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cxnSp>
            <p:nvCxnSpPr>
              <p:cNvPr id="26" name="Straight Arrow Connector 25">
                <a:extLst>
                  <a:ext uri="{FF2B5EF4-FFF2-40B4-BE49-F238E27FC236}">
                    <a16:creationId xmlns:a16="http://schemas.microsoft.com/office/drawing/2014/main" id="{0D5A3D6D-5C27-4716-9D7A-4100C5BE52A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229600" y="4069674"/>
                <a:ext cx="0" cy="593766"/>
              </a:xfrm>
              <a:prstGeom prst="straightConnector1">
                <a:avLst/>
              </a:prstGeom>
              <a:ln w="34925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5C141CAF-981D-4C0A-91BE-45D04B7D4F90}"/>
                  </a:ext>
                </a:extLst>
              </p:cNvPr>
              <p:cNvSpPr txBox="1"/>
              <p:nvPr/>
            </p:nvSpPr>
            <p:spPr>
              <a:xfrm>
                <a:off x="7603484" y="4751774"/>
                <a:ext cx="123277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Loan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Distributed</a:t>
                </a: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AB1670C5-44C4-4DFA-81AC-8283C6359CA5}"/>
                  </a:ext>
                </a:extLst>
              </p:cNvPr>
              <p:cNvSpPr txBox="1"/>
              <p:nvPr/>
            </p:nvSpPr>
            <p:spPr>
              <a:xfrm>
                <a:off x="6828611" y="1426432"/>
                <a:ext cx="118526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7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PRE-TREAT</a:t>
                </a: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9E2A3D84-DD15-4CC6-AD05-A548E74C3042}"/>
                  </a:ext>
                </a:extLst>
              </p:cNvPr>
              <p:cNvSpPr txBox="1"/>
              <p:nvPr/>
            </p:nvSpPr>
            <p:spPr>
              <a:xfrm>
                <a:off x="8448173" y="1426432"/>
                <a:ext cx="131670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7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POST-TREAT</a:t>
                </a:r>
              </a:p>
            </p:txBody>
          </p:sp>
        </p:grp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37B407B-AB18-450F-9B63-B564A8C7515F}"/>
                </a:ext>
              </a:extLst>
            </p:cNvPr>
            <p:cNvSpPr txBox="1"/>
            <p:nvPr/>
          </p:nvSpPr>
          <p:spPr>
            <a:xfrm>
              <a:off x="5155114" y="1235833"/>
              <a:ext cx="525015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NO EVIDENCE OF IMPACT</a:t>
              </a:r>
            </a:p>
          </p:txBody>
        </p: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91E0BFD3-B33E-4238-8B7D-F15B5F785CE5}"/>
                </a:ext>
              </a:extLst>
            </p:cNvPr>
            <p:cNvCxnSpPr>
              <a:cxnSpLocks/>
              <a:stCxn id="15" idx="7"/>
              <a:endCxn id="14" idx="1"/>
            </p:cNvCxnSpPr>
            <p:nvPr/>
          </p:nvCxnSpPr>
          <p:spPr>
            <a:xfrm>
              <a:off x="7322378" y="2831509"/>
              <a:ext cx="1435972" cy="636"/>
            </a:xfrm>
            <a:prstGeom prst="line">
              <a:avLst/>
            </a:prstGeom>
            <a:ln>
              <a:solidFill>
                <a:schemeClr val="accent2">
                  <a:lumMod val="75000"/>
                </a:schemeClr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0080156B-01BE-4D6F-87A5-6A9D552F4B5E}"/>
                </a:ext>
              </a:extLst>
            </p:cNvPr>
            <p:cNvCxnSpPr>
              <a:cxnSpLocks/>
              <a:stCxn id="24" idx="7"/>
              <a:endCxn id="23" idx="1"/>
            </p:cNvCxnSpPr>
            <p:nvPr/>
          </p:nvCxnSpPr>
          <p:spPr>
            <a:xfrm flipV="1">
              <a:off x="7322378" y="3898945"/>
              <a:ext cx="1435972" cy="9524"/>
            </a:xfrm>
            <a:prstGeom prst="line">
              <a:avLst/>
            </a:prstGeom>
            <a:ln>
              <a:solidFill>
                <a:schemeClr val="accent2">
                  <a:lumMod val="75000"/>
                </a:schemeClr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2EAC53F-509D-41B3-B359-7698CB8BC702}"/>
                </a:ext>
              </a:extLst>
            </p:cNvPr>
            <p:cNvCxnSpPr>
              <a:cxnSpLocks/>
              <a:stCxn id="9" idx="6"/>
              <a:endCxn id="8" idx="2"/>
            </p:cNvCxnSpPr>
            <p:nvPr/>
          </p:nvCxnSpPr>
          <p:spPr>
            <a:xfrm>
              <a:off x="7187562" y="2926380"/>
              <a:ext cx="1361439" cy="9524"/>
            </a:xfrm>
            <a:prstGeom prst="line">
              <a:avLst/>
            </a:prstGeom>
            <a:ln>
              <a:solidFill>
                <a:schemeClr val="accent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EBC3DA92-D931-4F83-BF96-10AC5754522D}"/>
                </a:ext>
              </a:extLst>
            </p:cNvPr>
            <p:cNvCxnSpPr>
              <a:cxnSpLocks/>
              <a:endCxn id="21" idx="2"/>
            </p:cNvCxnSpPr>
            <p:nvPr/>
          </p:nvCxnSpPr>
          <p:spPr>
            <a:xfrm>
              <a:off x="7187562" y="4012864"/>
              <a:ext cx="1361439" cy="0"/>
            </a:xfrm>
            <a:prstGeom prst="line">
              <a:avLst/>
            </a:prstGeom>
            <a:ln>
              <a:solidFill>
                <a:schemeClr val="accent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A677C311-9D9E-4F02-9474-DF0D309342F3}"/>
              </a:ext>
            </a:extLst>
          </p:cNvPr>
          <p:cNvSpPr txBox="1"/>
          <p:nvPr/>
        </p:nvSpPr>
        <p:spPr>
          <a:xfrm>
            <a:off x="258449" y="5147493"/>
            <a:ext cx="546734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0" i="0" dirty="0">
                <a:solidFill>
                  <a:srgbClr val="24292F"/>
                </a:solidFill>
                <a:effectLst/>
                <a:latin typeface="-apple-system"/>
              </a:rPr>
              <a:t>The calculations above are an example of the POST-TEST ONLY estimator (T2-C2). This estimator requires that the groups are balanced or statistically equivalent prior to the intervention. Which would not be the case here (the pre-treatment calculations would be the same as post-treatment since they incomes don’t change as a result of the loan, so these differences would be present prior to the treatment as well).</a:t>
            </a:r>
            <a:endParaRPr lang="en-US" sz="14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F681C01-D824-4F5F-AB13-ACE581DBC1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2366" y="5351148"/>
            <a:ext cx="3438834" cy="1295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9549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37">
            <a:extLst>
              <a:ext uri="{FF2B5EF4-FFF2-40B4-BE49-F238E27FC236}">
                <a16:creationId xmlns:a16="http://schemas.microsoft.com/office/drawing/2014/main" id="{484D7730-2C0B-447E-BE47-615A29E795CD}"/>
              </a:ext>
            </a:extLst>
          </p:cNvPr>
          <p:cNvGrpSpPr/>
          <p:nvPr/>
        </p:nvGrpSpPr>
        <p:grpSpPr>
          <a:xfrm>
            <a:off x="1728910" y="269608"/>
            <a:ext cx="9141446" cy="4829412"/>
            <a:chOff x="938335" y="1117333"/>
            <a:chExt cx="9141446" cy="4829412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46FAF0A9-2942-4F3C-8FDA-F4C18F3EE4F1}"/>
                </a:ext>
              </a:extLst>
            </p:cNvPr>
            <p:cNvSpPr txBox="1"/>
            <p:nvPr/>
          </p:nvSpPr>
          <p:spPr>
            <a:xfrm>
              <a:off x="938335" y="2586989"/>
              <a:ext cx="4453720" cy="20313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Takes Loan / Entrepreneurial (35 people)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4472C4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NO Loan / Entrepreneurial (15 people)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Takes Loan / NOT Entrepreneurial (20 people)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4472C4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NO Loan /  NOT Entrepreneurial (30 people)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22E8A9DC-999C-43F6-A6A7-C3820A8DC405}"/>
                </a:ext>
              </a:extLst>
            </p:cNvPr>
            <p:cNvCxnSpPr/>
            <p:nvPr/>
          </p:nvCxnSpPr>
          <p:spPr>
            <a:xfrm>
              <a:off x="5928995" y="2072640"/>
              <a:ext cx="0" cy="28289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E10088D3-1F6D-40DE-AC75-E2CEFA83326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928995" y="4892040"/>
              <a:ext cx="413385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F5E7BB79-6422-4C20-BCE7-1A95EA090CE6}"/>
                </a:ext>
              </a:extLst>
            </p:cNvPr>
            <p:cNvSpPr/>
            <p:nvPr/>
          </p:nvSpPr>
          <p:spPr>
            <a:xfrm>
              <a:off x="8742041" y="2788267"/>
              <a:ext cx="323846" cy="295274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C630E3E0-4F36-4D4E-860E-4802BBF6C060}"/>
                </a:ext>
              </a:extLst>
            </p:cNvPr>
            <p:cNvSpPr/>
            <p:nvPr/>
          </p:nvSpPr>
          <p:spPr>
            <a:xfrm>
              <a:off x="7005956" y="2778743"/>
              <a:ext cx="323846" cy="295274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7EC8E31-66FE-48B9-906D-A934A03C155B}"/>
                </a:ext>
              </a:extLst>
            </p:cNvPr>
            <p:cNvSpPr/>
            <p:nvPr/>
          </p:nvSpPr>
          <p:spPr>
            <a:xfrm>
              <a:off x="8741404" y="2311383"/>
              <a:ext cx="323846" cy="295274"/>
            </a:xfrm>
            <a:prstGeom prst="ellipse">
              <a:avLst/>
            </a:prstGeom>
            <a:no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B9DD92CB-999E-4571-8439-920BDF416D16}"/>
                </a:ext>
              </a:extLst>
            </p:cNvPr>
            <p:cNvSpPr/>
            <p:nvPr/>
          </p:nvSpPr>
          <p:spPr>
            <a:xfrm>
              <a:off x="6852918" y="2788267"/>
              <a:ext cx="323846" cy="295274"/>
            </a:xfrm>
            <a:prstGeom prst="ellipse">
              <a:avLst/>
            </a:prstGeom>
            <a:no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7289F42-0954-4AC7-9BDC-40E26266F0D1}"/>
                </a:ext>
              </a:extLst>
            </p:cNvPr>
            <p:cNvSpPr txBox="1"/>
            <p:nvPr/>
          </p:nvSpPr>
          <p:spPr>
            <a:xfrm>
              <a:off x="5394524" y="2819847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25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023F986-E97B-4BEF-BD29-3AD4E6616AB6}"/>
                </a:ext>
              </a:extLst>
            </p:cNvPr>
            <p:cNvSpPr txBox="1"/>
            <p:nvPr/>
          </p:nvSpPr>
          <p:spPr>
            <a:xfrm>
              <a:off x="5397164" y="3836701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10</a:t>
              </a:r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5BBA4F5C-227E-4858-9CF1-07219C8E5923}"/>
                </a:ext>
              </a:extLst>
            </p:cNvPr>
            <p:cNvCxnSpPr/>
            <p:nvPr/>
          </p:nvCxnSpPr>
          <p:spPr>
            <a:xfrm flipH="1">
              <a:off x="5725796" y="2997200"/>
              <a:ext cx="421004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A0524ACE-DBE3-41DE-9BF9-7E65C8F8664D}"/>
                </a:ext>
              </a:extLst>
            </p:cNvPr>
            <p:cNvCxnSpPr/>
            <p:nvPr/>
          </p:nvCxnSpPr>
          <p:spPr>
            <a:xfrm flipH="1">
              <a:off x="5786756" y="4023360"/>
              <a:ext cx="421004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8BCA79A4-9D52-4AC2-AA3C-0CA20BF20DF9}"/>
                </a:ext>
              </a:extLst>
            </p:cNvPr>
            <p:cNvSpPr/>
            <p:nvPr/>
          </p:nvSpPr>
          <p:spPr>
            <a:xfrm>
              <a:off x="8742041" y="3865227"/>
              <a:ext cx="323846" cy="295274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EFB73CB-F771-4C97-9E5E-E28EAACE3069}"/>
                </a:ext>
              </a:extLst>
            </p:cNvPr>
            <p:cNvSpPr/>
            <p:nvPr/>
          </p:nvSpPr>
          <p:spPr>
            <a:xfrm>
              <a:off x="6995796" y="3855703"/>
              <a:ext cx="323846" cy="295274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07C38820-A241-43F2-8BE6-27AA0684B09F}"/>
                </a:ext>
              </a:extLst>
            </p:cNvPr>
            <p:cNvSpPr/>
            <p:nvPr/>
          </p:nvSpPr>
          <p:spPr>
            <a:xfrm>
              <a:off x="8731244" y="3388343"/>
              <a:ext cx="323846" cy="295274"/>
            </a:xfrm>
            <a:prstGeom prst="ellipse">
              <a:avLst/>
            </a:prstGeom>
            <a:no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492AD2B9-163B-4FA1-93CC-0092A5D1C12C}"/>
                </a:ext>
              </a:extLst>
            </p:cNvPr>
            <p:cNvSpPr/>
            <p:nvPr/>
          </p:nvSpPr>
          <p:spPr>
            <a:xfrm>
              <a:off x="6873238" y="3865227"/>
              <a:ext cx="323846" cy="295274"/>
            </a:xfrm>
            <a:prstGeom prst="ellipse">
              <a:avLst/>
            </a:prstGeom>
            <a:no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0D5A3D6D-5C27-4716-9D7A-4100C5BE52A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995920" y="4618314"/>
              <a:ext cx="0" cy="593766"/>
            </a:xfrm>
            <a:prstGeom prst="straightConnector1">
              <a:avLst/>
            </a:prstGeom>
            <a:ln w="349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C141CAF-981D-4C0A-91BE-45D04B7D4F90}"/>
                </a:ext>
              </a:extLst>
            </p:cNvPr>
            <p:cNvSpPr txBox="1"/>
            <p:nvPr/>
          </p:nvSpPr>
          <p:spPr>
            <a:xfrm>
              <a:off x="7369804" y="5300414"/>
              <a:ext cx="123277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Loan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Distributed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B1670C5-44C4-4DFA-81AC-8283C6359CA5}"/>
                </a:ext>
              </a:extLst>
            </p:cNvPr>
            <p:cNvSpPr txBox="1"/>
            <p:nvPr/>
          </p:nvSpPr>
          <p:spPr>
            <a:xfrm>
              <a:off x="6594931" y="1863312"/>
              <a:ext cx="118526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PRE-TREAT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E2A3D84-DD15-4CC6-AD05-A548E74C3042}"/>
                </a:ext>
              </a:extLst>
            </p:cNvPr>
            <p:cNvSpPr txBox="1"/>
            <p:nvPr/>
          </p:nvSpPr>
          <p:spPr>
            <a:xfrm>
              <a:off x="8214493" y="1863312"/>
              <a:ext cx="131670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POST-TREAT</a:t>
              </a: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A65EF9D8-D11E-4136-B2E6-60080BC9AB3E}"/>
                </a:ext>
              </a:extLst>
            </p:cNvPr>
            <p:cNvSpPr txBox="1"/>
            <p:nvPr/>
          </p:nvSpPr>
          <p:spPr>
            <a:xfrm>
              <a:off x="5603876" y="1117333"/>
              <a:ext cx="447590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EVIDENCE OF IMPACT</a:t>
              </a:r>
            </a:p>
          </p:txBody>
        </p: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070734B5-87D1-4C2B-824C-B22D6EC6B6E9}"/>
                </a:ext>
              </a:extLst>
            </p:cNvPr>
            <p:cNvCxnSpPr>
              <a:cxnSpLocks/>
              <a:stCxn id="15" idx="6"/>
              <a:endCxn id="14" idx="2"/>
            </p:cNvCxnSpPr>
            <p:nvPr/>
          </p:nvCxnSpPr>
          <p:spPr>
            <a:xfrm flipV="1">
              <a:off x="7176764" y="2459020"/>
              <a:ext cx="1564640" cy="476884"/>
            </a:xfrm>
            <a:prstGeom prst="line">
              <a:avLst/>
            </a:prstGeom>
            <a:ln>
              <a:solidFill>
                <a:schemeClr val="accent2">
                  <a:lumMod val="75000"/>
                </a:schemeClr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EAAB5EA0-29DF-4104-984D-75766D290838}"/>
                </a:ext>
              </a:extLst>
            </p:cNvPr>
            <p:cNvCxnSpPr>
              <a:cxnSpLocks/>
              <a:stCxn id="24" idx="6"/>
              <a:endCxn id="23" idx="2"/>
            </p:cNvCxnSpPr>
            <p:nvPr/>
          </p:nvCxnSpPr>
          <p:spPr>
            <a:xfrm flipV="1">
              <a:off x="7197084" y="3535980"/>
              <a:ext cx="1534160" cy="476884"/>
            </a:xfrm>
            <a:prstGeom prst="line">
              <a:avLst/>
            </a:prstGeom>
            <a:ln>
              <a:solidFill>
                <a:schemeClr val="accent2">
                  <a:lumMod val="75000"/>
                </a:schemeClr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7690482A-CDF5-4E47-8A1A-C118DAFF5AE1}"/>
                </a:ext>
              </a:extLst>
            </p:cNvPr>
            <p:cNvCxnSpPr>
              <a:cxnSpLocks/>
              <a:stCxn id="9" idx="6"/>
              <a:endCxn id="8" idx="2"/>
            </p:cNvCxnSpPr>
            <p:nvPr/>
          </p:nvCxnSpPr>
          <p:spPr>
            <a:xfrm>
              <a:off x="7329802" y="2926380"/>
              <a:ext cx="1412239" cy="9524"/>
            </a:xfrm>
            <a:prstGeom prst="line">
              <a:avLst/>
            </a:prstGeom>
            <a:ln>
              <a:solidFill>
                <a:schemeClr val="accent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4BFFCD09-EFBE-4778-9EC9-F7CDFE2230F3}"/>
                </a:ext>
              </a:extLst>
            </p:cNvPr>
            <p:cNvCxnSpPr>
              <a:cxnSpLocks/>
              <a:stCxn id="22" idx="6"/>
              <a:endCxn id="21" idx="2"/>
            </p:cNvCxnSpPr>
            <p:nvPr/>
          </p:nvCxnSpPr>
          <p:spPr>
            <a:xfrm>
              <a:off x="7319642" y="4003340"/>
              <a:ext cx="1422399" cy="9524"/>
            </a:xfrm>
            <a:prstGeom prst="line">
              <a:avLst/>
            </a:prstGeom>
            <a:ln>
              <a:solidFill>
                <a:schemeClr val="accent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93EAD0C2-C06E-456E-BEFC-4E822D3B8BC7}"/>
              </a:ext>
            </a:extLst>
          </p:cNvPr>
          <p:cNvSpPr txBox="1"/>
          <p:nvPr/>
        </p:nvSpPr>
        <p:spPr>
          <a:xfrm>
            <a:off x="420370" y="4654301"/>
            <a:ext cx="6685277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0" i="0" dirty="0">
                <a:solidFill>
                  <a:srgbClr val="24292F"/>
                </a:solidFill>
                <a:effectLst/>
                <a:latin typeface="-apple-system"/>
              </a:rPr>
              <a:t>If we use the DIFF-IN-DIFF estimator ( [T2-T1] - [C2-C1]) then it wouldn't matter if the groups are not identical in the pre-treatment period. It will still capture the program impact correctly. Note that we need pre-treatment data for this estimator, which is often the challenge. It's more robust but also more data-intensive.</a:t>
            </a:r>
          </a:p>
          <a:p>
            <a:pPr algn="ctr"/>
            <a:endParaRPr lang="en-US" sz="1400" i="0" dirty="0">
              <a:solidFill>
                <a:srgbClr val="24292F"/>
              </a:solidFill>
              <a:effectLst/>
              <a:latin typeface="-apple-system"/>
            </a:endParaRPr>
          </a:p>
          <a:p>
            <a:pPr algn="ctr"/>
            <a:r>
              <a:rPr lang="en-US" sz="1400" i="0" dirty="0">
                <a:solidFill>
                  <a:srgbClr val="24292F"/>
                </a:solidFill>
                <a:effectLst/>
                <a:latin typeface="-apple-system"/>
              </a:rPr>
              <a:t>The main point is developing intuition for when you can interpret differences in the study groups as program impact or a program "effect", versus when differences arrive because of lack of study group equivalence and thus they capture selection and not impact.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7581786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2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dirty="0">
                <a:latin typeface="Euphemia"/>
              </a:rPr>
              <a:t>Correlation version of last example: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3BAF0-9579-42B3-B979-30EFD986705E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24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1491678" y="5323115"/>
            <a:ext cx="4191000" cy="0"/>
          </a:xfrm>
          <a:prstGeom prst="straightConnector1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V="1">
            <a:off x="1491678" y="2427515"/>
            <a:ext cx="0" cy="2895600"/>
          </a:xfrm>
          <a:prstGeom prst="straightConnector1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2558478" y="3037115"/>
            <a:ext cx="2209800" cy="1524000"/>
          </a:xfrm>
          <a:prstGeom prst="line">
            <a:avLst/>
          </a:prstGeom>
          <a:ln w="22225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663378" y="5402244"/>
            <a:ext cx="260520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Probability of </a:t>
            </a:r>
            <a:br>
              <a:rPr lang="en-US" sz="2800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</a:b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Taking a Loan</a:t>
            </a:r>
          </a:p>
        </p:txBody>
      </p:sp>
      <p:sp>
        <p:nvSpPr>
          <p:cNvPr id="13" name="Oval 12"/>
          <p:cNvSpPr/>
          <p:nvPr/>
        </p:nvSpPr>
        <p:spPr>
          <a:xfrm>
            <a:off x="2863278" y="4484915"/>
            <a:ext cx="76200" cy="762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2876964" y="4005151"/>
            <a:ext cx="76200" cy="762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3396678" y="4218215"/>
            <a:ext cx="76200" cy="762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3386691" y="3730910"/>
            <a:ext cx="76200" cy="762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3271650" y="4005151"/>
            <a:ext cx="76200" cy="762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3853878" y="3341915"/>
            <a:ext cx="76200" cy="762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3815778" y="3989615"/>
            <a:ext cx="76200" cy="762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3930078" y="3654710"/>
            <a:ext cx="76200" cy="762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4158678" y="3494315"/>
            <a:ext cx="76200" cy="762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4234878" y="3143647"/>
            <a:ext cx="76200" cy="762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4452381" y="3508001"/>
            <a:ext cx="76200" cy="762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3896775" y="2386174"/>
                <a:ext cx="237180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𝑝𝑟𝑜𝑔𝑟𝑎𝑚</m:t>
                      </m:r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𝑖𝑠</m:t>
                      </m:r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𝑒𝑓𝑓𝑒𝑐𝑡𝑖𝑣𝑒</m:t>
                      </m:r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?</m:t>
                      </m:r>
                    </m:oMath>
                  </m:oMathPara>
                </a14:m>
                <a:endParaRPr lang="en-US" dirty="0">
                  <a:solidFill>
                    <a:prstClr val="black"/>
                  </a:solidFill>
                  <a:latin typeface="Calibri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6775" y="2386174"/>
                <a:ext cx="2371803" cy="276999"/>
              </a:xfrm>
              <a:prstGeom prst="rect">
                <a:avLst/>
              </a:prstGeom>
              <a:blipFill>
                <a:blip r:embed="rId2"/>
                <a:stretch>
                  <a:fillRect l="-2057" t="-2174" r="-2057" b="-326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>
            <a:extLst>
              <a:ext uri="{FF2B5EF4-FFF2-40B4-BE49-F238E27FC236}">
                <a16:creationId xmlns:a16="http://schemas.microsoft.com/office/drawing/2014/main" id="{45F018C9-0986-4984-A6F3-28B8A3766942}"/>
              </a:ext>
            </a:extLst>
          </p:cNvPr>
          <p:cNvSpPr txBox="1"/>
          <p:nvPr/>
        </p:nvSpPr>
        <p:spPr>
          <a:xfrm>
            <a:off x="609600" y="1792788"/>
            <a:ext cx="15247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Income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081E4F5-95C4-44BF-8F92-634A91E05F08}"/>
              </a:ext>
            </a:extLst>
          </p:cNvPr>
          <p:cNvSpPr txBox="1"/>
          <p:nvPr/>
        </p:nvSpPr>
        <p:spPr>
          <a:xfrm>
            <a:off x="7423724" y="2987109"/>
            <a:ext cx="14825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</a:rPr>
              <a:t>Prob. apply for a loan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46BCE42-079E-48F9-8034-CA8EF921D27E}"/>
              </a:ext>
            </a:extLst>
          </p:cNvPr>
          <p:cNvSpPr txBox="1"/>
          <p:nvPr/>
        </p:nvSpPr>
        <p:spPr>
          <a:xfrm>
            <a:off x="10392287" y="3300910"/>
            <a:ext cx="11118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</a:rPr>
              <a:t>Income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C2E1342-D03F-4D1C-8AFD-F75741072D12}"/>
              </a:ext>
            </a:extLst>
          </p:cNvPr>
          <p:cNvSpPr txBox="1"/>
          <p:nvPr/>
        </p:nvSpPr>
        <p:spPr>
          <a:xfrm>
            <a:off x="9175713" y="5402244"/>
            <a:ext cx="132921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</a:rPr>
              <a:t>Business </a:t>
            </a:r>
            <a:br>
              <a:rPr lang="en-US" sz="2400" dirty="0">
                <a:solidFill>
                  <a:prstClr val="black"/>
                </a:solidFill>
                <a:latin typeface="Calibri"/>
              </a:rPr>
            </a:br>
            <a:r>
              <a:rPr lang="en-US" sz="2400" dirty="0">
                <a:solidFill>
                  <a:prstClr val="black"/>
                </a:solidFill>
                <a:latin typeface="Calibri"/>
              </a:rPr>
              <a:t>Skills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678408D8-AC20-48BD-93E0-823356341A77}"/>
              </a:ext>
            </a:extLst>
          </p:cNvPr>
          <p:cNvCxnSpPr>
            <a:cxnSpLocks/>
          </p:cNvCxnSpPr>
          <p:nvPr/>
        </p:nvCxnSpPr>
        <p:spPr>
          <a:xfrm flipV="1">
            <a:off x="10130787" y="3988943"/>
            <a:ext cx="658143" cy="141330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AF9AEF17-BE2F-4BF7-AF67-5CA7695A3104}"/>
              </a:ext>
            </a:extLst>
          </p:cNvPr>
          <p:cNvCxnSpPr>
            <a:cxnSpLocks/>
          </p:cNvCxnSpPr>
          <p:nvPr/>
        </p:nvCxnSpPr>
        <p:spPr>
          <a:xfrm flipH="1" flipV="1">
            <a:off x="8544918" y="4187438"/>
            <a:ext cx="928396" cy="1214807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40EEC604-51DB-4F18-98AD-ED96C4C75CBC}"/>
              </a:ext>
            </a:extLst>
          </p:cNvPr>
          <p:cNvSpPr txBox="1"/>
          <p:nvPr/>
        </p:nvSpPr>
        <p:spPr>
          <a:xfrm>
            <a:off x="8479842" y="2015201"/>
            <a:ext cx="222048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Selection</a:t>
            </a:r>
            <a:br>
              <a:rPr lang="en-US" sz="2800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</a:b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mechanism</a:t>
            </a:r>
          </a:p>
        </p:txBody>
      </p:sp>
    </p:spTree>
    <p:extLst>
      <p:ext uri="{BB962C8B-B14F-4D97-AF65-F5344CB8AC3E}">
        <p14:creationId xmlns:p14="http://schemas.microsoft.com/office/powerpoint/2010/main" val="37958430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4"/>
          <p:cNvSpPr txBox="1">
            <a:spLocks noChangeArrowheads="1"/>
          </p:cNvSpPr>
          <p:nvPr/>
        </p:nvSpPr>
        <p:spPr bwMode="auto">
          <a:xfrm>
            <a:off x="3200400" y="1219201"/>
            <a:ext cx="7239000" cy="1508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Tahoma" pitchFamily="34" charset="0"/>
              <a:buAutoNum type="arabicPeriod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795684" y="1648409"/>
            <a:ext cx="660063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</a:rPr>
              <a:t>“Selection” Problem</a:t>
            </a:r>
            <a:endParaRPr kumimoji="0" lang="en-US" sz="4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Those that participate in the program </a:t>
            </a:r>
            <a:b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are different from those that do not participate.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This is the biggest problem in impact evaluation!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54499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Box 3"/>
          <p:cNvSpPr txBox="1">
            <a:spLocks noChangeArrowheads="1"/>
          </p:cNvSpPr>
          <p:nvPr/>
        </p:nvSpPr>
        <p:spPr bwMode="auto">
          <a:xfrm>
            <a:off x="2410323" y="2024378"/>
            <a:ext cx="75813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Reflexive design</a:t>
            </a:r>
          </a:p>
        </p:txBody>
      </p:sp>
      <p:sp>
        <p:nvSpPr>
          <p:cNvPr id="6" name="TextBox 5"/>
          <p:cNvSpPr txBox="1"/>
          <p:nvPr/>
        </p:nvSpPr>
        <p:spPr bwMode="auto">
          <a:xfrm>
            <a:off x="3443026" y="3026370"/>
            <a:ext cx="630301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$3.00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$2.50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$2.00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$1.50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$1.00</a:t>
            </a:r>
          </a:p>
        </p:txBody>
      </p:sp>
      <p:sp>
        <p:nvSpPr>
          <p:cNvPr id="7" name="TextBox 6"/>
          <p:cNvSpPr txBox="1"/>
          <p:nvPr/>
        </p:nvSpPr>
        <p:spPr bwMode="auto">
          <a:xfrm>
            <a:off x="7892172" y="3003426"/>
            <a:ext cx="630301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$3.00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$2.50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$2.00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$1.50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$1.00</a:t>
            </a:r>
          </a:p>
        </p:txBody>
      </p:sp>
      <p:sp>
        <p:nvSpPr>
          <p:cNvPr id="10" name="Right Brace 9"/>
          <p:cNvSpPr/>
          <p:nvPr/>
        </p:nvSpPr>
        <p:spPr>
          <a:xfrm>
            <a:off x="4128825" y="3102569"/>
            <a:ext cx="381000" cy="9906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 bwMode="auto">
          <a:xfrm>
            <a:off x="4541203" y="3429782"/>
            <a:ext cx="129875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Mean = $2.00</a:t>
            </a:r>
          </a:p>
        </p:txBody>
      </p:sp>
      <p:sp>
        <p:nvSpPr>
          <p:cNvPr id="12" name="Right Brace 11"/>
          <p:cNvSpPr/>
          <p:nvPr/>
        </p:nvSpPr>
        <p:spPr>
          <a:xfrm>
            <a:off x="8621535" y="3102569"/>
            <a:ext cx="381000" cy="93474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 bwMode="auto">
          <a:xfrm>
            <a:off x="9101597" y="3390977"/>
            <a:ext cx="129875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Mean = $2.00</a:t>
            </a:r>
          </a:p>
        </p:txBody>
      </p:sp>
      <p:sp>
        <p:nvSpPr>
          <p:cNvPr id="14" name="TextBox 13"/>
          <p:cNvSpPr txBox="1"/>
          <p:nvPr/>
        </p:nvSpPr>
        <p:spPr bwMode="auto">
          <a:xfrm>
            <a:off x="4640454" y="5195799"/>
            <a:ext cx="3667991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T2 - T1 = 0  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6D16"/>
                </a:solidFill>
                <a:effectLst/>
                <a:uLnTx/>
                <a:uFillTx/>
                <a:latin typeface="Century Gothic" panose="020B0502020202020204" pitchFamily="34" charset="0"/>
              </a:rPr>
              <a:t>causal estimate is unbiased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6D16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522375" y="403473"/>
            <a:ext cx="714724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cs typeface="Times New Roman" panose="02020603050405020304" pitchFamily="18" charset="0"/>
              </a:rPr>
              <a:t>Microfinance example of bias from </a:t>
            </a:r>
            <a:b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cs typeface="Times New Roman" panose="02020603050405020304" pitchFamily="18" charset="0"/>
              </a:rPr>
            </a:b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cs typeface="Times New Roman" panose="02020603050405020304" pitchFamily="18" charset="0"/>
              </a:rPr>
              <a:t>selection OUT OF a study group</a:t>
            </a:r>
          </a:p>
        </p:txBody>
      </p:sp>
      <p:sp>
        <p:nvSpPr>
          <p:cNvPr id="20" name="TextBox 19"/>
          <p:cNvSpPr txBox="1"/>
          <p:nvPr/>
        </p:nvSpPr>
        <p:spPr bwMode="auto">
          <a:xfrm>
            <a:off x="3117274" y="4280234"/>
            <a:ext cx="1412373" cy="1046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T1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Ave 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charset="0"/>
              </a:rPr>
              <a:t>h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ousehold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 </a:t>
            </a:r>
            <a:b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</a:b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daily income </a:t>
            </a:r>
            <a:b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</a:b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before program</a:t>
            </a:r>
          </a:p>
        </p:txBody>
      </p:sp>
      <p:sp>
        <p:nvSpPr>
          <p:cNvPr id="21" name="TextBox 20"/>
          <p:cNvSpPr txBox="1"/>
          <p:nvPr/>
        </p:nvSpPr>
        <p:spPr bwMode="auto">
          <a:xfrm>
            <a:off x="7572343" y="4280234"/>
            <a:ext cx="1289969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T2</a:t>
            </a:r>
            <a:b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</a:b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After program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16B3C9B3-1F90-44CB-BB9A-C2B60428F434}"/>
              </a:ext>
            </a:extLst>
          </p:cNvPr>
          <p:cNvCxnSpPr/>
          <p:nvPr/>
        </p:nvCxnSpPr>
        <p:spPr>
          <a:xfrm>
            <a:off x="4509825" y="3149224"/>
            <a:ext cx="3382347" cy="0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4F4810FF-CBE1-495B-8C4F-851D878CE833}"/>
              </a:ext>
            </a:extLst>
          </p:cNvPr>
          <p:cNvSpPr txBox="1"/>
          <p:nvPr/>
        </p:nvSpPr>
        <p:spPr>
          <a:xfrm>
            <a:off x="4387585" y="2761615"/>
            <a:ext cx="36268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6D16"/>
                </a:solidFill>
              </a:rPr>
              <a:t>Program causes no change in income after loan</a:t>
            </a:r>
          </a:p>
        </p:txBody>
      </p:sp>
    </p:spTree>
    <p:extLst>
      <p:ext uri="{BB962C8B-B14F-4D97-AF65-F5344CB8AC3E}">
        <p14:creationId xmlns:p14="http://schemas.microsoft.com/office/powerpoint/2010/main" val="42841319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Box 3"/>
          <p:cNvSpPr txBox="1">
            <a:spLocks noChangeArrowheads="1"/>
          </p:cNvSpPr>
          <p:nvPr/>
        </p:nvSpPr>
        <p:spPr bwMode="auto">
          <a:xfrm>
            <a:off x="2632506" y="1894642"/>
            <a:ext cx="70104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Random Attrition Example</a:t>
            </a:r>
          </a:p>
        </p:txBody>
      </p:sp>
      <p:sp>
        <p:nvSpPr>
          <p:cNvPr id="6" name="TextBox 5"/>
          <p:cNvSpPr txBox="1"/>
          <p:nvPr/>
        </p:nvSpPr>
        <p:spPr bwMode="auto">
          <a:xfrm>
            <a:off x="3443026" y="3026370"/>
            <a:ext cx="630301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$3.00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$2.50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$2.00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$1.50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$1.00</a:t>
            </a:r>
          </a:p>
        </p:txBody>
      </p:sp>
      <p:sp>
        <p:nvSpPr>
          <p:cNvPr id="7" name="TextBox 6"/>
          <p:cNvSpPr txBox="1"/>
          <p:nvPr/>
        </p:nvSpPr>
        <p:spPr bwMode="auto">
          <a:xfrm>
            <a:off x="7892172" y="3003426"/>
            <a:ext cx="630301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$3.00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sng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$2.50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$2.00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sng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$1.50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$1.00</a:t>
            </a:r>
          </a:p>
        </p:txBody>
      </p:sp>
      <p:sp>
        <p:nvSpPr>
          <p:cNvPr id="10" name="Right Brace 9"/>
          <p:cNvSpPr/>
          <p:nvPr/>
        </p:nvSpPr>
        <p:spPr>
          <a:xfrm>
            <a:off x="4128825" y="3102569"/>
            <a:ext cx="381000" cy="9906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 bwMode="auto">
          <a:xfrm>
            <a:off x="4541203" y="3429782"/>
            <a:ext cx="129875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6D16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Mean = $2.00</a:t>
            </a:r>
          </a:p>
        </p:txBody>
      </p:sp>
      <p:sp>
        <p:nvSpPr>
          <p:cNvPr id="12" name="Right Brace 11"/>
          <p:cNvSpPr/>
          <p:nvPr/>
        </p:nvSpPr>
        <p:spPr>
          <a:xfrm>
            <a:off x="8621535" y="3102569"/>
            <a:ext cx="381000" cy="93474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 bwMode="auto">
          <a:xfrm>
            <a:off x="9101597" y="3390977"/>
            <a:ext cx="129875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6D16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Mean = $2.00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 rot="10800000" flipH="1">
            <a:off x="7434972" y="3800773"/>
            <a:ext cx="4572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 bwMode="auto">
          <a:xfrm>
            <a:off x="6908791" y="3646884"/>
            <a:ext cx="57349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Attrit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charset="0"/>
              <a:ea typeface="+mn-ea"/>
              <a:cs typeface="+mn-cs"/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 rot="10800000" flipH="1">
            <a:off x="7455674" y="3395648"/>
            <a:ext cx="4572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 bwMode="auto">
          <a:xfrm>
            <a:off x="6910834" y="3213766"/>
            <a:ext cx="57349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Attrit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charset="0"/>
              <a:ea typeface="+mn-ea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 bwMode="auto">
          <a:xfrm>
            <a:off x="2768138" y="4926341"/>
            <a:ext cx="717690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ahoma" charset="0"/>
                <a:ea typeface="+mn-ea"/>
                <a:cs typeface="+mn-cs"/>
              </a:rPr>
              <a:t>T2 - T1 = 0 </a:t>
            </a:r>
            <a:b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6D16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</a:b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6D16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Impact study accurately represents program effects</a:t>
            </a:r>
          </a:p>
          <a:p>
            <a:pPr algn="ctr"/>
            <a:r>
              <a:rPr lang="en-US" sz="1600" dirty="0">
                <a:latin typeface="Tahoma" charset="0"/>
              </a:rPr>
              <a:t>Program is not determined to be effective (no change)</a:t>
            </a:r>
            <a:b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6D16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</a:b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6D16"/>
              </a:solidFill>
              <a:effectLst/>
              <a:uLnTx/>
              <a:uFillTx/>
              <a:latin typeface="Tahoma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17819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Box 3"/>
          <p:cNvSpPr txBox="1">
            <a:spLocks noChangeArrowheads="1"/>
          </p:cNvSpPr>
          <p:nvPr/>
        </p:nvSpPr>
        <p:spPr bwMode="auto">
          <a:xfrm>
            <a:off x="2733501" y="2007300"/>
            <a:ext cx="70104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Non-Random Attrition Example</a:t>
            </a:r>
          </a:p>
        </p:txBody>
      </p:sp>
      <p:sp>
        <p:nvSpPr>
          <p:cNvPr id="6" name="TextBox 5"/>
          <p:cNvSpPr txBox="1"/>
          <p:nvPr/>
        </p:nvSpPr>
        <p:spPr bwMode="auto">
          <a:xfrm>
            <a:off x="3582985" y="3309612"/>
            <a:ext cx="630301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$3.00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$2.50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$2.00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$1.50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$1.00</a:t>
            </a:r>
          </a:p>
        </p:txBody>
      </p:sp>
      <p:sp>
        <p:nvSpPr>
          <p:cNvPr id="7" name="TextBox 6"/>
          <p:cNvSpPr txBox="1"/>
          <p:nvPr/>
        </p:nvSpPr>
        <p:spPr bwMode="auto">
          <a:xfrm>
            <a:off x="7170784" y="3309612"/>
            <a:ext cx="630301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$3.00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$2.50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$2.00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sng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$1.50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sng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$1.00</a:t>
            </a:r>
          </a:p>
        </p:txBody>
      </p:sp>
      <p:sp>
        <p:nvSpPr>
          <p:cNvPr id="10" name="Right Brace 9"/>
          <p:cNvSpPr/>
          <p:nvPr/>
        </p:nvSpPr>
        <p:spPr>
          <a:xfrm>
            <a:off x="4268784" y="3385811"/>
            <a:ext cx="381000" cy="9906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 bwMode="auto">
          <a:xfrm>
            <a:off x="4680750" y="3665206"/>
            <a:ext cx="162416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FF6D16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Mean = $2.00</a:t>
            </a:r>
          </a:p>
        </p:txBody>
      </p:sp>
      <p:sp>
        <p:nvSpPr>
          <p:cNvPr id="12" name="Right Brace 11"/>
          <p:cNvSpPr/>
          <p:nvPr/>
        </p:nvSpPr>
        <p:spPr>
          <a:xfrm>
            <a:off x="7874513" y="3412705"/>
            <a:ext cx="381000" cy="5334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 bwMode="auto">
          <a:xfrm>
            <a:off x="8389983" y="3494739"/>
            <a:ext cx="162416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FF6D16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Mean = $2.50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 rot="10800000">
            <a:off x="7932783" y="4215046"/>
            <a:ext cx="4572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 bwMode="auto">
          <a:xfrm>
            <a:off x="8488595" y="4041741"/>
            <a:ext cx="57349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Attrit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charset="0"/>
              <a:ea typeface="+mn-ea"/>
              <a:cs typeface="+mn-cs"/>
            </a:endParaRPr>
          </a:p>
        </p:txBody>
      </p:sp>
      <p:sp>
        <p:nvSpPr>
          <p:cNvPr id="20" name="TextBox 19"/>
          <p:cNvSpPr txBox="1"/>
          <p:nvPr/>
        </p:nvSpPr>
        <p:spPr bwMode="auto">
          <a:xfrm>
            <a:off x="4520077" y="5135362"/>
            <a:ext cx="3259162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ahoma" charset="0"/>
                <a:ea typeface="+mn-ea"/>
                <a:cs typeface="+mn-cs"/>
              </a:rPr>
              <a:t>T2 – T1 ≠ 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6D16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We over-estimate program effects</a:t>
            </a:r>
          </a:p>
          <a:p>
            <a:pPr algn="ctr"/>
            <a:r>
              <a:rPr lang="en-US" sz="1600" dirty="0">
                <a:latin typeface="Tahoma" charset="0"/>
              </a:rPr>
              <a:t>Program appears to be effective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6D16"/>
              </a:solidFill>
              <a:effectLst/>
              <a:uLnTx/>
              <a:uFillTx/>
              <a:latin typeface="Tahoma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06782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Box 3"/>
          <p:cNvSpPr txBox="1">
            <a:spLocks noChangeArrowheads="1"/>
          </p:cNvSpPr>
          <p:nvPr/>
        </p:nvSpPr>
        <p:spPr bwMode="auto">
          <a:xfrm>
            <a:off x="2259676" y="1823319"/>
            <a:ext cx="70104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Non-Random Attrition Example</a:t>
            </a:r>
          </a:p>
        </p:txBody>
      </p:sp>
      <p:sp>
        <p:nvSpPr>
          <p:cNvPr id="6" name="TextBox 5"/>
          <p:cNvSpPr txBox="1"/>
          <p:nvPr/>
        </p:nvSpPr>
        <p:spPr bwMode="auto">
          <a:xfrm>
            <a:off x="3582985" y="3309612"/>
            <a:ext cx="630301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$3.00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$2.50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$2.00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$1.50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$1.00</a:t>
            </a:r>
          </a:p>
        </p:txBody>
      </p:sp>
      <p:sp>
        <p:nvSpPr>
          <p:cNvPr id="7" name="TextBox 6"/>
          <p:cNvSpPr txBox="1"/>
          <p:nvPr/>
        </p:nvSpPr>
        <p:spPr bwMode="auto">
          <a:xfrm>
            <a:off x="7170784" y="3309612"/>
            <a:ext cx="630301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sng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$3.00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sng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$2.50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$2.00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$1.50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$1.00</a:t>
            </a:r>
          </a:p>
        </p:txBody>
      </p:sp>
      <p:sp>
        <p:nvSpPr>
          <p:cNvPr id="10" name="Right Brace 9"/>
          <p:cNvSpPr/>
          <p:nvPr/>
        </p:nvSpPr>
        <p:spPr>
          <a:xfrm>
            <a:off x="4268784" y="3385811"/>
            <a:ext cx="381000" cy="9906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 bwMode="auto">
          <a:xfrm>
            <a:off x="4649784" y="3658345"/>
            <a:ext cx="162416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FF6D16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Mean = $2.00</a:t>
            </a:r>
          </a:p>
        </p:txBody>
      </p:sp>
      <p:sp>
        <p:nvSpPr>
          <p:cNvPr id="12" name="Right Brace 11"/>
          <p:cNvSpPr/>
          <p:nvPr/>
        </p:nvSpPr>
        <p:spPr>
          <a:xfrm>
            <a:off x="7882825" y="3843011"/>
            <a:ext cx="381000" cy="5334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 bwMode="auto">
          <a:xfrm>
            <a:off x="8340879" y="3925045"/>
            <a:ext cx="162416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FF6D16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Mean = $1.50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 rot="10800000">
            <a:off x="7914202" y="3588161"/>
            <a:ext cx="4572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 bwMode="auto">
          <a:xfrm>
            <a:off x="8470014" y="3414856"/>
            <a:ext cx="57349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Attrit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charset="0"/>
              <a:ea typeface="+mn-ea"/>
              <a:cs typeface="+mn-cs"/>
            </a:endParaRPr>
          </a:p>
        </p:txBody>
      </p:sp>
      <p:sp>
        <p:nvSpPr>
          <p:cNvPr id="20" name="TextBox 19"/>
          <p:cNvSpPr txBox="1"/>
          <p:nvPr/>
        </p:nvSpPr>
        <p:spPr bwMode="auto">
          <a:xfrm>
            <a:off x="4455348" y="5135362"/>
            <a:ext cx="338862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ahoma" charset="0"/>
                <a:ea typeface="+mn-ea"/>
                <a:cs typeface="+mn-cs"/>
              </a:rPr>
              <a:t>T2 – T1 ≠ 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6D16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We under-estimate program effects</a:t>
            </a:r>
          </a:p>
          <a:p>
            <a:pPr algn="ctr"/>
            <a:r>
              <a:rPr lang="en-US" sz="1600" dirty="0">
                <a:latin typeface="Tahoma" charset="0"/>
              </a:rPr>
              <a:t>Program appears to harm families</a:t>
            </a:r>
          </a:p>
        </p:txBody>
      </p:sp>
    </p:spTree>
    <p:extLst>
      <p:ext uri="{BB962C8B-B14F-4D97-AF65-F5344CB8AC3E}">
        <p14:creationId xmlns:p14="http://schemas.microsoft.com/office/powerpoint/2010/main" val="21597330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013451"/>
            <a:ext cx="10515600" cy="2852737"/>
          </a:xfrm>
        </p:spPr>
        <p:txBody>
          <a:bodyPr>
            <a:noAutofit/>
          </a:bodyPr>
          <a:lstStyle/>
          <a:p>
            <a:r>
              <a:rPr lang="en-US" sz="4400" dirty="0">
                <a:solidFill>
                  <a:schemeClr val="accent2">
                    <a:lumMod val="75000"/>
                  </a:schemeClr>
                </a:solidFill>
              </a:rPr>
              <a:t>Nature gives us correlations: </a:t>
            </a:r>
            <a:br>
              <a:rPr lang="en-US" sz="4400" dirty="0"/>
            </a:br>
            <a:r>
              <a:rPr lang="en-US" sz="4400" dirty="0"/>
              <a:t>The selection problem in evaluation research </a:t>
            </a:r>
            <a:endParaRPr lang="en-US" sz="44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726D28A-C1DA-48A5-8BC4-79A9B9E2F0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87467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013451"/>
            <a:ext cx="10515600" cy="2852737"/>
          </a:xfrm>
        </p:spPr>
        <p:txBody>
          <a:bodyPr>
            <a:noAutofit/>
          </a:bodyPr>
          <a:lstStyle/>
          <a:p>
            <a:r>
              <a:rPr lang="en-US" sz="4400" dirty="0"/>
              <a:t>Randomized control </a:t>
            </a:r>
            <a:br>
              <a:rPr lang="en-US" sz="4400" dirty="0"/>
            </a:br>
            <a:r>
              <a:rPr lang="en-US" sz="4400" dirty="0"/>
              <a:t>trials (RCT’s): </a:t>
            </a:r>
            <a:br>
              <a:rPr lang="en-US" sz="4400" dirty="0"/>
            </a:br>
            <a:r>
              <a:rPr lang="en-US" sz="4400" dirty="0">
                <a:solidFill>
                  <a:schemeClr val="accent2">
                    <a:lumMod val="75000"/>
                  </a:schemeClr>
                </a:solidFill>
              </a:rPr>
              <a:t>the “gold standard” </a:t>
            </a:r>
            <a:br>
              <a:rPr lang="en-US" sz="44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US" sz="4400" dirty="0">
                <a:solidFill>
                  <a:schemeClr val="accent2">
                    <a:lumMod val="75000"/>
                  </a:schemeClr>
                </a:solidFill>
              </a:rPr>
              <a:t>for internal validity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4186791"/>
            <a:ext cx="10515600" cy="197072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Gertler, P. J., Martinez, S.,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Premand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P., Rawlings, L. B., &amp; Vermeersch, C. M. (2016). </a:t>
            </a:r>
            <a:r>
              <a:rPr lang="en-US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Impact evaluation in practice.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 The World Bank.</a:t>
            </a:r>
          </a:p>
          <a:p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/>
              <a:t> &gt;&gt; Chapter 4. Randomized Selection Methods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031927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457201"/>
            <a:ext cx="8148638" cy="5551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96039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83" b="20024"/>
          <a:stretch/>
        </p:blipFill>
        <p:spPr bwMode="auto">
          <a:xfrm>
            <a:off x="1620999" y="1795620"/>
            <a:ext cx="8048625" cy="3506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B31CE50-7EBF-438B-9ED5-C64B35EA5F40}"/>
              </a:ext>
            </a:extLst>
          </p:cNvPr>
          <p:cNvSpPr/>
          <p:nvPr/>
        </p:nvSpPr>
        <p:spPr>
          <a:xfrm>
            <a:off x="2460948" y="132706"/>
            <a:ext cx="727010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prstClr val="black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Our counterfactual framework is </a:t>
            </a:r>
            <a:br>
              <a:rPr lang="en-US" sz="2000" dirty="0">
                <a:solidFill>
                  <a:prstClr val="black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</a:br>
            <a:r>
              <a:rPr lang="en-US" sz="2000" dirty="0">
                <a:solidFill>
                  <a:prstClr val="black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valid / robust when the </a:t>
            </a:r>
            <a:br>
              <a:rPr lang="en-US" sz="2000" dirty="0">
                <a:solidFill>
                  <a:prstClr val="black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</a:b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groups only DIFFER BY THE TREATMENT </a:t>
            </a:r>
            <a:br>
              <a:rPr lang="en-US" sz="2000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</a:b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but are OTHERWISE “IDENTICAL”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DB8BBB6-0EAC-4F37-9320-00335B0538DB}"/>
              </a:ext>
            </a:extLst>
          </p:cNvPr>
          <p:cNvSpPr/>
          <p:nvPr/>
        </p:nvSpPr>
        <p:spPr>
          <a:xfrm>
            <a:off x="2399522" y="5730238"/>
            <a:ext cx="73929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cs typeface="Times New Roman" panose="02020603050405020304" pitchFamily="18" charset="0"/>
              </a:rPr>
              <a:t>When true, we can interpret</a:t>
            </a:r>
            <a:r>
              <a:rPr lang="en-US" dirty="0">
                <a:solidFill>
                  <a:prstClr val="black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t the differences in group outcomes after the treatment period to be caused by the treatment </a:t>
            </a:r>
            <a:endParaRPr kumimoji="0" lang="en-US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066956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83" b="20024"/>
          <a:stretch/>
        </p:blipFill>
        <p:spPr bwMode="auto">
          <a:xfrm>
            <a:off x="1682425" y="2038216"/>
            <a:ext cx="8048625" cy="3506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B31CE50-7EBF-438B-9ED5-C64B35EA5F40}"/>
              </a:ext>
            </a:extLst>
          </p:cNvPr>
          <p:cNvSpPr/>
          <p:nvPr/>
        </p:nvSpPr>
        <p:spPr>
          <a:xfrm>
            <a:off x="2460948" y="257497"/>
            <a:ext cx="7270102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solidFill>
                  <a:prstClr val="black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How do we test the criteria: </a:t>
            </a:r>
            <a:br>
              <a:rPr lang="en-US" sz="2400" dirty="0">
                <a:solidFill>
                  <a:prstClr val="black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</a:br>
            <a:br>
              <a:rPr lang="en-US" sz="2400" dirty="0">
                <a:solidFill>
                  <a:prstClr val="black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</a:b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groups only OTHERWISE “IDENTICAL” 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???</a:t>
            </a:r>
            <a:endParaRPr kumimoji="0" lang="en-US" sz="240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387542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80407" y="743447"/>
            <a:ext cx="3973385" cy="3692028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dirty="0">
                <a:solidFill>
                  <a:schemeClr val="tx1"/>
                </a:solidFill>
                <a:latin typeface="+mj-lt"/>
              </a:rPr>
              <a:t>“Happy” randomization</a:t>
            </a:r>
          </a:p>
        </p:txBody>
      </p:sp>
      <p:pic>
        <p:nvPicPr>
          <p:cNvPr id="1026" name="Picture 2" descr="Pharell Williams | Happy pharrell, Pharrell williams happy, Pharrell  williams">
            <a:extLst>
              <a:ext uri="{FF2B5EF4-FFF2-40B4-BE49-F238E27FC236}">
                <a16:creationId xmlns:a16="http://schemas.microsoft.com/office/drawing/2014/main" id="{1D0463EA-13B4-4407-B199-8E2ED7EF63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1928"/>
          <a:stretch/>
        </p:blipFill>
        <p:spPr bwMode="auto">
          <a:xfrm>
            <a:off x="20" y="10"/>
            <a:ext cx="6992881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A953BAF0-9579-42B3-B979-30EFD986705E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34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825707">
            <a:off x="2553478" y="3016715"/>
            <a:ext cx="1692269" cy="1746720"/>
          </a:xfrm>
          <a:noFill/>
        </p:spPr>
        <p:txBody>
          <a:bodyPr vert="horz" lIns="91440" tIns="45720" rIns="91440" bIns="45720" rtlCol="0">
            <a:normAutofit fontScale="92500"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US" sz="1600" dirty="0">
                <a:solidFill>
                  <a:srgbClr val="EFBA16"/>
                </a:solidFill>
              </a:rPr>
              <a:t>Clap your hands if your treatment and control groups have no significant  contrasts of measured participant </a:t>
            </a:r>
            <a:br>
              <a:rPr lang="en-US" sz="1600" dirty="0">
                <a:solidFill>
                  <a:srgbClr val="EFBA16"/>
                </a:solidFill>
              </a:rPr>
            </a:br>
            <a:r>
              <a:rPr lang="en-US" sz="1600" dirty="0">
                <a:solidFill>
                  <a:srgbClr val="EFBA16"/>
                </a:solidFill>
              </a:rPr>
              <a:t>traits</a:t>
            </a:r>
          </a:p>
        </p:txBody>
      </p:sp>
    </p:spTree>
    <p:extLst>
      <p:ext uri="{BB962C8B-B14F-4D97-AF65-F5344CB8AC3E}">
        <p14:creationId xmlns:p14="http://schemas.microsoft.com/office/powerpoint/2010/main" val="314736511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04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CB83413-3FBB-42D8-991E-448A0E3CCFAD}"/>
              </a:ext>
            </a:extLst>
          </p:cNvPr>
          <p:cNvSpPr/>
          <p:nvPr/>
        </p:nvSpPr>
        <p:spPr>
          <a:xfrm>
            <a:off x="2913094" y="799275"/>
            <a:ext cx="636581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chemeClr val="bg1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If we have a group of 100 people and we randomly assign them to two groups, 50 people each, how often would we expect the average weight of each group to differ? </a:t>
            </a:r>
            <a:endParaRPr kumimoji="0" lang="en-US" sz="24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92700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04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39A21AB3-FE8E-450B-BB1B-522211A3E58A}"/>
              </a:ext>
            </a:extLst>
          </p:cNvPr>
          <p:cNvSpPr txBox="1">
            <a:spLocks/>
          </p:cNvSpPr>
          <p:nvPr/>
        </p:nvSpPr>
        <p:spPr>
          <a:xfrm>
            <a:off x="914400" y="3091284"/>
            <a:ext cx="10363200" cy="136207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kern="1200" cap="all" baseline="0">
                <a:solidFill>
                  <a:schemeClr val="accent1">
                    <a:lumMod val="50000"/>
                  </a:schemeClr>
                </a:solidFill>
                <a:latin typeface="Euphemia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all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Euphemia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all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Euphemia"/>
                <a:ea typeface="+mj-ea"/>
                <a:cs typeface="+mj-cs"/>
              </a:rPr>
              <a:t>Mathematically: </a:t>
            </a:r>
            <a:r>
              <a:rPr kumimoji="0" lang="en-US" sz="4000" b="1" i="0" u="none" strike="noStrike" kern="1200" cap="all" spc="0" normalizeH="0" baseline="0" noProof="0" dirty="0">
                <a:ln>
                  <a:noFill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uLnTx/>
                <a:uFillTx/>
                <a:latin typeface="Euphemia"/>
                <a:ea typeface="+mj-ea"/>
                <a:cs typeface="+mj-cs"/>
              </a:rPr>
              <a:t>always !!!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02B25CF-FA73-4357-916D-7679EEF07FB7}"/>
              </a:ext>
            </a:extLst>
          </p:cNvPr>
          <p:cNvSpPr/>
          <p:nvPr/>
        </p:nvSpPr>
        <p:spPr>
          <a:xfrm>
            <a:off x="3046745" y="4718835"/>
            <a:ext cx="636581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prstClr val="white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weights will never be exactly identical</a:t>
            </a:r>
            <a:br>
              <a:rPr lang="en-US" sz="2400" dirty="0">
                <a:solidFill>
                  <a:prstClr val="white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</a:br>
            <a:br>
              <a:rPr lang="en-US" sz="2400" dirty="0">
                <a:solidFill>
                  <a:prstClr val="white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</a:br>
            <a:r>
              <a:rPr lang="en-US" sz="2400" dirty="0">
                <a:solidFill>
                  <a:prstClr val="white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so what do we mean by “different”?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A7E6F56-FF6C-46B5-AC41-1028C6F2E7D8}"/>
              </a:ext>
            </a:extLst>
          </p:cNvPr>
          <p:cNvSpPr/>
          <p:nvPr/>
        </p:nvSpPr>
        <p:spPr>
          <a:xfrm>
            <a:off x="2913094" y="799275"/>
            <a:ext cx="636581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chemeClr val="bg1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If we have a group of 100 people and we randomly assign them to two groups, 50 people each, how often would we expect the average weight of each group to differ? </a:t>
            </a:r>
            <a:endParaRPr kumimoji="0" lang="en-US" sz="24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544278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04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39A21AB3-FE8E-450B-BB1B-522211A3E58A}"/>
              </a:ext>
            </a:extLst>
          </p:cNvPr>
          <p:cNvSpPr txBox="1">
            <a:spLocks/>
          </p:cNvSpPr>
          <p:nvPr/>
        </p:nvSpPr>
        <p:spPr>
          <a:xfrm>
            <a:off x="914399" y="3156599"/>
            <a:ext cx="10363200" cy="181661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kern="1200" cap="all" baseline="0">
                <a:solidFill>
                  <a:schemeClr val="accent1">
                    <a:lumMod val="50000"/>
                  </a:schemeClr>
                </a:solidFill>
                <a:latin typeface="Euphemia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all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phemia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phemia"/>
                <a:ea typeface="+mj-ea"/>
                <a:cs typeface="+mj-cs"/>
              </a:rPr>
              <a:t>Statistically: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4000" b="1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phemia"/>
                <a:ea typeface="+mj-ea"/>
                <a:cs typeface="+mj-cs"/>
              </a:rPr>
            </a:br>
            <a:r>
              <a:rPr kumimoji="0" lang="en-US" sz="4000" b="1" i="0" u="none" strike="noStrike" kern="1200" cap="all" spc="0" normalizeH="0" baseline="0" noProof="0" dirty="0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Euphemia"/>
                <a:ea typeface="+mj-ea"/>
                <a:cs typeface="+mj-cs"/>
              </a:rPr>
              <a:t>test of group means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3A5FCE9-8F83-4686-8718-3B9B74BDC191}"/>
              </a:ext>
            </a:extLst>
          </p:cNvPr>
          <p:cNvSpPr/>
          <p:nvPr/>
        </p:nvSpPr>
        <p:spPr>
          <a:xfrm>
            <a:off x="2913094" y="799275"/>
            <a:ext cx="636581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chemeClr val="bg1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If we have a group of 100 people and we randomly assign them to two groups, 50 people each, how often would we expect the average weight of each group to differ? </a:t>
            </a:r>
            <a:endParaRPr kumimoji="0" lang="en-US" sz="24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6DE2FAB-028A-43B5-88A6-A1DC6ECE7CC6}"/>
              </a:ext>
            </a:extLst>
          </p:cNvPr>
          <p:cNvSpPr/>
          <p:nvPr/>
        </p:nvSpPr>
        <p:spPr>
          <a:xfrm>
            <a:off x="3056076" y="5092060"/>
            <a:ext cx="636581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Times New Roman" panose="02020603050405020304" pitchFamily="18" charset="0"/>
              </a:rPr>
              <a:t>Use a t-test and select a </a:t>
            </a:r>
            <a:b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Times New Roman" panose="02020603050405020304" pitchFamily="18" charset="0"/>
              </a:rPr>
            </a:b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Times New Roman" panose="02020603050405020304" pitchFamily="18" charset="0"/>
              </a:rPr>
              <a:t>level of confidence </a:t>
            </a:r>
            <a:b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Times New Roman" panose="02020603050405020304" pitchFamily="18" charset="0"/>
              </a:rPr>
            </a:b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Times New Roman" panose="02020603050405020304" pitchFamily="18" charset="0"/>
              </a:rPr>
              <a:t>that we are comfortable with</a:t>
            </a:r>
          </a:p>
        </p:txBody>
      </p:sp>
    </p:spTree>
    <p:extLst>
      <p:ext uri="{BB962C8B-B14F-4D97-AF65-F5344CB8AC3E}">
        <p14:creationId xmlns:p14="http://schemas.microsoft.com/office/powerpoint/2010/main" val="93225534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04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39A21AB3-FE8E-450B-BB1B-522211A3E58A}"/>
              </a:ext>
            </a:extLst>
          </p:cNvPr>
          <p:cNvSpPr txBox="1">
            <a:spLocks/>
          </p:cNvSpPr>
          <p:nvPr/>
        </p:nvSpPr>
        <p:spPr>
          <a:xfrm>
            <a:off x="914399" y="3156599"/>
            <a:ext cx="10363200" cy="181661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kern="1200" cap="all" baseline="0">
                <a:solidFill>
                  <a:schemeClr val="accent1">
                    <a:lumMod val="50000"/>
                  </a:schemeClr>
                </a:solidFill>
                <a:latin typeface="Euphemia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all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phemia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phemia"/>
                <a:ea typeface="+mj-ea"/>
                <a:cs typeface="+mj-cs"/>
              </a:rPr>
              <a:t>Statistically: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4000" b="1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phemia"/>
                <a:ea typeface="+mj-ea"/>
                <a:cs typeface="+mj-cs"/>
              </a:rPr>
            </a:br>
            <a:r>
              <a:rPr kumimoji="0" lang="en-US" sz="4000" b="1" i="0" u="none" strike="noStrike" kern="1200" cap="all" spc="0" normalizeH="0" baseline="0" noProof="0" dirty="0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Euphemia"/>
                <a:ea typeface="+mj-ea"/>
                <a:cs typeface="+mj-cs"/>
              </a:rPr>
              <a:t>test of group means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3A5FCE9-8F83-4686-8718-3B9B74BDC191}"/>
              </a:ext>
            </a:extLst>
          </p:cNvPr>
          <p:cNvSpPr/>
          <p:nvPr/>
        </p:nvSpPr>
        <p:spPr>
          <a:xfrm>
            <a:off x="2913094" y="799275"/>
            <a:ext cx="636581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Times New Roman" panose="02020603050405020304" pitchFamily="18" charset="0"/>
              </a:rPr>
              <a:t>If we have a group of 100 people and we randomly assign them to two groups, 50 people each, how often would we expect the average weight of each group to differ?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6DE2FAB-028A-43B5-88A6-A1DC6ECE7CC6}"/>
              </a:ext>
            </a:extLst>
          </p:cNvPr>
          <p:cNvSpPr/>
          <p:nvPr/>
        </p:nvSpPr>
        <p:spPr>
          <a:xfrm>
            <a:off x="3056076" y="5092060"/>
            <a:ext cx="636581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Times New Roman" panose="02020603050405020304" pitchFamily="18" charset="0"/>
              </a:rPr>
            </a:b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Times New Roman" panose="02020603050405020304" pitchFamily="18" charset="0"/>
              </a:rPr>
              <a:t>What does alpha=0.05 mean?</a:t>
            </a:r>
            <a:b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Times New Roman" panose="02020603050405020304" pitchFamily="18" charset="0"/>
              </a:rPr>
            </a:b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Times New Roman" panose="02020603050405020304" pitchFamily="18" charset="0"/>
              </a:rPr>
              <a:t>[ ---  95% confidence interval  --- ]</a:t>
            </a:r>
          </a:p>
        </p:txBody>
      </p:sp>
    </p:spTree>
    <p:extLst>
      <p:ext uri="{BB962C8B-B14F-4D97-AF65-F5344CB8AC3E}">
        <p14:creationId xmlns:p14="http://schemas.microsoft.com/office/powerpoint/2010/main" val="71289273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04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39A21AB3-FE8E-450B-BB1B-522211A3E58A}"/>
              </a:ext>
            </a:extLst>
          </p:cNvPr>
          <p:cNvSpPr txBox="1">
            <a:spLocks/>
          </p:cNvSpPr>
          <p:nvPr/>
        </p:nvSpPr>
        <p:spPr>
          <a:xfrm>
            <a:off x="914399" y="3156599"/>
            <a:ext cx="10363200" cy="181661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kern="1200" cap="all" baseline="0">
                <a:solidFill>
                  <a:schemeClr val="accent1">
                    <a:lumMod val="50000"/>
                  </a:schemeClr>
                </a:solidFill>
                <a:latin typeface="Euphemia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all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phemia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phemia"/>
                <a:ea typeface="+mj-ea"/>
                <a:cs typeface="+mj-cs"/>
              </a:rPr>
              <a:t>Statistically: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4000" b="1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phemia"/>
                <a:ea typeface="+mj-ea"/>
                <a:cs typeface="+mj-cs"/>
              </a:rPr>
            </a:br>
            <a:r>
              <a:rPr kumimoji="0" lang="en-US" sz="4000" b="1" i="0" u="none" strike="noStrike" kern="1200" cap="all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Euphemia"/>
                <a:ea typeface="+mj-ea"/>
                <a:cs typeface="+mj-cs"/>
              </a:rPr>
              <a:t>test of group means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3A5FCE9-8F83-4686-8718-3B9B74BDC191}"/>
              </a:ext>
            </a:extLst>
          </p:cNvPr>
          <p:cNvSpPr/>
          <p:nvPr/>
        </p:nvSpPr>
        <p:spPr>
          <a:xfrm>
            <a:off x="2913094" y="799275"/>
            <a:ext cx="636581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Times New Roman" panose="02020603050405020304" pitchFamily="18" charset="0"/>
              </a:rPr>
              <a:t>If we have a group of 100 people and we randomly assign them to two groups, 50 people each, how often would we expect the average weight of each group to differ?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6DE2FAB-028A-43B5-88A6-A1DC6ECE7CC6}"/>
              </a:ext>
            </a:extLst>
          </p:cNvPr>
          <p:cNvSpPr/>
          <p:nvPr/>
        </p:nvSpPr>
        <p:spPr>
          <a:xfrm>
            <a:off x="3056076" y="5092060"/>
            <a:ext cx="636581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Times New Roman" panose="02020603050405020304" pitchFamily="18" charset="0"/>
              </a:rPr>
            </a:b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Times New Roman" panose="02020603050405020304" pitchFamily="18" charset="0"/>
              </a:rPr>
              <a:t>What does alpha=0.05 mean?</a:t>
            </a:r>
            <a:b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Times New Roman" panose="02020603050405020304" pitchFamily="18" charset="0"/>
              </a:rPr>
            </a:b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Times New Roman" panose="02020603050405020304" pitchFamily="18" charset="0"/>
              </a:rPr>
              <a:t>[ ---  95% confidence interval  --- ]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A635647-82D0-42CE-BA48-74AEE066A07E}"/>
              </a:ext>
            </a:extLst>
          </p:cNvPr>
          <p:cNvSpPr txBox="1"/>
          <p:nvPr/>
        </p:nvSpPr>
        <p:spPr>
          <a:xfrm>
            <a:off x="62892" y="4064907"/>
            <a:ext cx="303244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5 times out of 100 the two samples are drawn from the same population (or weight distribution), but we will still consider them to be different. 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36770190-4201-4616-9B42-D29459237019}"/>
              </a:ext>
            </a:extLst>
          </p:cNvPr>
          <p:cNvCxnSpPr/>
          <p:nvPr/>
        </p:nvCxnSpPr>
        <p:spPr>
          <a:xfrm>
            <a:off x="3181739" y="5326085"/>
            <a:ext cx="513184" cy="216150"/>
          </a:xfrm>
          <a:prstGeom prst="straightConnector1">
            <a:avLst/>
          </a:prstGeom>
          <a:ln w="41275">
            <a:solidFill>
              <a:schemeClr val="accent4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09642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697894" y="1143000"/>
            <a:ext cx="4581728" cy="4572000"/>
            <a:chOff x="1828800" y="1828800"/>
            <a:chExt cx="4581728" cy="4572000"/>
          </a:xfrm>
        </p:grpSpPr>
        <p:pic>
          <p:nvPicPr>
            <p:cNvPr id="4" name="Picture 3"/>
            <p:cNvPicPr/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828800" y="1828800"/>
              <a:ext cx="4581728" cy="457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Rectangle 4"/>
            <p:cNvSpPr/>
            <p:nvPr/>
          </p:nvSpPr>
          <p:spPr>
            <a:xfrm>
              <a:off x="2371165" y="5804647"/>
              <a:ext cx="3886200" cy="228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6357060" y="5105301"/>
            <a:ext cx="32893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10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80694" y="5105301"/>
            <a:ext cx="32252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951979" y="5105301"/>
            <a:ext cx="32252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20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772429" y="5105301"/>
            <a:ext cx="32252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25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585066" y="5105301"/>
            <a:ext cx="32252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30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6840894" y="2667000"/>
            <a:ext cx="2744172" cy="1524000"/>
          </a:xfrm>
          <a:prstGeom prst="line">
            <a:avLst/>
          </a:prstGeom>
          <a:ln w="57150">
            <a:solidFill>
              <a:schemeClr val="accent2">
                <a:lumMod val="75000"/>
              </a:schemeClr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0EA597BB-B769-45FB-92F1-50B466871585}"/>
              </a:ext>
            </a:extLst>
          </p:cNvPr>
          <p:cNvSpPr txBox="1"/>
          <p:nvPr/>
        </p:nvSpPr>
        <p:spPr>
          <a:xfrm>
            <a:off x="2329543" y="1143000"/>
            <a:ext cx="258458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rPr>
              <a:t>If we reduce classroom size we should see student performance improve. Right? </a:t>
            </a:r>
          </a:p>
        </p:txBody>
      </p:sp>
    </p:spTree>
    <p:extLst>
      <p:ext uri="{BB962C8B-B14F-4D97-AF65-F5344CB8AC3E}">
        <p14:creationId xmlns:p14="http://schemas.microsoft.com/office/powerpoint/2010/main" val="356155302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22" b="22345"/>
          <a:stretch/>
        </p:blipFill>
        <p:spPr bwMode="auto">
          <a:xfrm>
            <a:off x="1058363" y="1931544"/>
            <a:ext cx="6229739" cy="2853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FF46565-B23F-47DB-89DC-B673960A4FA0}"/>
              </a:ext>
            </a:extLst>
          </p:cNvPr>
          <p:cNvSpPr/>
          <p:nvPr/>
        </p:nvSpPr>
        <p:spPr>
          <a:xfrm>
            <a:off x="604156" y="584068"/>
            <a:ext cx="82319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solidFill>
                  <a:prstClr val="black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How often will randomization “fail”?</a:t>
            </a:r>
            <a:endParaRPr lang="en-US" sz="3200" dirty="0">
              <a:solidFill>
                <a:srgbClr val="1F497D">
                  <a:lumMod val="50000"/>
                </a:srgbClr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CAABFC8-3DD3-46EC-954B-6743E0383EE7}"/>
              </a:ext>
            </a:extLst>
          </p:cNvPr>
          <p:cNvSpPr txBox="1"/>
          <p:nvPr/>
        </p:nvSpPr>
        <p:spPr>
          <a:xfrm>
            <a:off x="7768182" y="1913579"/>
            <a:ext cx="3628714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By definition of a test at a 95% confidence level, each measured characteristic like weight will differ</a:t>
            </a:r>
          </a:p>
          <a:p>
            <a:pPr algn="ctr"/>
            <a:r>
              <a:rPr lang="en-US" sz="2800" b="1" dirty="0">
                <a:solidFill>
                  <a:schemeClr val="accent2">
                    <a:lumMod val="75000"/>
                  </a:schemeClr>
                </a:solidFill>
              </a:rPr>
              <a:t> 5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out of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100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times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B37D1E0-9C3E-4483-AD45-A73782822C45}"/>
              </a:ext>
            </a:extLst>
          </p:cNvPr>
          <p:cNvSpPr/>
          <p:nvPr/>
        </p:nvSpPr>
        <p:spPr>
          <a:xfrm>
            <a:off x="8092634" y="4044282"/>
            <a:ext cx="304100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“Unhappy Randomization”</a:t>
            </a:r>
            <a:endParaRPr lang="en-US" sz="2400" dirty="0">
              <a:solidFill>
                <a:schemeClr val="accent2">
                  <a:lumMod val="75000"/>
                </a:schemeClr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ED87E9C-A7DF-4920-AF74-42B7DDA69E6E}"/>
              </a:ext>
            </a:extLst>
          </p:cNvPr>
          <p:cNvCxnSpPr/>
          <p:nvPr/>
        </p:nvCxnSpPr>
        <p:spPr>
          <a:xfrm flipH="1" flipV="1">
            <a:off x="8845420" y="3235981"/>
            <a:ext cx="447869" cy="719259"/>
          </a:xfrm>
          <a:prstGeom prst="straightConnector1">
            <a:avLst/>
          </a:prstGeom>
          <a:ln w="28575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8" descr="Sad face with solid fill">
            <a:extLst>
              <a:ext uri="{FF2B5EF4-FFF2-40B4-BE49-F238E27FC236}">
                <a16:creationId xmlns:a16="http://schemas.microsoft.com/office/drawing/2014/main" id="{C98C0C78-9203-4A9D-92BF-FDA99E6B5E5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54363" y="5087431"/>
            <a:ext cx="914400" cy="9144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3F14C28-E772-4291-A474-C428DCD2842D}"/>
              </a:ext>
            </a:extLst>
          </p:cNvPr>
          <p:cNvSpPr/>
          <p:nvPr/>
        </p:nvSpPr>
        <p:spPr>
          <a:xfrm>
            <a:off x="1275067" y="5380841"/>
            <a:ext cx="56482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Unhappy randomization is not failed randomization (process applied improperly), rather just bad luck of the draw </a:t>
            </a:r>
            <a:endParaRPr lang="en-US" sz="1600" dirty="0">
              <a:solidFill>
                <a:schemeClr val="accent1">
                  <a:lumMod val="50000"/>
                </a:schemeClr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872895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422" y="116634"/>
            <a:ext cx="6405562" cy="6426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Arrow Connector 2"/>
          <p:cNvCxnSpPr/>
          <p:nvPr/>
        </p:nvCxnSpPr>
        <p:spPr>
          <a:xfrm flipH="1">
            <a:off x="6225246" y="2963332"/>
            <a:ext cx="914400" cy="0"/>
          </a:xfrm>
          <a:prstGeom prst="straightConnector1">
            <a:avLst/>
          </a:prstGeom>
          <a:ln w="254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6758643" y="2782669"/>
            <a:ext cx="167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Is this problematic?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B0108D2-4EA3-44E3-A463-D62F1C3E572E}"/>
              </a:ext>
            </a:extLst>
          </p:cNvPr>
          <p:cNvSpPr/>
          <p:nvPr/>
        </p:nvSpPr>
        <p:spPr>
          <a:xfrm>
            <a:off x="6571984" y="158991"/>
            <a:ext cx="5526056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The most important table in every study: comparisons of treatment and control group characteristics</a:t>
            </a:r>
            <a:br>
              <a:rPr lang="en-US" sz="2400" dirty="0">
                <a:solidFill>
                  <a:prstClr val="black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</a:br>
            <a:br>
              <a:rPr lang="en-US" sz="2400" dirty="0">
                <a:solidFill>
                  <a:prstClr val="black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</a:br>
            <a:r>
              <a:rPr lang="en-US" sz="2000" dirty="0">
                <a:solidFill>
                  <a:prstClr val="black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For the counterfactual to be </a:t>
            </a:r>
            <a:r>
              <a:rPr lang="en-US" sz="2000" b="1" u="sng" dirty="0">
                <a:solidFill>
                  <a:prstClr val="black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valid</a:t>
            </a:r>
            <a:r>
              <a:rPr lang="en-US" sz="2000" dirty="0">
                <a:solidFill>
                  <a:prstClr val="black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, the groups can ONLY differ by the treatment, not by any measured traits. </a:t>
            </a:r>
            <a:endParaRPr lang="en-US" sz="2000" dirty="0">
              <a:solidFill>
                <a:srgbClr val="1F497D">
                  <a:lumMod val="50000"/>
                </a:srgbClr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DB100DB-E50E-4C36-8586-4248600CF279}"/>
              </a:ext>
            </a:extLst>
          </p:cNvPr>
          <p:cNvSpPr/>
          <p:nvPr/>
        </p:nvSpPr>
        <p:spPr>
          <a:xfrm>
            <a:off x="6499522" y="4153311"/>
            <a:ext cx="552605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What is the appropriate </a:t>
            </a:r>
            <a:br>
              <a:rPr lang="en-US" sz="2400" dirty="0">
                <a:solidFill>
                  <a:prstClr val="black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</a:br>
            <a:r>
              <a:rPr lang="en-US" sz="2400" dirty="0">
                <a:solidFill>
                  <a:prstClr val="black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test for “identical” or </a:t>
            </a:r>
            <a:br>
              <a:rPr lang="en-US" sz="2400" dirty="0">
                <a:solidFill>
                  <a:prstClr val="black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</a:br>
            <a:r>
              <a:rPr lang="en-US" sz="2400" dirty="0">
                <a:solidFill>
                  <a:prstClr val="black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equivalent groups?</a:t>
            </a:r>
          </a:p>
          <a:p>
            <a:pPr algn="ctr"/>
            <a:endParaRPr lang="en-US" sz="2400" dirty="0">
              <a:solidFill>
                <a:prstClr val="black"/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US" sz="1600" b="1" dirty="0">
                <a:solidFill>
                  <a:prstClr val="black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We should observe no differences</a:t>
            </a:r>
            <a:br>
              <a:rPr lang="en-US" sz="1600" b="1" dirty="0">
                <a:solidFill>
                  <a:prstClr val="black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</a:br>
            <a:r>
              <a:rPr lang="en-US" sz="1600" b="1" dirty="0">
                <a:solidFill>
                  <a:prstClr val="black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 in measured traits. </a:t>
            </a:r>
            <a:br>
              <a:rPr lang="en-US" sz="1600" dirty="0">
                <a:solidFill>
                  <a:prstClr val="black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</a:br>
            <a:r>
              <a:rPr lang="en-US" sz="1600" dirty="0">
                <a:solidFill>
                  <a:prstClr val="black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Assume a 95% confidence interval.  </a:t>
            </a:r>
            <a:endParaRPr lang="en-US" sz="1400" dirty="0">
              <a:solidFill>
                <a:srgbClr val="1F497D">
                  <a:lumMod val="50000"/>
                </a:srgbClr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57A3B764-2327-4503-8FF0-16681385AAA1}"/>
              </a:ext>
            </a:extLst>
          </p:cNvPr>
          <p:cNvSpPr/>
          <p:nvPr/>
        </p:nvSpPr>
        <p:spPr>
          <a:xfrm>
            <a:off x="0" y="5878286"/>
            <a:ext cx="2511464" cy="863080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3E7DC63-CC2E-488E-9169-EC8E3F956C3E}"/>
              </a:ext>
            </a:extLst>
          </p:cNvPr>
          <p:cNvSpPr txBox="1"/>
          <p:nvPr/>
        </p:nvSpPr>
        <p:spPr>
          <a:xfrm>
            <a:off x="2302403" y="1824728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“contrasts”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18A87E5-4918-4BEA-BAD2-6ACD633E3243}"/>
              </a:ext>
            </a:extLst>
          </p:cNvPr>
          <p:cNvCxnSpPr>
            <a:cxnSpLocks/>
          </p:cNvCxnSpPr>
          <p:nvPr/>
        </p:nvCxnSpPr>
        <p:spPr>
          <a:xfrm flipH="1">
            <a:off x="2912003" y="2216883"/>
            <a:ext cx="457200" cy="0"/>
          </a:xfrm>
          <a:prstGeom prst="straightConnector1">
            <a:avLst/>
          </a:prstGeom>
          <a:ln w="19050">
            <a:solidFill>
              <a:schemeClr val="accent6">
                <a:lumMod val="75000"/>
              </a:schemeClr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141447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Box 3"/>
          <p:cNvSpPr txBox="1">
            <a:spLocks noChangeArrowheads="1"/>
          </p:cNvSpPr>
          <p:nvPr/>
        </p:nvSpPr>
        <p:spPr bwMode="auto">
          <a:xfrm>
            <a:off x="3124200" y="304801"/>
            <a:ext cx="70104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dirty="0" err="1">
                <a:latin typeface="Century Gothic" panose="020B0502020202020204" pitchFamily="34" charset="0"/>
              </a:rPr>
              <a:t>Bonferroni</a:t>
            </a:r>
            <a:r>
              <a:rPr lang="en-US" sz="3600" dirty="0">
                <a:latin typeface="Century Gothic" panose="020B0502020202020204" pitchFamily="34" charset="0"/>
              </a:rPr>
              <a:t> Correction:</a:t>
            </a:r>
          </a:p>
        </p:txBody>
      </p:sp>
      <p:sp>
        <p:nvSpPr>
          <p:cNvPr id="8" name="TextBox 4"/>
          <p:cNvSpPr txBox="1">
            <a:spLocks noChangeArrowheads="1"/>
          </p:cNvSpPr>
          <p:nvPr/>
        </p:nvSpPr>
        <p:spPr bwMode="auto">
          <a:xfrm>
            <a:off x="2705100" y="1305341"/>
            <a:ext cx="6781800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1">
              <a:spcBef>
                <a:spcPts val="1200"/>
              </a:spcBef>
            </a:pPr>
            <a:r>
              <a:rPr lang="en-US" sz="1600" dirty="0">
                <a:latin typeface="Roboto"/>
              </a:rPr>
              <a:t>When we want to be 95% confident that two groups are the same, and we can measure those groups using a set of contrasts, then our decision rule is no longer to reject the null (that the groups are the same) if the p-value &lt; 0.05. A “contrast” is a comparison of means of any measured characteristic between two groups.</a:t>
            </a:r>
          </a:p>
          <a:p>
            <a:pPr lvl="1">
              <a:spcBef>
                <a:spcPts val="1200"/>
              </a:spcBef>
            </a:pPr>
            <a:r>
              <a:rPr lang="en-US" sz="1600" dirty="0">
                <a:latin typeface="Roboto"/>
              </a:rPr>
              <a:t>If we have a 5% chance of observing a p-value of less than 0.05 </a:t>
            </a:r>
            <a:r>
              <a:rPr lang="en-US" sz="1600" u="sng" dirty="0">
                <a:latin typeface="Roboto"/>
              </a:rPr>
              <a:t>for each contrast</a:t>
            </a:r>
            <a:r>
              <a:rPr lang="en-US" sz="1600" dirty="0">
                <a:latin typeface="Roboto"/>
              </a:rPr>
              <a:t>, then the probability of observing at least one contrast with a p-value that small is greater than 5%!  It is actually n*0.05 (minus prob of observing multiple &lt; 0.05 at same time) where n is the number of contrasts.</a:t>
            </a:r>
          </a:p>
          <a:p>
            <a:pPr lvl="1">
              <a:spcBef>
                <a:spcPts val="1200"/>
              </a:spcBef>
            </a:pPr>
            <a:r>
              <a:rPr lang="en-US" sz="1600" dirty="0">
                <a:latin typeface="Roboto"/>
              </a:rPr>
              <a:t>So if we want to be 95% confident that the </a:t>
            </a:r>
            <a:r>
              <a:rPr lang="en-US" sz="1600" u="sng" dirty="0">
                <a:latin typeface="Roboto"/>
              </a:rPr>
              <a:t>groups are different </a:t>
            </a:r>
            <a:r>
              <a:rPr lang="en-US" sz="1600" dirty="0">
                <a:latin typeface="Roboto"/>
              </a:rPr>
              <a:t>(not just the contrasts), we have to adjust our decision rule to </a:t>
            </a:r>
            <a:r>
              <a:rPr lang="en-US" sz="1600" dirty="0">
                <a:latin typeface="Roboto"/>
                <a:sym typeface="Symbol"/>
              </a:rPr>
              <a:t>/n.</a:t>
            </a:r>
          </a:p>
          <a:p>
            <a:pPr lvl="1">
              <a:spcBef>
                <a:spcPts val="1200"/>
              </a:spcBef>
            </a:pPr>
            <a:r>
              <a:rPr lang="en-US" sz="1600" dirty="0">
                <a:latin typeface="Roboto"/>
                <a:sym typeface="Symbol"/>
              </a:rPr>
              <a:t>For example, if we have 10 contrasts, then our decision rule is now 0.05/10, or 0.005. The p-value of at least one contrast must be below 0.005 for us to conclude that the groups are different.</a:t>
            </a:r>
            <a:endParaRPr lang="en-US" sz="1600" dirty="0">
              <a:latin typeface="Roboto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585200" y="5791200"/>
            <a:ext cx="18288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rgbClr val="0070C0"/>
                </a:solidFill>
              </a:rPr>
              <a:t>x1 &lt;- </a:t>
            </a:r>
            <a:r>
              <a:rPr lang="en-US" sz="1000" dirty="0" err="1">
                <a:solidFill>
                  <a:srgbClr val="0070C0"/>
                </a:solidFill>
              </a:rPr>
              <a:t>rbinom</a:t>
            </a:r>
            <a:r>
              <a:rPr lang="en-US" sz="1000" dirty="0">
                <a:solidFill>
                  <a:srgbClr val="0070C0"/>
                </a:solidFill>
              </a:rPr>
              <a:t>( 10000, 6, 0.05 ) </a:t>
            </a:r>
          </a:p>
          <a:p>
            <a:r>
              <a:rPr lang="en-US" sz="1000" dirty="0">
                <a:solidFill>
                  <a:srgbClr val="0070C0"/>
                </a:solidFill>
              </a:rPr>
              <a:t>table( x1 ) / 10000</a:t>
            </a:r>
          </a:p>
          <a:p>
            <a:r>
              <a:rPr lang="en-US" sz="1000" dirty="0">
                <a:solidFill>
                  <a:srgbClr val="0070C0"/>
                </a:solidFill>
              </a:rPr>
              <a:t>y1 &lt;- </a:t>
            </a:r>
            <a:r>
              <a:rPr lang="en-US" sz="1000" dirty="0" err="1">
                <a:solidFill>
                  <a:srgbClr val="0070C0"/>
                </a:solidFill>
              </a:rPr>
              <a:t>rbinom</a:t>
            </a:r>
            <a:r>
              <a:rPr lang="en-US" sz="1000" dirty="0">
                <a:solidFill>
                  <a:srgbClr val="0070C0"/>
                </a:solidFill>
              </a:rPr>
              <a:t>( 10000, 6, 0.05/6 ) </a:t>
            </a:r>
          </a:p>
          <a:p>
            <a:r>
              <a:rPr lang="en-US" sz="1000" dirty="0">
                <a:solidFill>
                  <a:srgbClr val="0070C0"/>
                </a:solidFill>
              </a:rPr>
              <a:t>table( y1 ) / 10000</a:t>
            </a:r>
          </a:p>
          <a:p>
            <a:endParaRPr lang="en-US" sz="1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762776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Box 3"/>
          <p:cNvSpPr txBox="1">
            <a:spLocks noChangeArrowheads="1"/>
          </p:cNvSpPr>
          <p:nvPr/>
        </p:nvSpPr>
        <p:spPr bwMode="auto">
          <a:xfrm>
            <a:off x="3124200" y="304801"/>
            <a:ext cx="70104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dirty="0">
                <a:latin typeface="Tahoma" pitchFamily="34" charset="0"/>
              </a:rPr>
              <a:t>Test for Group Equivalence </a:t>
            </a:r>
          </a:p>
        </p:txBody>
      </p:sp>
      <p:sp>
        <p:nvSpPr>
          <p:cNvPr id="8" name="TextBox 4"/>
          <p:cNvSpPr txBox="1">
            <a:spLocks noChangeArrowheads="1"/>
          </p:cNvSpPr>
          <p:nvPr/>
        </p:nvSpPr>
        <p:spPr bwMode="auto">
          <a:xfrm>
            <a:off x="3200400" y="1219201"/>
            <a:ext cx="7239000" cy="1508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914400" lvl="1" indent="-457200">
              <a:spcBef>
                <a:spcPts val="1200"/>
              </a:spcBef>
              <a:buAutoNum type="arabicPeriod"/>
            </a:pPr>
            <a:endParaRPr lang="en-US" b="1" dirty="0"/>
          </a:p>
          <a:p>
            <a:pPr marL="914400" lvl="1" indent="-457200">
              <a:spcBef>
                <a:spcPts val="1200"/>
              </a:spcBef>
              <a:buAutoNum type="arabicPeriod"/>
            </a:pPr>
            <a:endParaRPr lang="en-US" dirty="0"/>
          </a:p>
          <a:p>
            <a:pPr marL="914400" lvl="1" indent="-457200">
              <a:spcBef>
                <a:spcPts val="1200"/>
              </a:spcBef>
              <a:buAutoNum type="arabicPeriod"/>
            </a:pPr>
            <a:endParaRPr lang="en-US" b="1" dirty="0"/>
          </a:p>
          <a:p>
            <a:pPr marL="914400" lvl="1" indent="-457200">
              <a:buFont typeface="Tahoma" pitchFamily="34" charset="0"/>
              <a:buAutoNum type="arabicPeriod"/>
            </a:pPr>
            <a:endParaRPr 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1600200"/>
            <a:ext cx="4514850" cy="3867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5257800" y="2133600"/>
            <a:ext cx="1524000" cy="2819400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284975" y="5743084"/>
            <a:ext cx="37173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0.04  &gt;  0.0071</a:t>
            </a:r>
            <a:br>
              <a:rPr lang="en-US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Do not reject :: Groups are equivalent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9D91923-4502-41F4-B9E7-B35117D358FA}"/>
              </a:ext>
            </a:extLst>
          </p:cNvPr>
          <p:cNvSpPr txBox="1"/>
          <p:nvPr/>
        </p:nvSpPr>
        <p:spPr>
          <a:xfrm>
            <a:off x="1497191" y="5558418"/>
            <a:ext cx="24729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Smallest p-value in table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22AED7CA-FB8A-44AD-9F0E-B223485921F1}"/>
              </a:ext>
            </a:extLst>
          </p:cNvPr>
          <p:cNvCxnSpPr>
            <a:cxnSpLocks/>
            <a:stCxn id="3" idx="3"/>
          </p:cNvCxnSpPr>
          <p:nvPr/>
        </p:nvCxnSpPr>
        <p:spPr>
          <a:xfrm>
            <a:off x="3970176" y="5743084"/>
            <a:ext cx="1287624" cy="184666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8359194" y="5420551"/>
            <a:ext cx="32901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New alpha = ( 0.05 / 7 )  = 0.0071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2AED7CA-FB8A-44AD-9F0E-B223485921F1}"/>
              </a:ext>
            </a:extLst>
          </p:cNvPr>
          <p:cNvCxnSpPr>
            <a:cxnSpLocks/>
          </p:cNvCxnSpPr>
          <p:nvPr/>
        </p:nvCxnSpPr>
        <p:spPr>
          <a:xfrm flipH="1">
            <a:off x="6926180" y="5653844"/>
            <a:ext cx="1409700" cy="256241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3649287" y="2809702"/>
            <a:ext cx="236913" cy="0"/>
          </a:xfrm>
          <a:prstGeom prst="straightConnector1">
            <a:avLst/>
          </a:prstGeom>
          <a:ln w="25400">
            <a:solidFill>
              <a:srgbClr val="E46C0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3649287" y="3055408"/>
            <a:ext cx="236913" cy="0"/>
          </a:xfrm>
          <a:prstGeom prst="straightConnector1">
            <a:avLst/>
          </a:prstGeom>
          <a:ln w="25400">
            <a:solidFill>
              <a:srgbClr val="E46C0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3649287" y="3316665"/>
            <a:ext cx="236913" cy="0"/>
          </a:xfrm>
          <a:prstGeom prst="straightConnector1">
            <a:avLst/>
          </a:prstGeom>
          <a:ln w="25400">
            <a:solidFill>
              <a:srgbClr val="E46C0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3649287" y="3543300"/>
            <a:ext cx="236913" cy="0"/>
          </a:xfrm>
          <a:prstGeom prst="straightConnector1">
            <a:avLst/>
          </a:prstGeom>
          <a:ln w="25400">
            <a:solidFill>
              <a:srgbClr val="E46C0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3649287" y="3885833"/>
            <a:ext cx="236913" cy="0"/>
          </a:xfrm>
          <a:prstGeom prst="straightConnector1">
            <a:avLst/>
          </a:prstGeom>
          <a:ln w="25400">
            <a:solidFill>
              <a:srgbClr val="E46C0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3649287" y="4128428"/>
            <a:ext cx="236913" cy="0"/>
          </a:xfrm>
          <a:prstGeom prst="straightConnector1">
            <a:avLst/>
          </a:prstGeom>
          <a:ln w="25400">
            <a:solidFill>
              <a:srgbClr val="E46C0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3649287" y="4585628"/>
            <a:ext cx="236913" cy="0"/>
          </a:xfrm>
          <a:prstGeom prst="straightConnector1">
            <a:avLst/>
          </a:prstGeom>
          <a:ln w="25400">
            <a:solidFill>
              <a:srgbClr val="E46C0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266950" y="3072110"/>
            <a:ext cx="106651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E46C0A"/>
                </a:solidFill>
              </a:rPr>
              <a:t>seven</a:t>
            </a:r>
          </a:p>
          <a:p>
            <a:pPr algn="ctr"/>
            <a:r>
              <a:rPr lang="en-US" dirty="0">
                <a:solidFill>
                  <a:srgbClr val="E46C0A"/>
                </a:solidFill>
              </a:rPr>
              <a:t>contrasts</a:t>
            </a:r>
          </a:p>
          <a:p>
            <a:pPr algn="ctr"/>
            <a:r>
              <a:rPr lang="en-US" dirty="0">
                <a:solidFill>
                  <a:srgbClr val="E46C0A"/>
                </a:solidFill>
              </a:rPr>
              <a:t>reported</a:t>
            </a:r>
          </a:p>
        </p:txBody>
      </p:sp>
    </p:spTree>
    <p:extLst>
      <p:ext uri="{BB962C8B-B14F-4D97-AF65-F5344CB8AC3E}">
        <p14:creationId xmlns:p14="http://schemas.microsoft.com/office/powerpoint/2010/main" val="400550897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Box 3"/>
          <p:cNvSpPr txBox="1">
            <a:spLocks noChangeArrowheads="1"/>
          </p:cNvSpPr>
          <p:nvPr/>
        </p:nvSpPr>
        <p:spPr bwMode="auto">
          <a:xfrm>
            <a:off x="1380931" y="687356"/>
            <a:ext cx="875366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600" dirty="0">
                <a:latin typeface="Century Gothic" panose="020B0502020202020204" pitchFamily="34" charset="0"/>
              </a:rPr>
              <a:t>RCT versus Natural Experiments:</a:t>
            </a:r>
          </a:p>
        </p:txBody>
      </p:sp>
      <p:sp>
        <p:nvSpPr>
          <p:cNvPr id="8" name="TextBox 4"/>
          <p:cNvSpPr txBox="1">
            <a:spLocks noChangeArrowheads="1"/>
          </p:cNvSpPr>
          <p:nvPr/>
        </p:nvSpPr>
        <p:spPr bwMode="auto">
          <a:xfrm>
            <a:off x="1651517" y="1822800"/>
            <a:ext cx="6260841" cy="390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1">
              <a:spcBef>
                <a:spcPts val="1200"/>
              </a:spcBef>
            </a:pPr>
            <a:endParaRPr lang="en-US" dirty="0"/>
          </a:p>
          <a:p>
            <a:pPr marL="914400" lvl="1" indent="-457200">
              <a:spcBef>
                <a:spcPts val="1200"/>
              </a:spcBef>
              <a:buAutoNum type="arabicPeriod"/>
            </a:pPr>
            <a:r>
              <a:rPr lang="en-US" b="1" dirty="0"/>
              <a:t>RCT assumes complete control over the assignment process</a:t>
            </a:r>
            <a:br>
              <a:rPr lang="en-US" b="1" dirty="0"/>
            </a:br>
            <a:endParaRPr lang="en-US" b="1" dirty="0"/>
          </a:p>
          <a:p>
            <a:pPr marL="914400" lvl="1" indent="-457200">
              <a:spcBef>
                <a:spcPts val="1200"/>
              </a:spcBef>
              <a:buAutoNum type="arabicPeriod"/>
            </a:pPr>
            <a:r>
              <a:rPr lang="en-US" b="1" dirty="0"/>
              <a:t>Natural Experiments often utilize randomization:</a:t>
            </a:r>
          </a:p>
          <a:p>
            <a:pPr marL="1200150" lvl="2" indent="-285750">
              <a:spcBef>
                <a:spcPts val="1200"/>
              </a:spcBef>
              <a:buFont typeface="Wingdings"/>
              <a:buChar char="à"/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Charter School lotteries </a:t>
            </a:r>
          </a:p>
          <a:p>
            <a:pPr marL="1200150" lvl="2" indent="-285750">
              <a:spcBef>
                <a:spcPts val="1200"/>
              </a:spcBef>
              <a:buFont typeface="Wingdings"/>
              <a:buChar char="à"/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Vietnam draft </a:t>
            </a:r>
            <a:br>
              <a:rPr lang="en-US" b="1" dirty="0"/>
            </a:br>
            <a:endParaRPr lang="en-US" b="1" dirty="0"/>
          </a:p>
          <a:p>
            <a:pPr marL="800100" lvl="1" indent="-342900">
              <a:spcBef>
                <a:spcPts val="1200"/>
              </a:spcBef>
              <a:buFont typeface="+mj-lt"/>
              <a:buAutoNum type="arabicPeriod" startAt="3"/>
            </a:pPr>
            <a:r>
              <a:rPr lang="en-US" b="1" dirty="0"/>
              <a:t>Quasi-Experimental techniques can use other methods to create group equivalence (for example, matching)</a:t>
            </a:r>
          </a:p>
          <a:p>
            <a:pPr marL="914400" lvl="1" indent="-457200">
              <a:buFont typeface="Tahoma" pitchFamily="34" charset="0"/>
              <a:buAutoNum type="arabicPeriod" startAt="3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489015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Attrition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3BAF0-9579-42B3-B979-30EFD986705E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4125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457201"/>
            <a:ext cx="8148638" cy="5551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721468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Box 3"/>
          <p:cNvSpPr txBox="1">
            <a:spLocks noChangeArrowheads="1"/>
          </p:cNvSpPr>
          <p:nvPr/>
        </p:nvSpPr>
        <p:spPr bwMode="auto">
          <a:xfrm>
            <a:off x="2323322" y="572870"/>
            <a:ext cx="785793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Tests for Selection-Into Study Group</a:t>
            </a:r>
          </a:p>
        </p:txBody>
      </p:sp>
      <p:sp>
        <p:nvSpPr>
          <p:cNvPr id="8" name="TextBox 4"/>
          <p:cNvSpPr txBox="1">
            <a:spLocks noChangeArrowheads="1"/>
          </p:cNvSpPr>
          <p:nvPr/>
        </p:nvSpPr>
        <p:spPr bwMode="auto">
          <a:xfrm>
            <a:off x="3200400" y="1219201"/>
            <a:ext cx="7239000" cy="1508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Tahoma" pitchFamily="34" charset="0"/>
              <a:buAutoNum type="arabicPeriod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1600200"/>
            <a:ext cx="4514850" cy="3867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5257800" y="2133600"/>
            <a:ext cx="1524000" cy="28194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346631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4"/>
          <p:cNvSpPr txBox="1">
            <a:spLocks noChangeArrowheads="1"/>
          </p:cNvSpPr>
          <p:nvPr/>
        </p:nvSpPr>
        <p:spPr bwMode="auto">
          <a:xfrm>
            <a:off x="3200400" y="1219201"/>
            <a:ext cx="7239000" cy="1508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914400" lvl="1" indent="-457200">
              <a:spcBef>
                <a:spcPts val="1200"/>
              </a:spcBef>
              <a:buAutoNum type="arabicPeriod"/>
            </a:pPr>
            <a:endParaRPr lang="en-US" b="1" dirty="0"/>
          </a:p>
          <a:p>
            <a:pPr marL="914400" lvl="1" indent="-457200">
              <a:spcBef>
                <a:spcPts val="1200"/>
              </a:spcBef>
              <a:buAutoNum type="arabicPeriod"/>
            </a:pPr>
            <a:endParaRPr lang="en-US" dirty="0"/>
          </a:p>
          <a:p>
            <a:pPr marL="914400" lvl="1" indent="-457200">
              <a:spcBef>
                <a:spcPts val="1200"/>
              </a:spcBef>
              <a:buAutoNum type="arabicPeriod"/>
            </a:pPr>
            <a:endParaRPr lang="en-US" b="1" dirty="0"/>
          </a:p>
          <a:p>
            <a:pPr marL="914400" lvl="1" indent="-457200">
              <a:buFont typeface="Tahoma" pitchFamily="34" charset="0"/>
              <a:buAutoNum type="arabicPeriod"/>
            </a:pP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3559628" y="1219201"/>
            <a:ext cx="6676053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u="sng" dirty="0"/>
              <a:t>Non-Random Attrition</a:t>
            </a:r>
            <a:endParaRPr lang="en-US" sz="2000" b="1" dirty="0"/>
          </a:p>
          <a:p>
            <a:endParaRPr lang="en-US" sz="2000" dirty="0"/>
          </a:p>
          <a:p>
            <a:r>
              <a:rPr lang="en-US" sz="2000" dirty="0"/>
              <a:t>If the people that leave a program or study are different than those that stay, the calculation of effects will be biased. </a:t>
            </a:r>
          </a:p>
          <a:p>
            <a:endParaRPr lang="en-US" sz="2000" dirty="0"/>
          </a:p>
          <a:p>
            <a:endParaRPr lang="en-US" sz="2000" dirty="0"/>
          </a:p>
          <a:p>
            <a:r>
              <a:rPr lang="en-US" sz="2000" b="1" u="sng" dirty="0"/>
              <a:t>The Fix:</a:t>
            </a:r>
            <a:endParaRPr lang="en-US" sz="2000" b="1" dirty="0"/>
          </a:p>
          <a:p>
            <a:pPr lvl="0"/>
            <a:endParaRPr lang="en-US" sz="2000" dirty="0"/>
          </a:p>
          <a:p>
            <a:pPr lvl="0"/>
            <a:r>
              <a:rPr lang="en-US" sz="2000" dirty="0"/>
              <a:t>Examine characteristics of those that stay versus those that leave.</a:t>
            </a:r>
          </a:p>
        </p:txBody>
      </p:sp>
    </p:spTree>
    <p:extLst>
      <p:ext uri="{BB962C8B-B14F-4D97-AF65-F5344CB8AC3E}">
        <p14:creationId xmlns:p14="http://schemas.microsoft.com/office/powerpoint/2010/main" val="342425853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Box 3"/>
          <p:cNvSpPr txBox="1">
            <a:spLocks noChangeArrowheads="1"/>
          </p:cNvSpPr>
          <p:nvPr/>
        </p:nvSpPr>
        <p:spPr bwMode="auto">
          <a:xfrm>
            <a:off x="2862943" y="209371"/>
            <a:ext cx="70104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dirty="0">
                <a:latin typeface="Tahoma" pitchFamily="34" charset="0"/>
              </a:rPr>
              <a:t>Non-Random attrition tests for selection OUT of the study group</a:t>
            </a:r>
          </a:p>
        </p:txBody>
      </p:sp>
      <p:sp>
        <p:nvSpPr>
          <p:cNvPr id="8" name="TextBox 4"/>
          <p:cNvSpPr txBox="1">
            <a:spLocks noChangeArrowheads="1"/>
          </p:cNvSpPr>
          <p:nvPr/>
        </p:nvSpPr>
        <p:spPr bwMode="auto">
          <a:xfrm>
            <a:off x="3200400" y="1219201"/>
            <a:ext cx="7239000" cy="1508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914400" lvl="1" indent="-457200">
              <a:spcBef>
                <a:spcPts val="1200"/>
              </a:spcBef>
              <a:buAutoNum type="arabicPeriod"/>
            </a:pPr>
            <a:endParaRPr lang="en-US" b="1" dirty="0"/>
          </a:p>
          <a:p>
            <a:pPr marL="457200" indent="-457200">
              <a:spcBef>
                <a:spcPts val="1200"/>
              </a:spcBef>
              <a:buAutoNum type="arabicPeriod"/>
            </a:pPr>
            <a:endParaRPr lang="en-US" dirty="0"/>
          </a:p>
          <a:p>
            <a:pPr marL="914400" lvl="1" indent="-457200">
              <a:spcBef>
                <a:spcPts val="1200"/>
              </a:spcBef>
              <a:buAutoNum type="arabicPeriod"/>
            </a:pPr>
            <a:endParaRPr lang="en-US" b="1" dirty="0"/>
          </a:p>
          <a:p>
            <a:pPr marL="914400" lvl="1" indent="-457200">
              <a:buFont typeface="Tahoma" pitchFamily="34" charset="0"/>
              <a:buAutoNum type="arabicPeriod"/>
            </a:pPr>
            <a:endParaRPr 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1600200"/>
            <a:ext cx="4514850" cy="3867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6790267" y="2019300"/>
            <a:ext cx="1610783" cy="2933700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853435" y="5657850"/>
            <a:ext cx="31960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Can also be tested by comparing traits of those that stay to those that leave.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8B917D2-6E34-4497-A03C-7B0C1D52152B}"/>
              </a:ext>
            </a:extLst>
          </p:cNvPr>
          <p:cNvSpPr txBox="1"/>
          <p:nvPr/>
        </p:nvSpPr>
        <p:spPr>
          <a:xfrm>
            <a:off x="9049527" y="2844225"/>
            <a:ext cx="242284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Do group traits differ after attrition occurs?</a:t>
            </a:r>
          </a:p>
          <a:p>
            <a:pPr algn="ctr"/>
            <a:endParaRPr lang="en-US" sz="1600" dirty="0">
              <a:solidFill>
                <a:schemeClr val="accent6">
                  <a:lumMod val="75000"/>
                </a:schemeClr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Attrition is natural, the question is whether it is random (will not change the groups) or non-random (will change the groups)</a:t>
            </a:r>
          </a:p>
        </p:txBody>
      </p:sp>
    </p:spTree>
    <p:extLst>
      <p:ext uri="{BB962C8B-B14F-4D97-AF65-F5344CB8AC3E}">
        <p14:creationId xmlns:p14="http://schemas.microsoft.com/office/powerpoint/2010/main" val="31625550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04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3BAF0-9579-42B3-B979-30EFD986705E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330113" y="1258403"/>
            <a:ext cx="5562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http://www.radiolab.org/2010/oct/08/its-alive/</a:t>
            </a:r>
            <a:endParaRPr lang="en-US" dirty="0">
              <a:solidFill>
                <a:schemeClr val="bg1"/>
              </a:solidFill>
              <a:latin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48137" y="1338021"/>
            <a:ext cx="2015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/>
              </a:rPr>
              <a:t>Listen: 4:30 – 15:30</a:t>
            </a:r>
          </a:p>
        </p:txBody>
      </p:sp>
      <p:sp>
        <p:nvSpPr>
          <p:cNvPr id="6" name="Title 23"/>
          <p:cNvSpPr txBox="1">
            <a:spLocks/>
          </p:cNvSpPr>
          <p:nvPr/>
        </p:nvSpPr>
        <p:spPr>
          <a:xfrm>
            <a:off x="1981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 cap="all" baseline="0">
                <a:solidFill>
                  <a:schemeClr val="accent1">
                    <a:lumMod val="50000"/>
                  </a:schemeClr>
                </a:solidFill>
                <a:latin typeface="Euphemia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The Math of cities</a:t>
            </a:r>
          </a:p>
        </p:txBody>
      </p:sp>
      <p:pic>
        <p:nvPicPr>
          <p:cNvPr id="5122" name="Picture 2" descr="Related image">
            <a:extLst>
              <a:ext uri="{FF2B5EF4-FFF2-40B4-BE49-F238E27FC236}">
                <a16:creationId xmlns:a16="http://schemas.microsoft.com/office/drawing/2014/main" id="{ECEFA44D-0D67-47A8-9889-C6376660796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88" b="21497"/>
          <a:stretch/>
        </p:blipFill>
        <p:spPr bwMode="auto">
          <a:xfrm>
            <a:off x="0" y="1897549"/>
            <a:ext cx="12192000" cy="5352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399499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>
            <a:extLst>
              <a:ext uri="{FF2B5EF4-FFF2-40B4-BE49-F238E27FC236}">
                <a16:creationId xmlns:a16="http://schemas.microsoft.com/office/drawing/2014/main" id="{696D294C-5DF7-446A-8D52-17A334469FF0}"/>
              </a:ext>
            </a:extLst>
          </p:cNvPr>
          <p:cNvGrpSpPr/>
          <p:nvPr/>
        </p:nvGrpSpPr>
        <p:grpSpPr>
          <a:xfrm>
            <a:off x="1802495" y="899488"/>
            <a:ext cx="9244889" cy="5606657"/>
            <a:chOff x="1802495" y="610239"/>
            <a:chExt cx="9244889" cy="5606657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41BC5EFA-63F2-4281-9020-371D4D10C768}"/>
                </a:ext>
              </a:extLst>
            </p:cNvPr>
            <p:cNvSpPr/>
            <p:nvPr/>
          </p:nvSpPr>
          <p:spPr>
            <a:xfrm>
              <a:off x="3103220" y="1898340"/>
              <a:ext cx="1190446" cy="106104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C1</a:t>
              </a:r>
            </a:p>
          </p:txBody>
        </p:sp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25122FAC-FEF9-4E9C-9E57-DC6134595822}"/>
                </a:ext>
              </a:extLst>
            </p:cNvPr>
            <p:cNvSpPr/>
            <p:nvPr/>
          </p:nvSpPr>
          <p:spPr>
            <a:xfrm>
              <a:off x="3103220" y="3610683"/>
              <a:ext cx="1190446" cy="106104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T1</a:t>
              </a:r>
            </a:p>
          </p:txBody>
        </p: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33407777-0D43-4649-B28F-7172487A81B7}"/>
                </a:ext>
              </a:extLst>
            </p:cNvPr>
            <p:cNvSpPr/>
            <p:nvPr/>
          </p:nvSpPr>
          <p:spPr>
            <a:xfrm>
              <a:off x="6447305" y="2059512"/>
              <a:ext cx="842983" cy="738703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CS</a:t>
              </a:r>
            </a:p>
          </p:txBody>
        </p: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79AD1E2D-DDDD-4229-9F1C-928132981AC2}"/>
                </a:ext>
              </a:extLst>
            </p:cNvPr>
            <p:cNvCxnSpPr>
              <a:endCxn id="3" idx="0"/>
            </p:cNvCxnSpPr>
            <p:nvPr/>
          </p:nvCxnSpPr>
          <p:spPr>
            <a:xfrm>
              <a:off x="3698443" y="2959389"/>
              <a:ext cx="0" cy="651294"/>
            </a:xfrm>
            <a:prstGeom prst="straightConnector1">
              <a:avLst/>
            </a:prstGeom>
            <a:ln w="38100"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4A6A0A53-0383-4DE3-BC61-8722EF252B5F}"/>
                </a:ext>
              </a:extLst>
            </p:cNvPr>
            <p:cNvCxnSpPr/>
            <p:nvPr/>
          </p:nvCxnSpPr>
          <p:spPr>
            <a:xfrm>
              <a:off x="6868797" y="2959389"/>
              <a:ext cx="0" cy="651294"/>
            </a:xfrm>
            <a:prstGeom prst="straightConnector1">
              <a:avLst/>
            </a:prstGeom>
            <a:ln w="38100">
              <a:solidFill>
                <a:schemeClr val="tx2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CF5B5B42-5768-4235-BF9B-01026AD86DBE}"/>
                </a:ext>
              </a:extLst>
            </p:cNvPr>
            <p:cNvSpPr/>
            <p:nvPr/>
          </p:nvSpPr>
          <p:spPr>
            <a:xfrm>
              <a:off x="6447305" y="3771855"/>
              <a:ext cx="842983" cy="738703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TS</a:t>
              </a: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F11DFB7A-2413-4BFE-A6D1-1589AF062999}"/>
                </a:ext>
              </a:extLst>
            </p:cNvPr>
            <p:cNvSpPr/>
            <p:nvPr/>
          </p:nvSpPr>
          <p:spPr>
            <a:xfrm>
              <a:off x="8325994" y="3771854"/>
              <a:ext cx="842983" cy="738703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TL</a:t>
              </a: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A7E3B556-3D5D-41D4-B826-54FD35E4E324}"/>
                </a:ext>
              </a:extLst>
            </p:cNvPr>
            <p:cNvSpPr/>
            <p:nvPr/>
          </p:nvSpPr>
          <p:spPr>
            <a:xfrm>
              <a:off x="8325993" y="2059512"/>
              <a:ext cx="842983" cy="738703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CL</a:t>
              </a:r>
            </a:p>
          </p:txBody>
        </p: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AF221019-62EE-4945-B900-293618BA219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523555" y="4141205"/>
              <a:ext cx="634482" cy="1"/>
            </a:xfrm>
            <a:prstGeom prst="straightConnector1">
              <a:avLst/>
            </a:prstGeom>
            <a:ln w="38100">
              <a:solidFill>
                <a:schemeClr val="accent6">
                  <a:lumMod val="75000"/>
                </a:schemeClr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E74BBDCC-667E-4B19-8B35-7F59DB810F6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517309" y="2428863"/>
              <a:ext cx="634481" cy="0"/>
            </a:xfrm>
            <a:prstGeom prst="straightConnector1">
              <a:avLst/>
            </a:prstGeom>
            <a:ln w="38100">
              <a:solidFill>
                <a:schemeClr val="accent6">
                  <a:lumMod val="75000"/>
                </a:schemeClr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E7D35838-B815-4716-BE86-2CAED221F30C}"/>
                </a:ext>
              </a:extLst>
            </p:cNvPr>
            <p:cNvCxnSpPr/>
            <p:nvPr/>
          </p:nvCxnSpPr>
          <p:spPr>
            <a:xfrm>
              <a:off x="8747484" y="2959389"/>
              <a:ext cx="0" cy="651294"/>
            </a:xfrm>
            <a:prstGeom prst="straightConnector1">
              <a:avLst/>
            </a:prstGeom>
            <a:ln w="38100">
              <a:solidFill>
                <a:schemeClr val="accent2">
                  <a:lumMod val="50000"/>
                </a:schemeClr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CB263F97-DD09-4111-958F-39F2BAB13CB2}"/>
                </a:ext>
              </a:extLst>
            </p:cNvPr>
            <p:cNvSpPr/>
            <p:nvPr/>
          </p:nvSpPr>
          <p:spPr>
            <a:xfrm>
              <a:off x="6265599" y="3113211"/>
              <a:ext cx="354558" cy="343648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F7E1CAE8-7776-4F15-8FEE-D3DF49C70B19}"/>
                </a:ext>
              </a:extLst>
            </p:cNvPr>
            <p:cNvSpPr/>
            <p:nvPr/>
          </p:nvSpPr>
          <p:spPr>
            <a:xfrm>
              <a:off x="7672846" y="4328084"/>
              <a:ext cx="354558" cy="343648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C68A5870-3B9E-4173-93B3-387EE698A583}"/>
                </a:ext>
              </a:extLst>
            </p:cNvPr>
            <p:cNvSpPr/>
            <p:nvPr/>
          </p:nvSpPr>
          <p:spPr>
            <a:xfrm>
              <a:off x="7629302" y="1925868"/>
              <a:ext cx="354558" cy="343648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9C5C63DD-C12D-4055-ADC9-F798CEE02F88}"/>
                </a:ext>
              </a:extLst>
            </p:cNvPr>
            <p:cNvSpPr/>
            <p:nvPr/>
          </p:nvSpPr>
          <p:spPr>
            <a:xfrm>
              <a:off x="8991697" y="3113210"/>
              <a:ext cx="354558" cy="343648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8C11C9A-4E9F-4ABB-BB5E-112843BF60CF}"/>
                </a:ext>
              </a:extLst>
            </p:cNvPr>
            <p:cNvSpPr txBox="1"/>
            <p:nvPr/>
          </p:nvSpPr>
          <p:spPr>
            <a:xfrm>
              <a:off x="1802495" y="2921122"/>
              <a:ext cx="1261307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Test for Group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Equivalency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Time=1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F44D1E0-97C2-4BA8-BB6C-575810C32EF6}"/>
                </a:ext>
              </a:extLst>
            </p:cNvPr>
            <p:cNvSpPr txBox="1"/>
            <p:nvPr/>
          </p:nvSpPr>
          <p:spPr>
            <a:xfrm>
              <a:off x="4914457" y="2961676"/>
              <a:ext cx="1277979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Test for Group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Equivalency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Time=2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E389291-5433-419E-854A-88314654AD61}"/>
                </a:ext>
              </a:extLst>
            </p:cNvPr>
            <p:cNvSpPr txBox="1"/>
            <p:nvPr/>
          </p:nvSpPr>
          <p:spPr>
            <a:xfrm>
              <a:off x="7147460" y="4714989"/>
              <a:ext cx="148348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Test for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Random Attrition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F44537D-9A43-49EB-9E16-A7C36B35044B}"/>
                </a:ext>
              </a:extLst>
            </p:cNvPr>
            <p:cNvSpPr txBox="1"/>
            <p:nvPr/>
          </p:nvSpPr>
          <p:spPr>
            <a:xfrm>
              <a:off x="9402510" y="3013829"/>
              <a:ext cx="164487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Test for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Equivalent Attrition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4A68DDF-441C-424A-83C2-C4A21CC45B7B}"/>
                </a:ext>
              </a:extLst>
            </p:cNvPr>
            <p:cNvSpPr txBox="1"/>
            <p:nvPr/>
          </p:nvSpPr>
          <p:spPr>
            <a:xfrm>
              <a:off x="6405554" y="1160216"/>
              <a:ext cx="92397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STAY IN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STUDY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FD960F7-5371-4A15-86DF-DD3201F5ABB7}"/>
                </a:ext>
              </a:extLst>
            </p:cNvPr>
            <p:cNvSpPr txBox="1"/>
            <p:nvPr/>
          </p:nvSpPr>
          <p:spPr>
            <a:xfrm>
              <a:off x="8369975" y="1160216"/>
              <a:ext cx="79900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LEAVE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STUDY</a:t>
              </a:r>
            </a:p>
          </p:txBody>
        </p:sp>
        <p:sp>
          <p:nvSpPr>
            <p:cNvPr id="30" name="Right Brace 29">
              <a:extLst>
                <a:ext uri="{FF2B5EF4-FFF2-40B4-BE49-F238E27FC236}">
                  <a16:creationId xmlns:a16="http://schemas.microsoft.com/office/drawing/2014/main" id="{DDD1155E-3D82-4CEE-B260-38F708417417}"/>
                </a:ext>
              </a:extLst>
            </p:cNvPr>
            <p:cNvSpPr/>
            <p:nvPr/>
          </p:nvSpPr>
          <p:spPr>
            <a:xfrm rot="5400000">
              <a:off x="5053297" y="3705945"/>
              <a:ext cx="332820" cy="3889327"/>
            </a:xfrm>
            <a:prstGeom prst="rightBrace">
              <a:avLst/>
            </a:prstGeom>
            <a:ln w="158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0EEC9C8-F9CD-4DFA-A566-BD9A57F3CB84}"/>
                </a:ext>
              </a:extLst>
            </p:cNvPr>
            <p:cNvSpPr txBox="1"/>
            <p:nvPr/>
          </p:nvSpPr>
          <p:spPr>
            <a:xfrm>
              <a:off x="4042951" y="5909119"/>
              <a:ext cx="235500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These 2 are typically reported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E292F58-A0D3-4D98-832A-30B0909D7057}"/>
                </a:ext>
              </a:extLst>
            </p:cNvPr>
            <p:cNvSpPr txBox="1"/>
            <p:nvPr/>
          </p:nvSpPr>
          <p:spPr>
            <a:xfrm>
              <a:off x="6635802" y="610239"/>
              <a:ext cx="236154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Post-Treatment Period</a:t>
              </a:r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E1154798-065C-4BA4-9FD7-C226B8F2AD46}"/>
                </a:ext>
              </a:extLst>
            </p:cNvPr>
            <p:cNvSpPr/>
            <p:nvPr/>
          </p:nvSpPr>
          <p:spPr>
            <a:xfrm>
              <a:off x="3063802" y="3152984"/>
              <a:ext cx="354558" cy="343648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0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BB57418E-BB0A-4281-88C0-3C0BACFCA01F}"/>
              </a:ext>
            </a:extLst>
          </p:cNvPr>
          <p:cNvSpPr txBox="1"/>
          <p:nvPr/>
        </p:nvSpPr>
        <p:spPr>
          <a:xfrm>
            <a:off x="795147" y="296757"/>
            <a:ext cx="272382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Attrition Tests</a:t>
            </a:r>
          </a:p>
        </p:txBody>
      </p:sp>
    </p:spTree>
    <p:extLst>
      <p:ext uri="{BB962C8B-B14F-4D97-AF65-F5344CB8AC3E}">
        <p14:creationId xmlns:p14="http://schemas.microsoft.com/office/powerpoint/2010/main" val="290682177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CB5E8FF-E562-4597-A9D2-315F9956246D}"/>
              </a:ext>
            </a:extLst>
          </p:cNvPr>
          <p:cNvSpPr txBox="1"/>
          <p:nvPr/>
        </p:nvSpPr>
        <p:spPr>
          <a:xfrm>
            <a:off x="1240973" y="721263"/>
            <a:ext cx="9405257" cy="50475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400" b="0" i="0" dirty="0">
                <a:solidFill>
                  <a:srgbClr val="24292F"/>
                </a:solidFill>
                <a:effectLst/>
                <a:latin typeface="+mj-lt"/>
              </a:rPr>
              <a:t>Most studies will report group equivalence before and after attrition occurs (tests 0 and 1 in the diagram). But you could test for random attrition in two other ways as well.</a:t>
            </a:r>
          </a:p>
          <a:p>
            <a:pPr algn="l"/>
            <a:endParaRPr lang="en-US" sz="1400" b="0" i="0" dirty="0">
              <a:solidFill>
                <a:srgbClr val="24292F"/>
              </a:solidFill>
              <a:effectLst/>
              <a:latin typeface="+mj-lt"/>
            </a:endParaRPr>
          </a:p>
          <a:p>
            <a:pPr algn="l"/>
            <a:r>
              <a:rPr lang="en-US" sz="1400" b="0" i="0" dirty="0">
                <a:solidFill>
                  <a:srgbClr val="24292F"/>
                </a:solidFill>
                <a:effectLst/>
                <a:latin typeface="+mj-lt"/>
              </a:rPr>
              <a:t>I am using the term "random attrition" a little imprecisely. You could have non-random attrition, but as long as it's non-random in the same way in both groups it would still result in balanced groups (all high performers leave from each group, for example).</a:t>
            </a:r>
          </a:p>
          <a:p>
            <a:pPr algn="l"/>
            <a:endParaRPr lang="en-US" sz="1400" b="0" i="0" dirty="0">
              <a:solidFill>
                <a:srgbClr val="24292F"/>
              </a:solidFill>
              <a:effectLst/>
              <a:latin typeface="+mj-lt"/>
            </a:endParaRPr>
          </a:p>
          <a:p>
            <a:pPr algn="l"/>
            <a:r>
              <a:rPr lang="en-US" sz="1400" b="1" i="0" dirty="0">
                <a:solidFill>
                  <a:srgbClr val="24292F"/>
                </a:solidFill>
                <a:effectLst/>
                <a:latin typeface="+mj-lt"/>
              </a:rPr>
              <a:t>Test 1 </a:t>
            </a:r>
            <a:r>
              <a:rPr lang="en-US" sz="1400" b="0" i="0" dirty="0">
                <a:solidFill>
                  <a:srgbClr val="24292F"/>
                </a:solidFill>
                <a:effectLst/>
                <a:latin typeface="+mj-lt"/>
              </a:rPr>
              <a:t>looks at </a:t>
            </a:r>
            <a:r>
              <a:rPr lang="en-US" sz="1400" b="1" i="1" dirty="0">
                <a:solidFill>
                  <a:srgbClr val="24292F"/>
                </a:solidFill>
                <a:effectLst/>
                <a:latin typeface="+mj-lt"/>
              </a:rPr>
              <a:t>group balance </a:t>
            </a:r>
            <a:r>
              <a:rPr lang="en-US" sz="1400" b="0" i="0" dirty="0">
                <a:solidFill>
                  <a:srgbClr val="24292F"/>
                </a:solidFill>
                <a:effectLst/>
                <a:latin typeface="+mj-lt"/>
              </a:rPr>
              <a:t>after attrition. It would be agnostic to the type of attrition, but as long as it did not impact balance it should not matter.</a:t>
            </a:r>
          </a:p>
          <a:p>
            <a:pPr algn="l"/>
            <a:endParaRPr lang="en-US" sz="1400" b="0" i="0" dirty="0">
              <a:solidFill>
                <a:srgbClr val="24292F"/>
              </a:solidFill>
              <a:effectLst/>
              <a:latin typeface="+mj-lt"/>
            </a:endParaRPr>
          </a:p>
          <a:p>
            <a:pPr algn="l"/>
            <a:r>
              <a:rPr lang="en-US" sz="1400" b="1" i="0" dirty="0">
                <a:solidFill>
                  <a:srgbClr val="24292F"/>
                </a:solidFill>
                <a:effectLst/>
                <a:latin typeface="+mj-lt"/>
              </a:rPr>
              <a:t>Test 2 </a:t>
            </a:r>
            <a:r>
              <a:rPr lang="en-US" sz="1400" b="0" i="0" dirty="0">
                <a:solidFill>
                  <a:srgbClr val="24292F"/>
                </a:solidFill>
                <a:effectLst/>
                <a:latin typeface="+mj-lt"/>
              </a:rPr>
              <a:t>is the only real test for </a:t>
            </a:r>
            <a:r>
              <a:rPr lang="en-US" sz="1400" b="1" i="1" dirty="0">
                <a:solidFill>
                  <a:srgbClr val="24292F"/>
                </a:solidFill>
                <a:effectLst/>
                <a:latin typeface="+mj-lt"/>
              </a:rPr>
              <a:t>random attrition</a:t>
            </a:r>
            <a:r>
              <a:rPr lang="en-US" sz="1400" b="0" i="0" dirty="0">
                <a:solidFill>
                  <a:srgbClr val="24292F"/>
                </a:solidFill>
                <a:effectLst/>
                <a:latin typeface="+mj-lt"/>
              </a:rPr>
              <a:t>. </a:t>
            </a:r>
            <a:r>
              <a:rPr lang="en-US" sz="1400" dirty="0">
                <a:solidFill>
                  <a:srgbClr val="24292F"/>
                </a:solidFill>
                <a:latin typeface="+mj-lt"/>
              </a:rPr>
              <a:t>Are those that stay the same as those that left? </a:t>
            </a:r>
            <a:endParaRPr lang="en-US" sz="1400" b="0" i="0" dirty="0">
              <a:solidFill>
                <a:srgbClr val="24292F"/>
              </a:solidFill>
              <a:effectLst/>
              <a:latin typeface="+mj-lt"/>
            </a:endParaRPr>
          </a:p>
          <a:p>
            <a:pPr algn="l"/>
            <a:endParaRPr lang="en-US" sz="1400" dirty="0">
              <a:solidFill>
                <a:srgbClr val="24292F"/>
              </a:solidFill>
              <a:latin typeface="+mj-lt"/>
            </a:endParaRPr>
          </a:p>
          <a:p>
            <a:pPr algn="l"/>
            <a:r>
              <a:rPr lang="en-US" sz="1400" b="1" i="0" dirty="0">
                <a:solidFill>
                  <a:srgbClr val="24292F"/>
                </a:solidFill>
                <a:effectLst/>
                <a:latin typeface="+mj-lt"/>
              </a:rPr>
              <a:t>Test 3 </a:t>
            </a:r>
            <a:r>
              <a:rPr lang="en-US" sz="1400" b="0" i="0" dirty="0">
                <a:solidFill>
                  <a:srgbClr val="24292F"/>
                </a:solidFill>
                <a:effectLst/>
                <a:latin typeface="+mj-lt"/>
              </a:rPr>
              <a:t>would ensure that both groups experience the </a:t>
            </a:r>
            <a:r>
              <a:rPr lang="en-US" sz="1400" b="1" i="1" dirty="0">
                <a:solidFill>
                  <a:srgbClr val="24292F"/>
                </a:solidFill>
                <a:effectLst/>
                <a:latin typeface="+mj-lt"/>
              </a:rPr>
              <a:t>same type </a:t>
            </a:r>
            <a:r>
              <a:rPr lang="en-US" sz="1400" b="0" i="0" dirty="0">
                <a:solidFill>
                  <a:srgbClr val="24292F"/>
                </a:solidFill>
                <a:effectLst/>
                <a:latin typeface="+mj-lt"/>
              </a:rPr>
              <a:t>of attrition, but it does not necessarily have to be random.</a:t>
            </a:r>
          </a:p>
          <a:p>
            <a:pPr algn="l"/>
            <a:endParaRPr lang="en-US" sz="1400" b="0" i="0" dirty="0">
              <a:solidFill>
                <a:srgbClr val="24292F"/>
              </a:solidFill>
              <a:effectLst/>
              <a:latin typeface="+mj-lt"/>
            </a:endParaRPr>
          </a:p>
          <a:p>
            <a:pPr algn="l"/>
            <a:r>
              <a:rPr lang="en-US" sz="1400" b="0" i="0" dirty="0">
                <a:solidFill>
                  <a:srgbClr val="24292F"/>
                </a:solidFill>
                <a:effectLst/>
                <a:latin typeface="+mj-lt"/>
              </a:rPr>
              <a:t>For any of these tests you would subset the data to isolate the two groups, create a dummy variable for one group, then run the regression:</a:t>
            </a:r>
          </a:p>
          <a:p>
            <a:pPr algn="l"/>
            <a:endParaRPr lang="en-US" sz="1400" b="0" i="0" dirty="0">
              <a:solidFill>
                <a:srgbClr val="24292F"/>
              </a:solidFill>
              <a:effectLst/>
              <a:latin typeface="+mj-lt"/>
            </a:endParaRPr>
          </a:p>
          <a:p>
            <a:pPr algn="l"/>
            <a:r>
              <a:rPr lang="en-US" sz="1400" b="0" i="0" dirty="0">
                <a:solidFill>
                  <a:srgbClr val="24292F"/>
                </a:solidFill>
                <a:effectLst/>
                <a:latin typeface="+mj-lt"/>
              </a:rPr>
              <a:t>Y = b0 + b1(dummy) + e</a:t>
            </a:r>
          </a:p>
          <a:p>
            <a:pPr algn="l"/>
            <a:endParaRPr lang="en-US" sz="1400" b="0" i="0" dirty="0">
              <a:solidFill>
                <a:srgbClr val="24292F"/>
              </a:solidFill>
              <a:effectLst/>
              <a:latin typeface="+mj-lt"/>
            </a:endParaRPr>
          </a:p>
          <a:p>
            <a:pPr algn="l"/>
            <a:r>
              <a:rPr lang="en-US" sz="1400" b="0" i="0" dirty="0">
                <a:solidFill>
                  <a:srgbClr val="24292F"/>
                </a:solidFill>
                <a:effectLst/>
                <a:latin typeface="+mj-lt"/>
              </a:rPr>
              <a:t>If b1 is significant it means the groups are not balanced (1), attrition is non-random (2), or attrition is non-equivalent (3).</a:t>
            </a:r>
          </a:p>
          <a:p>
            <a:pPr algn="l"/>
            <a:endParaRPr lang="en-US" sz="1400" b="0" i="0" dirty="0">
              <a:solidFill>
                <a:srgbClr val="24292F"/>
              </a:solidFill>
              <a:effectLst/>
              <a:latin typeface="+mj-lt"/>
            </a:endParaRPr>
          </a:p>
          <a:p>
            <a:pPr algn="l"/>
            <a:r>
              <a:rPr lang="en-US" sz="1400" b="0" i="0" dirty="0">
                <a:solidFill>
                  <a:srgbClr val="24292F"/>
                </a:solidFill>
                <a:effectLst/>
                <a:latin typeface="+mj-lt"/>
              </a:rPr>
              <a:t>Y can be the pre-treatment outcome, or it can represent a series of study participant traits, like what you did in Lab 2.</a:t>
            </a:r>
          </a:p>
          <a:p>
            <a:pPr algn="l"/>
            <a:endParaRPr lang="en-US" sz="1400" dirty="0">
              <a:solidFill>
                <a:srgbClr val="24292F"/>
              </a:solidFill>
              <a:latin typeface="+mj-lt"/>
            </a:endParaRPr>
          </a:p>
          <a:p>
            <a:pPr algn="l"/>
            <a:r>
              <a:rPr lang="en-US" sz="1400" b="0" i="0" dirty="0">
                <a:solidFill>
                  <a:srgbClr val="24292F"/>
                </a:solidFill>
                <a:effectLst/>
                <a:latin typeface="+mj-lt"/>
              </a:rPr>
              <a:t>In all cases, though, the goal is to ensure that </a:t>
            </a:r>
            <a:r>
              <a:rPr lang="en-US" sz="1400" b="1" i="1" dirty="0">
                <a:solidFill>
                  <a:srgbClr val="24292F"/>
                </a:solidFill>
                <a:effectLst/>
                <a:latin typeface="+mj-lt"/>
              </a:rPr>
              <a:t>attrition does NOT deleteriously impact the integrity of the counterfactual. </a:t>
            </a:r>
          </a:p>
        </p:txBody>
      </p:sp>
    </p:spTree>
    <p:extLst>
      <p:ext uri="{BB962C8B-B14F-4D97-AF65-F5344CB8AC3E}">
        <p14:creationId xmlns:p14="http://schemas.microsoft.com/office/powerpoint/2010/main" val="16807301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00EF47CB-B423-46C6-B503-15C2965E5563}"/>
              </a:ext>
            </a:extLst>
          </p:cNvPr>
          <p:cNvGrpSpPr/>
          <p:nvPr/>
        </p:nvGrpSpPr>
        <p:grpSpPr>
          <a:xfrm>
            <a:off x="2836068" y="175674"/>
            <a:ext cx="6651285" cy="6506652"/>
            <a:chOff x="2836068" y="175674"/>
            <a:chExt cx="6651285" cy="6506652"/>
          </a:xfrm>
        </p:grpSpPr>
        <p:graphicFrame>
          <p:nvGraphicFramePr>
            <p:cNvPr id="2" name="Object 1">
              <a:extLst>
                <a:ext uri="{FF2B5EF4-FFF2-40B4-BE49-F238E27FC236}">
                  <a16:creationId xmlns:a16="http://schemas.microsoft.com/office/drawing/2014/main" id="{2CFDFD0D-9376-4C97-B795-91FFAAE0F1B7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568514976"/>
                </p:ext>
              </p:extLst>
            </p:nvPr>
          </p:nvGraphicFramePr>
          <p:xfrm>
            <a:off x="2836068" y="175674"/>
            <a:ext cx="6519863" cy="54181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8" name="Bitmap Image" r:id="rId3" imgW="8400960" imgH="6981840" progId="Paint.Picture.1">
                    <p:embed/>
                  </p:oleObj>
                </mc:Choice>
                <mc:Fallback>
                  <p:oleObj name="Bitmap Image" r:id="rId3" imgW="8400960" imgH="6981840" progId="Paint.Picture.1">
                    <p:embed/>
                    <p:pic>
                      <p:nvPicPr>
                        <p:cNvPr id="2" name="Object 1">
                          <a:extLst>
                            <a:ext uri="{FF2B5EF4-FFF2-40B4-BE49-F238E27FC236}">
                              <a16:creationId xmlns:a16="http://schemas.microsoft.com/office/drawing/2014/main" id="{2CFDFD0D-9376-4C97-B795-91FFAAE0F1B7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2836068" y="175674"/>
                          <a:ext cx="6519863" cy="5418137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8E4AC385-91F3-4115-A434-BC9B9FB5235F}"/>
                </a:ext>
              </a:extLst>
            </p:cNvPr>
            <p:cNvSpPr txBox="1"/>
            <p:nvPr/>
          </p:nvSpPr>
          <p:spPr>
            <a:xfrm>
              <a:off x="5123665" y="5698828"/>
              <a:ext cx="1261307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Test for Group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Equivalency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Time=1</a:t>
              </a:r>
            </a:p>
          </p:txBody>
        </p: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34E4E2F1-11C5-44C3-B3F9-32064F044BA2}"/>
                </a:ext>
              </a:extLst>
            </p:cNvPr>
            <p:cNvSpPr/>
            <p:nvPr/>
          </p:nvSpPr>
          <p:spPr>
            <a:xfrm>
              <a:off x="6384972" y="5930690"/>
              <a:ext cx="354558" cy="343648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0</a:t>
              </a: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99C821EB-33E7-4D16-AF8F-50E82ED21EEA}"/>
                </a:ext>
              </a:extLst>
            </p:cNvPr>
            <p:cNvSpPr/>
            <p:nvPr/>
          </p:nvSpPr>
          <p:spPr>
            <a:xfrm>
              <a:off x="8810391" y="5850363"/>
              <a:ext cx="354558" cy="343648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A48D8F6-D253-4D23-85D1-11716F5BB3A6}"/>
                </a:ext>
              </a:extLst>
            </p:cNvPr>
            <p:cNvSpPr txBox="1"/>
            <p:nvPr/>
          </p:nvSpPr>
          <p:spPr>
            <a:xfrm>
              <a:off x="7459249" y="5698828"/>
              <a:ext cx="1277979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i="0" u="none" strike="noStrike" kern="1200" cap="none" spc="0" normalizeH="0" baseline="0" noProof="0" dirty="0">
                  <a:ln>
                    <a:noFill/>
                  </a:ln>
                  <a:solidFill>
                    <a:schemeClr val="accent1">
                      <a:lumMod val="50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Test for Group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i="0" u="none" strike="noStrike" kern="1200" cap="none" spc="0" normalizeH="0" baseline="0" noProof="0" dirty="0">
                  <a:ln>
                    <a:noFill/>
                  </a:ln>
                  <a:solidFill>
                    <a:schemeClr val="accent1">
                      <a:lumMod val="50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Equivalency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i="0" u="none" strike="noStrike" kern="1200" cap="none" spc="0" normalizeH="0" baseline="0" noProof="0" dirty="0">
                  <a:ln>
                    <a:noFill/>
                  </a:ln>
                  <a:solidFill>
                    <a:schemeClr val="accent1">
                      <a:lumMod val="50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Time=2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5C7CC01-50F0-486B-B1DF-07155BDD04C4}"/>
                </a:ext>
              </a:extLst>
            </p:cNvPr>
            <p:cNvSpPr/>
            <p:nvPr/>
          </p:nvSpPr>
          <p:spPr>
            <a:xfrm>
              <a:off x="4710023" y="931653"/>
              <a:ext cx="2303252" cy="5750673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8A1AC76-77F9-4CD7-B438-8DCF2EB3B889}"/>
                </a:ext>
              </a:extLst>
            </p:cNvPr>
            <p:cNvSpPr/>
            <p:nvPr/>
          </p:nvSpPr>
          <p:spPr>
            <a:xfrm>
              <a:off x="7184101" y="686819"/>
              <a:ext cx="2303252" cy="5995507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0644105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Box 3"/>
          <p:cNvSpPr txBox="1">
            <a:spLocks noChangeArrowheads="1"/>
          </p:cNvSpPr>
          <p:nvPr/>
        </p:nvSpPr>
        <p:spPr bwMode="auto">
          <a:xfrm>
            <a:off x="2410323" y="2024378"/>
            <a:ext cx="75813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Reflexive design</a:t>
            </a:r>
          </a:p>
        </p:txBody>
      </p:sp>
      <p:sp>
        <p:nvSpPr>
          <p:cNvPr id="6" name="TextBox 5"/>
          <p:cNvSpPr txBox="1"/>
          <p:nvPr/>
        </p:nvSpPr>
        <p:spPr bwMode="auto">
          <a:xfrm>
            <a:off x="3443026" y="3026370"/>
            <a:ext cx="630301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$3.00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$2.50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$2.00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$1.50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$1.00</a:t>
            </a:r>
          </a:p>
        </p:txBody>
      </p:sp>
      <p:sp>
        <p:nvSpPr>
          <p:cNvPr id="7" name="TextBox 6"/>
          <p:cNvSpPr txBox="1"/>
          <p:nvPr/>
        </p:nvSpPr>
        <p:spPr bwMode="auto">
          <a:xfrm>
            <a:off x="7892172" y="3003426"/>
            <a:ext cx="630301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$3.00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$2.50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$2.00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$1.50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$1.00</a:t>
            </a:r>
          </a:p>
        </p:txBody>
      </p:sp>
      <p:sp>
        <p:nvSpPr>
          <p:cNvPr id="10" name="Right Brace 9"/>
          <p:cNvSpPr/>
          <p:nvPr/>
        </p:nvSpPr>
        <p:spPr>
          <a:xfrm>
            <a:off x="4128825" y="3102569"/>
            <a:ext cx="381000" cy="9906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 bwMode="auto">
          <a:xfrm>
            <a:off x="4541203" y="3429782"/>
            <a:ext cx="129875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Mean = $2.00</a:t>
            </a:r>
          </a:p>
        </p:txBody>
      </p:sp>
      <p:sp>
        <p:nvSpPr>
          <p:cNvPr id="12" name="Right Brace 11"/>
          <p:cNvSpPr/>
          <p:nvPr/>
        </p:nvSpPr>
        <p:spPr>
          <a:xfrm>
            <a:off x="8621535" y="3102569"/>
            <a:ext cx="381000" cy="93474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 bwMode="auto">
          <a:xfrm>
            <a:off x="9101597" y="3390977"/>
            <a:ext cx="129875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Mean = $2.00</a:t>
            </a:r>
          </a:p>
        </p:txBody>
      </p:sp>
      <p:sp>
        <p:nvSpPr>
          <p:cNvPr id="14" name="TextBox 13"/>
          <p:cNvSpPr txBox="1"/>
          <p:nvPr/>
        </p:nvSpPr>
        <p:spPr bwMode="auto">
          <a:xfrm>
            <a:off x="4640454" y="5195799"/>
            <a:ext cx="3667991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T2 - T1 = 0  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6D16"/>
                </a:solidFill>
                <a:effectLst/>
                <a:uLnTx/>
                <a:uFillTx/>
                <a:latin typeface="Century Gothic" panose="020B0502020202020204" pitchFamily="34" charset="0"/>
              </a:rPr>
              <a:t>causal estimate is unbiased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6D16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522375" y="403473"/>
            <a:ext cx="714724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cs typeface="Times New Roman" panose="02020603050405020304" pitchFamily="18" charset="0"/>
              </a:rPr>
              <a:t>Microfinance example of bias from </a:t>
            </a:r>
            <a:b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cs typeface="Times New Roman" panose="02020603050405020304" pitchFamily="18" charset="0"/>
              </a:rPr>
            </a:b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cs typeface="Times New Roman" panose="02020603050405020304" pitchFamily="18" charset="0"/>
              </a:rPr>
              <a:t>selection OUT OF a study group</a:t>
            </a:r>
          </a:p>
        </p:txBody>
      </p:sp>
      <p:sp>
        <p:nvSpPr>
          <p:cNvPr id="20" name="TextBox 19"/>
          <p:cNvSpPr txBox="1"/>
          <p:nvPr/>
        </p:nvSpPr>
        <p:spPr bwMode="auto">
          <a:xfrm>
            <a:off x="3117274" y="4280234"/>
            <a:ext cx="1412373" cy="1046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T1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Ave 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charset="0"/>
              </a:rPr>
              <a:t>h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ousehold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 </a:t>
            </a:r>
            <a:b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</a:b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daily income </a:t>
            </a:r>
            <a:b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</a:b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before program</a:t>
            </a:r>
          </a:p>
        </p:txBody>
      </p:sp>
      <p:sp>
        <p:nvSpPr>
          <p:cNvPr id="21" name="TextBox 20"/>
          <p:cNvSpPr txBox="1"/>
          <p:nvPr/>
        </p:nvSpPr>
        <p:spPr bwMode="auto">
          <a:xfrm>
            <a:off x="7572343" y="4280234"/>
            <a:ext cx="1289969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T2</a:t>
            </a:r>
            <a:b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</a:b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After program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16B3C9B3-1F90-44CB-BB9A-C2B60428F434}"/>
              </a:ext>
            </a:extLst>
          </p:cNvPr>
          <p:cNvCxnSpPr/>
          <p:nvPr/>
        </p:nvCxnSpPr>
        <p:spPr>
          <a:xfrm>
            <a:off x="4509825" y="3149224"/>
            <a:ext cx="3382347" cy="0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4F4810FF-CBE1-495B-8C4F-851D878CE833}"/>
              </a:ext>
            </a:extLst>
          </p:cNvPr>
          <p:cNvSpPr txBox="1"/>
          <p:nvPr/>
        </p:nvSpPr>
        <p:spPr>
          <a:xfrm>
            <a:off x="4387585" y="2761615"/>
            <a:ext cx="36268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6D16"/>
                </a:solidFill>
              </a:rPr>
              <a:t>Program causes no change in income after loan</a:t>
            </a:r>
          </a:p>
        </p:txBody>
      </p:sp>
    </p:spTree>
    <p:extLst>
      <p:ext uri="{BB962C8B-B14F-4D97-AF65-F5344CB8AC3E}">
        <p14:creationId xmlns:p14="http://schemas.microsoft.com/office/powerpoint/2010/main" val="316272958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Box 3"/>
          <p:cNvSpPr txBox="1">
            <a:spLocks noChangeArrowheads="1"/>
          </p:cNvSpPr>
          <p:nvPr/>
        </p:nvSpPr>
        <p:spPr bwMode="auto">
          <a:xfrm>
            <a:off x="2632506" y="1894642"/>
            <a:ext cx="70104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Random Attrition Example</a:t>
            </a:r>
          </a:p>
        </p:txBody>
      </p:sp>
      <p:sp>
        <p:nvSpPr>
          <p:cNvPr id="6" name="TextBox 5"/>
          <p:cNvSpPr txBox="1"/>
          <p:nvPr/>
        </p:nvSpPr>
        <p:spPr bwMode="auto">
          <a:xfrm>
            <a:off x="3443026" y="3026370"/>
            <a:ext cx="630301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$3.00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$2.50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$2.00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$1.50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$1.00</a:t>
            </a:r>
          </a:p>
        </p:txBody>
      </p:sp>
      <p:sp>
        <p:nvSpPr>
          <p:cNvPr id="7" name="TextBox 6"/>
          <p:cNvSpPr txBox="1"/>
          <p:nvPr/>
        </p:nvSpPr>
        <p:spPr bwMode="auto">
          <a:xfrm>
            <a:off x="7892172" y="3003426"/>
            <a:ext cx="630301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$3.00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sng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$2.50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$2.00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sng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$1.50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$1.00</a:t>
            </a:r>
          </a:p>
        </p:txBody>
      </p:sp>
      <p:sp>
        <p:nvSpPr>
          <p:cNvPr id="10" name="Right Brace 9"/>
          <p:cNvSpPr/>
          <p:nvPr/>
        </p:nvSpPr>
        <p:spPr>
          <a:xfrm>
            <a:off x="4128825" y="3102569"/>
            <a:ext cx="381000" cy="9906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 bwMode="auto">
          <a:xfrm>
            <a:off x="4541203" y="3429782"/>
            <a:ext cx="129875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6D16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Mean = $2.00</a:t>
            </a:r>
          </a:p>
        </p:txBody>
      </p:sp>
      <p:sp>
        <p:nvSpPr>
          <p:cNvPr id="12" name="Right Brace 11"/>
          <p:cNvSpPr/>
          <p:nvPr/>
        </p:nvSpPr>
        <p:spPr>
          <a:xfrm>
            <a:off x="8621535" y="3102569"/>
            <a:ext cx="381000" cy="93474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 bwMode="auto">
          <a:xfrm>
            <a:off x="9101597" y="3390977"/>
            <a:ext cx="129875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6D16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Mean = $2.00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 rot="10800000" flipH="1">
            <a:off x="7434972" y="3800773"/>
            <a:ext cx="4572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 bwMode="auto">
          <a:xfrm>
            <a:off x="6908791" y="3646884"/>
            <a:ext cx="57349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Attrit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charset="0"/>
              <a:ea typeface="+mn-ea"/>
              <a:cs typeface="+mn-cs"/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 rot="10800000" flipH="1">
            <a:off x="7455674" y="3395648"/>
            <a:ext cx="4572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 bwMode="auto">
          <a:xfrm>
            <a:off x="6910834" y="3213766"/>
            <a:ext cx="57349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Attrit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charset="0"/>
              <a:ea typeface="+mn-ea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 bwMode="auto">
          <a:xfrm>
            <a:off x="2768138" y="4926341"/>
            <a:ext cx="717690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ahoma" charset="0"/>
                <a:ea typeface="+mn-ea"/>
                <a:cs typeface="+mn-cs"/>
              </a:rPr>
              <a:t>T2 - T1 = 0 </a:t>
            </a:r>
            <a:b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6D16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</a:b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6D16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Impact study accurately represents program effects</a:t>
            </a:r>
          </a:p>
          <a:p>
            <a:pPr algn="ctr"/>
            <a:r>
              <a:rPr lang="en-US" sz="1600" dirty="0">
                <a:latin typeface="Tahoma" charset="0"/>
              </a:rPr>
              <a:t>Program is not determined to be effective (no change)</a:t>
            </a:r>
            <a:b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6D16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</a:b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6D16"/>
              </a:solidFill>
              <a:effectLst/>
              <a:uLnTx/>
              <a:uFillTx/>
              <a:latin typeface="Tahoma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401006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Box 3"/>
          <p:cNvSpPr txBox="1">
            <a:spLocks noChangeArrowheads="1"/>
          </p:cNvSpPr>
          <p:nvPr/>
        </p:nvSpPr>
        <p:spPr bwMode="auto">
          <a:xfrm>
            <a:off x="2733501" y="2007300"/>
            <a:ext cx="70104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Non-Random Attrition Example</a:t>
            </a:r>
          </a:p>
        </p:txBody>
      </p:sp>
      <p:sp>
        <p:nvSpPr>
          <p:cNvPr id="6" name="TextBox 5"/>
          <p:cNvSpPr txBox="1"/>
          <p:nvPr/>
        </p:nvSpPr>
        <p:spPr bwMode="auto">
          <a:xfrm>
            <a:off x="3582985" y="3309612"/>
            <a:ext cx="630301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$3.00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$2.50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$2.00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$1.50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$1.00</a:t>
            </a:r>
          </a:p>
        </p:txBody>
      </p:sp>
      <p:sp>
        <p:nvSpPr>
          <p:cNvPr id="7" name="TextBox 6"/>
          <p:cNvSpPr txBox="1"/>
          <p:nvPr/>
        </p:nvSpPr>
        <p:spPr bwMode="auto">
          <a:xfrm>
            <a:off x="7170784" y="3309612"/>
            <a:ext cx="630301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$3.00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$2.50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$2.00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sng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$1.50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sng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$1.00</a:t>
            </a:r>
          </a:p>
        </p:txBody>
      </p:sp>
      <p:sp>
        <p:nvSpPr>
          <p:cNvPr id="10" name="Right Brace 9"/>
          <p:cNvSpPr/>
          <p:nvPr/>
        </p:nvSpPr>
        <p:spPr>
          <a:xfrm>
            <a:off x="4268784" y="3385811"/>
            <a:ext cx="381000" cy="9906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 bwMode="auto">
          <a:xfrm>
            <a:off x="4680750" y="3665206"/>
            <a:ext cx="162416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FF6D16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Mean = $2.00</a:t>
            </a:r>
          </a:p>
        </p:txBody>
      </p:sp>
      <p:sp>
        <p:nvSpPr>
          <p:cNvPr id="12" name="Right Brace 11"/>
          <p:cNvSpPr/>
          <p:nvPr/>
        </p:nvSpPr>
        <p:spPr>
          <a:xfrm>
            <a:off x="7874513" y="3412705"/>
            <a:ext cx="381000" cy="5334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 bwMode="auto">
          <a:xfrm>
            <a:off x="8389983" y="3494739"/>
            <a:ext cx="162416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FF6D16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Mean = $2.50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 rot="10800000">
            <a:off x="7932783" y="4215046"/>
            <a:ext cx="4572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 bwMode="auto">
          <a:xfrm>
            <a:off x="8488595" y="4041741"/>
            <a:ext cx="57349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Attrit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charset="0"/>
              <a:ea typeface="+mn-ea"/>
              <a:cs typeface="+mn-cs"/>
            </a:endParaRPr>
          </a:p>
        </p:txBody>
      </p:sp>
      <p:sp>
        <p:nvSpPr>
          <p:cNvPr id="20" name="TextBox 19"/>
          <p:cNvSpPr txBox="1"/>
          <p:nvPr/>
        </p:nvSpPr>
        <p:spPr bwMode="auto">
          <a:xfrm>
            <a:off x="4520077" y="5135362"/>
            <a:ext cx="3259162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ahoma" charset="0"/>
                <a:ea typeface="+mn-ea"/>
                <a:cs typeface="+mn-cs"/>
              </a:rPr>
              <a:t>T2 – T1 ≠ 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6D16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We over-estimate program effects</a:t>
            </a:r>
          </a:p>
          <a:p>
            <a:pPr algn="ctr"/>
            <a:r>
              <a:rPr lang="en-US" sz="1600" dirty="0">
                <a:latin typeface="Tahoma" charset="0"/>
              </a:rPr>
              <a:t>Program appears to be effective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6D16"/>
              </a:solidFill>
              <a:effectLst/>
              <a:uLnTx/>
              <a:uFillTx/>
              <a:latin typeface="Tahoma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299571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Box 3"/>
          <p:cNvSpPr txBox="1">
            <a:spLocks noChangeArrowheads="1"/>
          </p:cNvSpPr>
          <p:nvPr/>
        </p:nvSpPr>
        <p:spPr bwMode="auto">
          <a:xfrm>
            <a:off x="2259676" y="1823319"/>
            <a:ext cx="70104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Non-Random Attrition Example</a:t>
            </a:r>
          </a:p>
        </p:txBody>
      </p:sp>
      <p:sp>
        <p:nvSpPr>
          <p:cNvPr id="6" name="TextBox 5"/>
          <p:cNvSpPr txBox="1"/>
          <p:nvPr/>
        </p:nvSpPr>
        <p:spPr bwMode="auto">
          <a:xfrm>
            <a:off x="3582985" y="3309612"/>
            <a:ext cx="630301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$3.00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$2.50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$2.00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$1.50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$1.00</a:t>
            </a:r>
          </a:p>
        </p:txBody>
      </p:sp>
      <p:sp>
        <p:nvSpPr>
          <p:cNvPr id="7" name="TextBox 6"/>
          <p:cNvSpPr txBox="1"/>
          <p:nvPr/>
        </p:nvSpPr>
        <p:spPr bwMode="auto">
          <a:xfrm>
            <a:off x="7170784" y="3309612"/>
            <a:ext cx="630301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sng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$3.00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sng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$2.50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$2.00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$1.50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$1.00</a:t>
            </a:r>
          </a:p>
        </p:txBody>
      </p:sp>
      <p:sp>
        <p:nvSpPr>
          <p:cNvPr id="10" name="Right Brace 9"/>
          <p:cNvSpPr/>
          <p:nvPr/>
        </p:nvSpPr>
        <p:spPr>
          <a:xfrm>
            <a:off x="4268784" y="3385811"/>
            <a:ext cx="381000" cy="9906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 bwMode="auto">
          <a:xfrm>
            <a:off x="4649784" y="3658345"/>
            <a:ext cx="162416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FF6D16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Mean = $2.00</a:t>
            </a:r>
          </a:p>
        </p:txBody>
      </p:sp>
      <p:sp>
        <p:nvSpPr>
          <p:cNvPr id="12" name="Right Brace 11"/>
          <p:cNvSpPr/>
          <p:nvPr/>
        </p:nvSpPr>
        <p:spPr>
          <a:xfrm>
            <a:off x="7882825" y="3843011"/>
            <a:ext cx="381000" cy="5334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 bwMode="auto">
          <a:xfrm>
            <a:off x="8340879" y="3925045"/>
            <a:ext cx="162416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FF6D16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Mean = $1.50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 rot="10800000">
            <a:off x="7914202" y="3588161"/>
            <a:ext cx="4572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 bwMode="auto">
          <a:xfrm>
            <a:off x="8470014" y="3414856"/>
            <a:ext cx="57349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Attrit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charset="0"/>
              <a:ea typeface="+mn-ea"/>
              <a:cs typeface="+mn-cs"/>
            </a:endParaRPr>
          </a:p>
        </p:txBody>
      </p:sp>
      <p:sp>
        <p:nvSpPr>
          <p:cNvPr id="20" name="TextBox 19"/>
          <p:cNvSpPr txBox="1"/>
          <p:nvPr/>
        </p:nvSpPr>
        <p:spPr bwMode="auto">
          <a:xfrm>
            <a:off x="4455348" y="5135362"/>
            <a:ext cx="338862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ahoma" charset="0"/>
                <a:ea typeface="+mn-ea"/>
                <a:cs typeface="+mn-cs"/>
              </a:rPr>
              <a:t>T2 – T1 ≠ 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6D16"/>
                </a:solidFill>
                <a:effectLst/>
                <a:uLnTx/>
                <a:uFillTx/>
                <a:latin typeface="Tahoma" charset="0"/>
                <a:ea typeface="+mn-ea"/>
                <a:cs typeface="+mn-cs"/>
              </a:rPr>
              <a:t>We under-estimate program effects</a:t>
            </a:r>
          </a:p>
          <a:p>
            <a:pPr algn="ctr"/>
            <a:r>
              <a:rPr lang="en-US" sz="1600" dirty="0">
                <a:latin typeface="Tahoma" charset="0"/>
              </a:rPr>
              <a:t>Program appears to harm families</a:t>
            </a:r>
          </a:p>
        </p:txBody>
      </p:sp>
    </p:spTree>
    <p:extLst>
      <p:ext uri="{BB962C8B-B14F-4D97-AF65-F5344CB8AC3E}">
        <p14:creationId xmlns:p14="http://schemas.microsoft.com/office/powerpoint/2010/main" val="322594168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04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23"/>
          <p:cNvSpPr>
            <a:spLocks noGrp="1"/>
          </p:cNvSpPr>
          <p:nvPr>
            <p:ph type="title"/>
          </p:nvPr>
        </p:nvSpPr>
        <p:spPr>
          <a:xfrm>
            <a:off x="609600" y="517232"/>
            <a:ext cx="10972800" cy="5146450"/>
          </a:xfrm>
        </p:spPr>
        <p:txBody>
          <a:bodyPr>
            <a:normAutofit/>
          </a:bodyPr>
          <a:lstStyle/>
          <a:p>
            <a:r>
              <a:rPr lang="en-US" sz="4400" dirty="0">
                <a:solidFill>
                  <a:schemeClr val="accent6">
                    <a:lumMod val="75000"/>
                  </a:schemeClr>
                </a:solidFill>
                <a:latin typeface="Euphemia"/>
              </a:rPr>
              <a:t>What do we mean by “treated”?</a:t>
            </a:r>
            <a:br>
              <a:rPr lang="en-US" sz="4400" dirty="0">
                <a:solidFill>
                  <a:schemeClr val="bg1"/>
                </a:solidFill>
                <a:latin typeface="Euphemia"/>
              </a:rPr>
            </a:br>
            <a:br>
              <a:rPr lang="en-US" sz="4400" dirty="0">
                <a:solidFill>
                  <a:schemeClr val="bg1"/>
                </a:solidFill>
                <a:latin typeface="Euphemia"/>
              </a:rPr>
            </a:br>
            <a:r>
              <a:rPr lang="en-US" sz="4400" dirty="0">
                <a:solidFill>
                  <a:schemeClr val="bg1"/>
                </a:solidFill>
                <a:latin typeface="Euphemia"/>
              </a:rPr>
              <a:t>How non-compliance</a:t>
            </a:r>
            <a:br>
              <a:rPr lang="en-US" sz="4400" dirty="0">
                <a:solidFill>
                  <a:schemeClr val="bg1"/>
                </a:solidFill>
                <a:latin typeface="Euphemia"/>
              </a:rPr>
            </a:br>
            <a:r>
              <a:rPr lang="en-US" sz="4400" dirty="0">
                <a:solidFill>
                  <a:schemeClr val="bg1"/>
                </a:solidFill>
                <a:latin typeface="Euphemia"/>
              </a:rPr>
              <a:t>changes our </a:t>
            </a:r>
            <a:br>
              <a:rPr lang="en-US" sz="4400" dirty="0">
                <a:solidFill>
                  <a:schemeClr val="bg1"/>
                </a:solidFill>
                <a:latin typeface="Euphemia"/>
              </a:rPr>
            </a:br>
            <a:r>
              <a:rPr lang="en-US" sz="4400" dirty="0">
                <a:solidFill>
                  <a:schemeClr val="bg1"/>
                </a:solidFill>
                <a:latin typeface="Euphemia"/>
              </a:rPr>
              <a:t>measure of </a:t>
            </a:r>
            <a:br>
              <a:rPr lang="en-US" sz="4400" dirty="0">
                <a:solidFill>
                  <a:schemeClr val="bg1"/>
                </a:solidFill>
                <a:latin typeface="Euphemia"/>
              </a:rPr>
            </a:br>
            <a:r>
              <a:rPr lang="en-US" sz="4400" dirty="0">
                <a:solidFill>
                  <a:schemeClr val="bg1"/>
                </a:solidFill>
                <a:latin typeface="Euphemia"/>
              </a:rPr>
              <a:t>effects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53BAF0-9579-42B3-B979-30EFD986705E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389567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041918" y="1432456"/>
            <a:ext cx="100584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Those more effective methods are ones that don't require people to remember to take a pill, put on a condom, or record their temperature daily, such as intrauterine contraception or implants.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That's because human error can mess with things quite a lot. In fact, the UK's National Health Service (NHS) explained that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when the app was used perfectly all the time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only five out of every 1,000 women would fall pregnant every year - a rate slightly better than the pill (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99.5 percent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But for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"typical use" - where the app isn't used entirely correctly every day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it's more likely that seven out of every 100 women would experience accidental pregnancies, which is around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93 percent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efficiency.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409306" y="4556826"/>
            <a:ext cx="428643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What is the </a:t>
            </a:r>
            <a:r>
              <a:rPr lang="en-US" b="1" dirty="0">
                <a:solidFill>
                  <a:prstClr val="black"/>
                </a:solidFill>
                <a:latin typeface="Calibri"/>
              </a:rPr>
              <a:t>TRUE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effectiveness of the app?</a:t>
            </a:r>
            <a:b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b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99.5 percent, or 93 percent?</a:t>
            </a:r>
          </a:p>
        </p:txBody>
      </p:sp>
      <p:sp>
        <p:nvSpPr>
          <p:cNvPr id="2" name="Rectangle 1"/>
          <p:cNvSpPr/>
          <p:nvPr/>
        </p:nvSpPr>
        <p:spPr>
          <a:xfrm>
            <a:off x="1041918" y="292728"/>
            <a:ext cx="10304106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303030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One of The Physicists Behind The Higgs Boson Has Made an Algorithm to Replace The Pill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It's up to 99.5% effective at stopping pregnancy.</a:t>
            </a:r>
          </a:p>
        </p:txBody>
      </p:sp>
      <p:sp>
        <p:nvSpPr>
          <p:cNvPr id="6" name="Rectangle 5"/>
          <p:cNvSpPr/>
          <p:nvPr/>
        </p:nvSpPr>
        <p:spPr>
          <a:xfrm>
            <a:off x="1110343" y="6362219"/>
            <a:ext cx="1177212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https://www.sciencealert.com/one-of-the-physicists-behind-the-higgs-boson-has-made-an-algorithm-to-replace-the-pill</a:t>
            </a:r>
          </a:p>
        </p:txBody>
      </p:sp>
    </p:spTree>
    <p:extLst>
      <p:ext uri="{BB962C8B-B14F-4D97-AF65-F5344CB8AC3E}">
        <p14:creationId xmlns:p14="http://schemas.microsoft.com/office/powerpoint/2010/main" val="328060625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Box 3"/>
          <p:cNvSpPr txBox="1">
            <a:spLocks noChangeArrowheads="1"/>
          </p:cNvSpPr>
          <p:nvPr/>
        </p:nvSpPr>
        <p:spPr bwMode="auto">
          <a:xfrm>
            <a:off x="2667000" y="304801"/>
            <a:ext cx="70104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Estimation of the counter-factual: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768439" y="4876802"/>
            <a:ext cx="7950959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Program Effect =  T2 – C2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Is Group T (for treatment) those that are GIVEN bed nets, or those that USE them? </a:t>
            </a:r>
          </a:p>
        </p:txBody>
      </p:sp>
      <p:sp>
        <p:nvSpPr>
          <p:cNvPr id="4" name="Oval 3"/>
          <p:cNvSpPr/>
          <p:nvPr/>
        </p:nvSpPr>
        <p:spPr>
          <a:xfrm>
            <a:off x="2667000" y="1715869"/>
            <a:ext cx="2362200" cy="2286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val 6"/>
          <p:cNvSpPr/>
          <p:nvPr/>
        </p:nvSpPr>
        <p:spPr>
          <a:xfrm>
            <a:off x="3217236" y="2401669"/>
            <a:ext cx="1464635" cy="1447800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7255835" y="1715869"/>
            <a:ext cx="2362200" cy="2286000"/>
          </a:xfrm>
          <a:prstGeom prst="ellipse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017836" y="2477870"/>
            <a:ext cx="9427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Control </a:t>
            </a:r>
            <a:b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Group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4893635" y="2096869"/>
            <a:ext cx="533400" cy="7620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393167" y="1756770"/>
            <a:ext cx="10298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Given 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Bed Nets</a:t>
            </a:r>
          </a:p>
        </p:txBody>
      </p:sp>
      <p:cxnSp>
        <p:nvCxnSpPr>
          <p:cNvPr id="14" name="Straight Arrow Connector 13"/>
          <p:cNvCxnSpPr/>
          <p:nvPr/>
        </p:nvCxnSpPr>
        <p:spPr>
          <a:xfrm flipH="1" flipV="1">
            <a:off x="4588836" y="3468470"/>
            <a:ext cx="569285" cy="306917"/>
          </a:xfrm>
          <a:prstGeom prst="straightConnector1">
            <a:avLst/>
          </a:prstGeom>
          <a:ln w="2540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122236" y="3468470"/>
            <a:ext cx="16989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9BBB5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Given Bed Nets </a:t>
            </a:r>
            <a:b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9BBB5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9BBB5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AND Use Them!</a:t>
            </a:r>
          </a:p>
        </p:txBody>
      </p:sp>
    </p:spTree>
    <p:extLst>
      <p:ext uri="{BB962C8B-B14F-4D97-AF65-F5344CB8AC3E}">
        <p14:creationId xmlns:p14="http://schemas.microsoft.com/office/powerpoint/2010/main" val="41715035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2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>
                <a:latin typeface="Euphemia"/>
              </a:rPr>
              <a:t>The Math of cities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3BAF0-9579-42B3-B979-30EFD986705E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3733800" y="5715000"/>
            <a:ext cx="4191000" cy="0"/>
          </a:xfrm>
          <a:prstGeom prst="straightConnector1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V="1">
            <a:off x="3733800" y="2819400"/>
            <a:ext cx="0" cy="2895600"/>
          </a:xfrm>
          <a:prstGeom prst="straightConnector1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4800600" y="3429000"/>
            <a:ext cx="2209800" cy="1524000"/>
          </a:xfrm>
          <a:prstGeom prst="line">
            <a:avLst/>
          </a:prstGeom>
          <a:ln w="22225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8232374" y="5371714"/>
            <a:ext cx="30091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Walking Speed?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535844" y="2093301"/>
            <a:ext cx="23959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Patents / Crime / Salary</a:t>
            </a:r>
          </a:p>
          <a:p>
            <a:pPr algn="ctr"/>
            <a:r>
              <a:rPr lang="en-US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( outcomes )</a:t>
            </a:r>
          </a:p>
        </p:txBody>
      </p:sp>
      <p:sp>
        <p:nvSpPr>
          <p:cNvPr id="13" name="Oval 12"/>
          <p:cNvSpPr/>
          <p:nvPr/>
        </p:nvSpPr>
        <p:spPr>
          <a:xfrm>
            <a:off x="5105400" y="4876800"/>
            <a:ext cx="76200" cy="762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5119086" y="4397036"/>
            <a:ext cx="76200" cy="762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5638800" y="4610100"/>
            <a:ext cx="76200" cy="762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5628813" y="4122795"/>
            <a:ext cx="76200" cy="762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5513772" y="4397036"/>
            <a:ext cx="76200" cy="762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6096000" y="3733800"/>
            <a:ext cx="76200" cy="762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6057900" y="4381500"/>
            <a:ext cx="76200" cy="762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6172200" y="4046595"/>
            <a:ext cx="76200" cy="762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6400800" y="3886200"/>
            <a:ext cx="76200" cy="762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6477000" y="3535532"/>
            <a:ext cx="76200" cy="762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6694503" y="3899886"/>
            <a:ext cx="76200" cy="762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6732603" y="2601132"/>
                <a:ext cx="133902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dirty="0">
                  <a:solidFill>
                    <a:prstClr val="black"/>
                  </a:solidFill>
                  <a:latin typeface="Calibri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2603" y="2601132"/>
                <a:ext cx="1339020" cy="276999"/>
              </a:xfrm>
              <a:prstGeom prst="rect">
                <a:avLst/>
              </a:prstGeom>
              <a:blipFill>
                <a:blip r:embed="rId2"/>
                <a:stretch>
                  <a:fillRect l="-4091" r="-1364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35949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Terminology: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“Average” treatment effects</a:t>
            </a:r>
          </a:p>
          <a:p>
            <a:pPr lvl="1"/>
            <a:r>
              <a:rPr lang="en-US" b="1" dirty="0">
                <a:solidFill>
                  <a:schemeClr val="accent3"/>
                </a:solidFill>
              </a:rPr>
              <a:t>Treatment on the Treated (TOT) Effects</a:t>
            </a:r>
          </a:p>
          <a:p>
            <a:pPr lvl="1"/>
            <a:r>
              <a:rPr lang="en-US" b="1" dirty="0">
                <a:solidFill>
                  <a:srgbClr val="4F81BD"/>
                </a:solidFill>
              </a:rPr>
              <a:t>Intention to Treat (ITT) Effects</a:t>
            </a:r>
          </a:p>
        </p:txBody>
      </p:sp>
      <p:sp>
        <p:nvSpPr>
          <p:cNvPr id="4" name="Oval 3"/>
          <p:cNvSpPr/>
          <p:nvPr/>
        </p:nvSpPr>
        <p:spPr>
          <a:xfrm>
            <a:off x="4805966" y="3602129"/>
            <a:ext cx="2362200" cy="2286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val 4"/>
          <p:cNvSpPr/>
          <p:nvPr/>
        </p:nvSpPr>
        <p:spPr>
          <a:xfrm>
            <a:off x="5356202" y="4287929"/>
            <a:ext cx="1464635" cy="1447800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H="1">
            <a:off x="7032601" y="3983129"/>
            <a:ext cx="533400" cy="7620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7532133" y="3643030"/>
            <a:ext cx="10298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Given 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Bed Nets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H="1" flipV="1">
            <a:off x="6727802" y="5354730"/>
            <a:ext cx="569285" cy="306917"/>
          </a:xfrm>
          <a:prstGeom prst="straightConnector1">
            <a:avLst/>
          </a:prstGeom>
          <a:ln w="2540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7261202" y="5354730"/>
            <a:ext cx="16989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9BBB5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Given Bed Nets </a:t>
            </a:r>
            <a:b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9BBB5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9BBB5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AND Use Them!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341519" y="5011829"/>
            <a:ext cx="126342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</a:rPr>
              <a:t>“Treatment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Calibri"/>
              </a:rPr>
              <a:t>on the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</a:rPr>
              <a:t>Treated”</a:t>
            </a:r>
            <a:br>
              <a:rPr kumimoji="0" lang="en-US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</a:rPr>
            </a:b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</a:rPr>
              <a:t>Estimate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561967" y="3064977"/>
            <a:ext cx="119423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</a:rPr>
              <a:t>“Intention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</a:rPr>
              <a:t>to Treat”</a:t>
            </a:r>
            <a:br>
              <a:rPr kumimoji="0" lang="en-US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</a:rPr>
            </a:b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</a:rPr>
              <a:t>Estimate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8149" y="3299739"/>
            <a:ext cx="165301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2 Valid</a:t>
            </a:r>
          </a:p>
          <a:p>
            <a:pPr algn="ctr"/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Ways to </a:t>
            </a:r>
          </a:p>
          <a:p>
            <a:pPr algn="ctr"/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Measure the </a:t>
            </a:r>
          </a:p>
          <a:p>
            <a:pPr algn="ctr"/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Treatment</a:t>
            </a:r>
          </a:p>
        </p:txBody>
      </p:sp>
    </p:spTree>
    <p:extLst>
      <p:ext uri="{BB962C8B-B14F-4D97-AF65-F5344CB8AC3E}">
        <p14:creationId xmlns:p14="http://schemas.microsoft.com/office/powerpoint/2010/main" val="85219712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do we need two measures?</a:t>
            </a:r>
          </a:p>
        </p:txBody>
      </p:sp>
      <p:sp>
        <p:nvSpPr>
          <p:cNvPr id="4" name="Oval 3"/>
          <p:cNvSpPr/>
          <p:nvPr/>
        </p:nvSpPr>
        <p:spPr>
          <a:xfrm>
            <a:off x="7138619" y="2818357"/>
            <a:ext cx="2362200" cy="2286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val 4"/>
          <p:cNvSpPr/>
          <p:nvPr/>
        </p:nvSpPr>
        <p:spPr>
          <a:xfrm>
            <a:off x="7688855" y="3504157"/>
            <a:ext cx="1464635" cy="1447800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H="1">
            <a:off x="9365254" y="3199357"/>
            <a:ext cx="533400" cy="7620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>
            <a:stCxn id="10" idx="1"/>
          </p:cNvCxnSpPr>
          <p:nvPr/>
        </p:nvCxnSpPr>
        <p:spPr>
          <a:xfrm flipH="1" flipV="1">
            <a:off x="9069355" y="4537626"/>
            <a:ext cx="829299" cy="600165"/>
          </a:xfrm>
          <a:prstGeom prst="straightConnector1">
            <a:avLst/>
          </a:prstGeom>
          <a:ln w="2540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9898654" y="4537626"/>
            <a:ext cx="126342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“Treatment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on the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Treated”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Estimate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065490" y="2515967"/>
            <a:ext cx="119423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“Intention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to Treat”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Estimate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93465" y="1976198"/>
            <a:ext cx="505719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cap="small" dirty="0">
                <a:solidFill>
                  <a:schemeClr val="accent3">
                    <a:lumMod val="75000"/>
                  </a:schemeClr>
                </a:solidFill>
              </a:rPr>
              <a:t>The TOT Measure </a:t>
            </a:r>
            <a:r>
              <a:rPr lang="en-US" dirty="0"/>
              <a:t>is the optimistic or best-case scenario. It tells us how effective the program or intervention is when followed with HIGH FIDELITY.  </a:t>
            </a:r>
          </a:p>
          <a:p>
            <a:endParaRPr lang="en-US" dirty="0"/>
          </a:p>
          <a:p>
            <a:r>
              <a:rPr lang="en-US" b="1" cap="small" dirty="0">
                <a:solidFill>
                  <a:srgbClr val="4F81BD"/>
                </a:solidFill>
              </a:rPr>
              <a:t>The ITT Measure </a:t>
            </a:r>
            <a:r>
              <a:rPr lang="en-US" dirty="0"/>
              <a:t>is the more cynical or realistic version. We never expect that programs work exactly as designed. The ITT is closer to a measure of how the laboratory equipment works once it’s in the field. It is also a better estimate of how much change we can expect at the population level. </a:t>
            </a:r>
          </a:p>
          <a:p>
            <a:endParaRPr lang="en-US" dirty="0"/>
          </a:p>
          <a:p>
            <a:r>
              <a:rPr lang="en-US" dirty="0"/>
              <a:t>The different between the TOT and the ITT tells us how many gains can be made by improving program implementation! So both are useful and important! </a:t>
            </a:r>
          </a:p>
        </p:txBody>
      </p:sp>
    </p:spTree>
    <p:extLst>
      <p:ext uri="{BB962C8B-B14F-4D97-AF65-F5344CB8AC3E}">
        <p14:creationId xmlns:p14="http://schemas.microsoft.com/office/powerpoint/2010/main" val="337054321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041918" y="1432456"/>
            <a:ext cx="100584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Those more effective methods are ones that don't require people to remember to take a pill, put on a condom, or record their temperature daily, such as intrauterine contraception or implants.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That's because human error can mess with things quite a lot. In fact, the UK's National Health Service (NHS) explained that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when the app was used perfectly all the time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only five out of every 1,000 women would fall pregnant every year - a rate slightly better than the pill (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99.5 percent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But for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"typical use" - where the app isn't used entirely correctly every day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it's more likely that seven out of every 100 women would experience accidental pregnancies, which is around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93 percent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efficiency.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08311" y="4547495"/>
            <a:ext cx="415453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Which is treatment on the treated effect?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Which is the intention-to-treat effect? </a:t>
            </a:r>
          </a:p>
        </p:txBody>
      </p:sp>
      <p:sp>
        <p:nvSpPr>
          <p:cNvPr id="2" name="Rectangle 1"/>
          <p:cNvSpPr/>
          <p:nvPr/>
        </p:nvSpPr>
        <p:spPr>
          <a:xfrm>
            <a:off x="1041918" y="292728"/>
            <a:ext cx="10304106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303030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One of The Physicists Behind The Higgs Boson Has Made an Algorithm to Replace The Pill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It's up to 99.5% effective at stopping pregnancy.</a:t>
            </a:r>
          </a:p>
        </p:txBody>
      </p:sp>
      <p:sp>
        <p:nvSpPr>
          <p:cNvPr id="6" name="Rectangle 5"/>
          <p:cNvSpPr/>
          <p:nvPr/>
        </p:nvSpPr>
        <p:spPr>
          <a:xfrm>
            <a:off x="1110343" y="6362219"/>
            <a:ext cx="1177212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https://www.sciencealert.com/one-of-the-physicists-behind-the-higgs-boson-has-made-an-algorithm-to-replace-the-pill</a:t>
            </a:r>
          </a:p>
        </p:txBody>
      </p:sp>
    </p:spTree>
    <p:extLst>
      <p:ext uri="{BB962C8B-B14F-4D97-AF65-F5344CB8AC3E}">
        <p14:creationId xmlns:p14="http://schemas.microsoft.com/office/powerpoint/2010/main" val="382610786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NOTE !!!</a:t>
            </a:r>
          </a:p>
        </p:txBody>
      </p:sp>
      <p:sp>
        <p:nvSpPr>
          <p:cNvPr id="4" name="Oval 3"/>
          <p:cNvSpPr/>
          <p:nvPr/>
        </p:nvSpPr>
        <p:spPr>
          <a:xfrm>
            <a:off x="7138619" y="2818357"/>
            <a:ext cx="2362200" cy="2286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val 4"/>
          <p:cNvSpPr/>
          <p:nvPr/>
        </p:nvSpPr>
        <p:spPr>
          <a:xfrm>
            <a:off x="7688855" y="3504157"/>
            <a:ext cx="1464635" cy="1447800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H="1">
            <a:off x="9365254" y="3199357"/>
            <a:ext cx="533400" cy="7620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>
            <a:stCxn id="10" idx="1"/>
          </p:cNvCxnSpPr>
          <p:nvPr/>
        </p:nvCxnSpPr>
        <p:spPr>
          <a:xfrm flipH="1" flipV="1">
            <a:off x="9069355" y="4537626"/>
            <a:ext cx="829299" cy="600165"/>
          </a:xfrm>
          <a:prstGeom prst="straightConnector1">
            <a:avLst/>
          </a:prstGeom>
          <a:ln w="2540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9898654" y="4537626"/>
            <a:ext cx="126342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“Treatment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on the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Treated”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Estimate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065490" y="2515967"/>
            <a:ext cx="119423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“Intention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to Treat”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Estimate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32905" y="1837698"/>
            <a:ext cx="5992527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These two measures are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about attrition.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They are about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refusing the treatment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or failing to follow the properly-prescribed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treatment regiment (or one school burning down during the study).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>
              <a:solidFill>
                <a:schemeClr val="tx2">
                  <a:lumMod val="75000"/>
                </a:schemeClr>
              </a:solidFill>
              <a:latin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noProof="0" dirty="0">
                <a:solidFill>
                  <a:schemeClr val="tx2">
                    <a:lumMod val="75000"/>
                  </a:schemeClr>
                </a:solidFill>
                <a:latin typeface="Calibri"/>
              </a:rPr>
              <a:t>Non-compliance means participants refuse to receive or comply with the treatment. </a:t>
            </a:r>
            <a:r>
              <a:rPr lang="en-US" noProof="0" dirty="0">
                <a:solidFill>
                  <a:prstClr val="black"/>
                </a:solidFill>
                <a:latin typeface="Calibri"/>
              </a:rPr>
              <a:t>But they do not refuse to participate in the study – </a:t>
            </a:r>
            <a:r>
              <a:rPr lang="en-US" b="1" noProof="0" dirty="0">
                <a:solidFill>
                  <a:schemeClr val="tx2">
                    <a:lumMod val="75000"/>
                  </a:schemeClr>
                </a:solidFill>
                <a:latin typeface="Calibri"/>
              </a:rPr>
              <a:t>we can still measure their performance in the second time period.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noProof="0" dirty="0">
                <a:solidFill>
                  <a:prstClr val="black"/>
                </a:solidFill>
                <a:latin typeface="Calibri"/>
              </a:rPr>
              <a:t>Attrition means people left the study. You can accept the treatment and still </a:t>
            </a:r>
            <a:r>
              <a:rPr lang="en-US" noProof="0" dirty="0" err="1">
                <a:solidFill>
                  <a:prstClr val="black"/>
                </a:solidFill>
                <a:latin typeface="Calibri"/>
              </a:rPr>
              <a:t>attrit</a:t>
            </a:r>
            <a:r>
              <a:rPr lang="en-US" noProof="0" dirty="0">
                <a:solidFill>
                  <a:prstClr val="black"/>
                </a:solidFill>
                <a:latin typeface="Calibri"/>
              </a:rPr>
              <a:t>. 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Or you can refuse treatment and refuse participation. Either way, 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Calibri"/>
              </a:rPr>
              <a:t>attrition means we can’t measure the outcome in the post-treatment study period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Calibri"/>
              </a:rPr>
              <a:t>.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978738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04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2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>
                <a:solidFill>
                  <a:schemeClr val="bg1"/>
                </a:solidFill>
                <a:latin typeface="Euphemia"/>
              </a:rPr>
              <a:t>The Math of cities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3BAF0-9579-42B3-B979-30EFD986705E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7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359020" y="2323323"/>
            <a:ext cx="583163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If you increase the</a:t>
            </a:r>
            <a:br>
              <a:rPr lang="en-US" sz="3200" dirty="0">
                <a:solidFill>
                  <a:schemeClr val="bg1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</a:br>
            <a:r>
              <a:rPr lang="en-US" sz="3200" dirty="0">
                <a:solidFill>
                  <a:schemeClr val="bg1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 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WALKING SPEED</a:t>
            </a:r>
            <a:r>
              <a:rPr lang="en-US" sz="3200" dirty="0">
                <a:solidFill>
                  <a:schemeClr val="bg1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 of a city, would you increase the number of patents produced? </a:t>
            </a:r>
          </a:p>
        </p:txBody>
      </p:sp>
    </p:spTree>
    <p:extLst>
      <p:ext uri="{BB962C8B-B14F-4D97-AF65-F5344CB8AC3E}">
        <p14:creationId xmlns:p14="http://schemas.microsoft.com/office/powerpoint/2010/main" val="34094831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2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>
                <a:latin typeface="Euphemia"/>
              </a:rPr>
              <a:t>The Math of cities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3BAF0-9579-42B3-B979-30EFD986705E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3733800" y="5715000"/>
            <a:ext cx="4191000" cy="0"/>
          </a:xfrm>
          <a:prstGeom prst="straightConnector1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V="1">
            <a:off x="3733800" y="2819400"/>
            <a:ext cx="0" cy="2895600"/>
          </a:xfrm>
          <a:prstGeom prst="straightConnector1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4800600" y="3429000"/>
            <a:ext cx="2209800" cy="1524000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8185721" y="5381044"/>
            <a:ext cx="20633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Population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535844" y="2093301"/>
            <a:ext cx="23959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Patents / Crime / Salary</a:t>
            </a:r>
          </a:p>
          <a:p>
            <a:pPr algn="ctr"/>
            <a:r>
              <a:rPr lang="en-US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( outcomes )</a:t>
            </a:r>
          </a:p>
        </p:txBody>
      </p:sp>
      <p:sp>
        <p:nvSpPr>
          <p:cNvPr id="13" name="Oval 12"/>
          <p:cNvSpPr/>
          <p:nvPr/>
        </p:nvSpPr>
        <p:spPr>
          <a:xfrm>
            <a:off x="5105400" y="4876800"/>
            <a:ext cx="76200" cy="762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5119086" y="4397036"/>
            <a:ext cx="76200" cy="762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5638800" y="4610100"/>
            <a:ext cx="76200" cy="762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5628813" y="4122795"/>
            <a:ext cx="76200" cy="762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5513772" y="4397036"/>
            <a:ext cx="76200" cy="762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6096000" y="3733800"/>
            <a:ext cx="76200" cy="762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6057900" y="4381500"/>
            <a:ext cx="76200" cy="762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6172200" y="4046595"/>
            <a:ext cx="76200" cy="762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6400800" y="3886200"/>
            <a:ext cx="76200" cy="762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6477000" y="3535532"/>
            <a:ext cx="76200" cy="762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6694503" y="3899886"/>
            <a:ext cx="76200" cy="762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6732603" y="2601132"/>
                <a:ext cx="133902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dirty="0">
                  <a:solidFill>
                    <a:prstClr val="black"/>
                  </a:solidFill>
                  <a:latin typeface="Calibri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2603" y="2601132"/>
                <a:ext cx="1339020" cy="276999"/>
              </a:xfrm>
              <a:prstGeom prst="rect">
                <a:avLst/>
              </a:prstGeom>
              <a:blipFill>
                <a:blip r:embed="rId2"/>
                <a:stretch>
                  <a:fillRect l="-4091" r="-1364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373030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04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2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>
                <a:solidFill>
                  <a:schemeClr val="bg1"/>
                </a:solidFill>
                <a:latin typeface="Euphemia"/>
              </a:rPr>
              <a:t>The Math of cities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53BAF0-9579-42B3-B979-30EFD986705E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359020" y="2323323"/>
            <a:ext cx="583163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Calibri Light" panose="020F0302020204030204" pitchFamily="34" charset="0"/>
              </a:rPr>
              <a:t>If you increase the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Calibri Light" panose="020F0302020204030204" pitchFamily="34" charset="0"/>
              </a:rPr>
              <a:t>POPULATION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Calibri Light" panose="020F0302020204030204" pitchFamily="34" charset="0"/>
              </a:rPr>
              <a:t>of a city, would you increase the number of patents produced? </a:t>
            </a:r>
          </a:p>
        </p:txBody>
      </p:sp>
    </p:spTree>
    <p:extLst>
      <p:ext uri="{BB962C8B-B14F-4D97-AF65-F5344CB8AC3E}">
        <p14:creationId xmlns:p14="http://schemas.microsoft.com/office/powerpoint/2010/main" val="19822055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3397</Words>
  <Application>Microsoft Office PowerPoint</Application>
  <PresentationFormat>Widescreen</PresentationFormat>
  <Paragraphs>524</Paragraphs>
  <Slides>63</Slides>
  <Notes>4</Notes>
  <HiddenSlides>0</HiddenSlides>
  <MMClips>0</MMClips>
  <ScaleCrop>false</ScaleCrop>
  <HeadingPairs>
    <vt:vector size="8" baseType="variant">
      <vt:variant>
        <vt:lpstr>Fonts Used</vt:lpstr>
      </vt:variant>
      <vt:variant>
        <vt:i4>15</vt:i4>
      </vt:variant>
      <vt:variant>
        <vt:lpstr>Theme</vt:lpstr>
      </vt:variant>
      <vt:variant>
        <vt:i4>6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63</vt:i4>
      </vt:variant>
    </vt:vector>
  </HeadingPairs>
  <TitlesOfParts>
    <vt:vector size="85" baseType="lpstr">
      <vt:lpstr>Batang</vt:lpstr>
      <vt:lpstr>-apple-system</vt:lpstr>
      <vt:lpstr>Arial</vt:lpstr>
      <vt:lpstr>Book Antiqua</vt:lpstr>
      <vt:lpstr>Calibri</vt:lpstr>
      <vt:lpstr>Calibri Light</vt:lpstr>
      <vt:lpstr>Cambria Math</vt:lpstr>
      <vt:lpstr>Century Gothic</vt:lpstr>
      <vt:lpstr>Euphemia</vt:lpstr>
      <vt:lpstr>Open Sans</vt:lpstr>
      <vt:lpstr>Roboto</vt:lpstr>
      <vt:lpstr>Segoe UI Symbol</vt:lpstr>
      <vt:lpstr>Tahoma</vt:lpstr>
      <vt:lpstr>Times New Roman</vt:lpstr>
      <vt:lpstr>Wingdings</vt:lpstr>
      <vt:lpstr>Office Theme</vt:lpstr>
      <vt:lpstr>1_Office Theme</vt:lpstr>
      <vt:lpstr>3_Office Theme</vt:lpstr>
      <vt:lpstr>2_Office Theme</vt:lpstr>
      <vt:lpstr>4_Office Theme</vt:lpstr>
      <vt:lpstr>5_Office Theme</vt:lpstr>
      <vt:lpstr>Bitmap Image</vt:lpstr>
      <vt:lpstr>Testing the  validity of the  counterfactual</vt:lpstr>
      <vt:lpstr>PowerPoint Presentation</vt:lpstr>
      <vt:lpstr>Nature gives us correlations:  The selection problem in evaluation research </vt:lpstr>
      <vt:lpstr>PowerPoint Presentation</vt:lpstr>
      <vt:lpstr>PowerPoint Presentation</vt:lpstr>
      <vt:lpstr>The Math of cities</vt:lpstr>
      <vt:lpstr>The Math of cities</vt:lpstr>
      <vt:lpstr>The Math of cities</vt:lpstr>
      <vt:lpstr>The Math of cities</vt:lpstr>
      <vt:lpstr>PowerPoint Presentation</vt:lpstr>
      <vt:lpstr>Nature gives us correlations</vt:lpstr>
      <vt:lpstr>PowerPoint Presentation</vt:lpstr>
      <vt:lpstr>PowerPoint Presentation</vt:lpstr>
      <vt:lpstr>PowerPoint Presentation</vt:lpstr>
      <vt:lpstr>PowerPoint Presentation</vt:lpstr>
      <vt:lpstr>The program evaluation framework</vt:lpstr>
      <vt:lpstr>PowerPoint Presentation</vt:lpstr>
      <vt:lpstr>PowerPoint Presentation</vt:lpstr>
      <vt:lpstr>PowerPoint Presentation</vt:lpstr>
      <vt:lpstr>The selection problem in evaluation research </vt:lpstr>
      <vt:lpstr>PowerPoint Presentation</vt:lpstr>
      <vt:lpstr>PowerPoint Presentation</vt:lpstr>
      <vt:lpstr>PowerPoint Presentation</vt:lpstr>
      <vt:lpstr>Correlation version of last example: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Randomized control  trials (RCT’s):  the “gold standard”  for internal validity</vt:lpstr>
      <vt:lpstr>PowerPoint Presentation</vt:lpstr>
      <vt:lpstr>PowerPoint Presentation</vt:lpstr>
      <vt:lpstr>PowerPoint Presentation</vt:lpstr>
      <vt:lpstr>“Happy” randomization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Attrition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 do we mean by “treated”?  How non-compliance changes our  measure of  effects</vt:lpstr>
      <vt:lpstr>PowerPoint Presentation</vt:lpstr>
      <vt:lpstr>PowerPoint Presentation</vt:lpstr>
      <vt:lpstr>Terminology:</vt:lpstr>
      <vt:lpstr>Why do we need two measures?</vt:lpstr>
      <vt:lpstr>PowerPoint Presentation</vt:lpstr>
      <vt:lpstr>NOTE !!!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Testing the  validity of the  counterfactual</dc:title>
  <dc:creator>Jesse Lecy</dc:creator>
  <cp:lastModifiedBy>Jesse Lecy</cp:lastModifiedBy>
  <cp:revision>6</cp:revision>
  <dcterms:created xsi:type="dcterms:W3CDTF">2021-01-20T01:59:20Z</dcterms:created>
  <dcterms:modified xsi:type="dcterms:W3CDTF">2021-11-30T18:24:39Z</dcterms:modified>
</cp:coreProperties>
</file>