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6" r:id="rId3"/>
    <p:sldMasterId id="2147483688" r:id="rId4"/>
  </p:sldMasterIdLst>
  <p:notesMasterIdLst>
    <p:notesMasterId r:id="rId84"/>
  </p:notesMasterIdLst>
  <p:sldIdLst>
    <p:sldId id="401" r:id="rId5"/>
    <p:sldId id="343" r:id="rId6"/>
    <p:sldId id="341" r:id="rId7"/>
    <p:sldId id="355" r:id="rId8"/>
    <p:sldId id="356" r:id="rId9"/>
    <p:sldId id="357" r:id="rId10"/>
    <p:sldId id="358" r:id="rId11"/>
    <p:sldId id="342" r:id="rId12"/>
    <p:sldId id="411" r:id="rId13"/>
    <p:sldId id="412" r:id="rId14"/>
    <p:sldId id="359" r:id="rId15"/>
    <p:sldId id="258" r:id="rId16"/>
    <p:sldId id="360" r:id="rId17"/>
    <p:sldId id="260" r:id="rId18"/>
    <p:sldId id="261" r:id="rId19"/>
    <p:sldId id="262" r:id="rId20"/>
    <p:sldId id="263" r:id="rId21"/>
    <p:sldId id="422" r:id="rId22"/>
    <p:sldId id="445" r:id="rId23"/>
    <p:sldId id="307" r:id="rId24"/>
    <p:sldId id="308" r:id="rId25"/>
    <p:sldId id="309" r:id="rId26"/>
    <p:sldId id="310" r:id="rId27"/>
    <p:sldId id="329" r:id="rId28"/>
    <p:sldId id="328" r:id="rId29"/>
    <p:sldId id="316" r:id="rId30"/>
    <p:sldId id="311" r:id="rId31"/>
    <p:sldId id="312" r:id="rId32"/>
    <p:sldId id="313" r:id="rId33"/>
    <p:sldId id="314" r:id="rId34"/>
    <p:sldId id="425" r:id="rId35"/>
    <p:sldId id="426" r:id="rId36"/>
    <p:sldId id="467" r:id="rId37"/>
    <p:sldId id="465" r:id="rId38"/>
    <p:sldId id="466" r:id="rId39"/>
    <p:sldId id="463" r:id="rId40"/>
    <p:sldId id="433" r:id="rId41"/>
    <p:sldId id="429" r:id="rId42"/>
    <p:sldId id="464" r:id="rId43"/>
    <p:sldId id="431" r:id="rId44"/>
    <p:sldId id="430" r:id="rId45"/>
    <p:sldId id="317" r:id="rId46"/>
    <p:sldId id="318" r:id="rId47"/>
    <p:sldId id="319" r:id="rId48"/>
    <p:sldId id="320" r:id="rId49"/>
    <p:sldId id="321" r:id="rId50"/>
    <p:sldId id="330" r:id="rId51"/>
    <p:sldId id="322" r:id="rId52"/>
    <p:sldId id="462" r:id="rId53"/>
    <p:sldId id="331" r:id="rId54"/>
    <p:sldId id="332" r:id="rId55"/>
    <p:sldId id="333" r:id="rId56"/>
    <p:sldId id="381" r:id="rId57"/>
    <p:sldId id="380" r:id="rId58"/>
    <p:sldId id="334" r:id="rId59"/>
    <p:sldId id="335" r:id="rId60"/>
    <p:sldId id="336" r:id="rId61"/>
    <p:sldId id="424" r:id="rId62"/>
    <p:sldId id="340" r:id="rId63"/>
    <p:sldId id="449" r:id="rId64"/>
    <p:sldId id="446" r:id="rId65"/>
    <p:sldId id="472" r:id="rId66"/>
    <p:sldId id="447" r:id="rId67"/>
    <p:sldId id="448" r:id="rId68"/>
    <p:sldId id="450" r:id="rId69"/>
    <p:sldId id="451" r:id="rId70"/>
    <p:sldId id="452" r:id="rId71"/>
    <p:sldId id="453" r:id="rId72"/>
    <p:sldId id="454" r:id="rId73"/>
    <p:sldId id="455" r:id="rId74"/>
    <p:sldId id="456" r:id="rId75"/>
    <p:sldId id="457" r:id="rId76"/>
    <p:sldId id="458" r:id="rId77"/>
    <p:sldId id="459" r:id="rId78"/>
    <p:sldId id="460" r:id="rId79"/>
    <p:sldId id="471" r:id="rId80"/>
    <p:sldId id="468" r:id="rId81"/>
    <p:sldId id="469" r:id="rId82"/>
    <p:sldId id="470"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D16"/>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26"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A807B-7DBB-45D2-B3F3-CAA592858B49}" type="datetimeFigureOut">
              <a:rPr lang="en-US" smtClean="0"/>
              <a:t>1/18/2021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6B5CE-AB1A-4CEA-95B6-F89D1A4B8E5C}" type="slidenum">
              <a:rPr lang="en-US" smtClean="0"/>
              <a:t>‹#›</a:t>
            </a:fld>
            <a:endParaRPr lang="en-US"/>
          </a:p>
        </p:txBody>
      </p:sp>
    </p:spTree>
    <p:extLst>
      <p:ext uri="{BB962C8B-B14F-4D97-AF65-F5344CB8AC3E}">
        <p14:creationId xmlns:p14="http://schemas.microsoft.com/office/powerpoint/2010/main" val="2045753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3175D55-7172-4598-95C7-7AC62CC8AEC3}"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327957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27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59545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456979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98347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00610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293442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823876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29464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2946400"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7311136"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73152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Tree>
    <p:extLst>
      <p:ext uri="{BB962C8B-B14F-4D97-AF65-F5344CB8AC3E}">
        <p14:creationId xmlns:p14="http://schemas.microsoft.com/office/powerpoint/2010/main" val="2085989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
        <p:nvSpPr>
          <p:cNvPr id="14" name="Content Placeholder 2"/>
          <p:cNvSpPr>
            <a:spLocks noGrp="1"/>
          </p:cNvSpPr>
          <p:nvPr>
            <p:ph idx="1"/>
          </p:nvPr>
        </p:nvSpPr>
        <p:spPr>
          <a:xfrm>
            <a:off x="2946400" y="2057401"/>
            <a:ext cx="8636000" cy="4068763"/>
          </a:xfrm>
        </p:spPr>
        <p:txBody>
          <a:bodyPr/>
          <a:lstStyle>
            <a:lvl1pPr>
              <a:defRPr sz="2400"/>
            </a:lvl1pPr>
            <a:lvl2pPr>
              <a:defRPr sz="2000"/>
            </a:lvl2pPr>
            <a:lvl3pPr>
              <a:defRPr sz="18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110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945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solidFill>
                  <a:schemeClr val="tx2"/>
                </a:solidFill>
                <a:latin typeface="Euphemia"/>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3444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48037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31576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842522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056183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8212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054799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A5EA0D-0DFA-4FB3-91EC-F80588E7F6C0}" type="datetimeFigureOut">
              <a:rPr lang="en-US" smtClean="0"/>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1554437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6461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646107"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6010843"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60149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422400" y="533400"/>
            <a:ext cx="8331200" cy="990600"/>
          </a:xfrm>
        </p:spPr>
        <p:txBody>
          <a:bodyPr anchor="b">
            <a:normAutofit/>
          </a:bodyPr>
          <a:lstStyle>
            <a:lvl1pPr marL="0" indent="0">
              <a:buNone/>
              <a:defRPr sz="3200" b="1">
                <a:latin typeface="Times New Roman" panose="02020603050405020304" pitchFamily="18" charset="0"/>
                <a:ea typeface="Segoe UI Symbol" pitchFamily="34" charset="0"/>
                <a:cs typeface="Times New Roman" panose="02020603050405020304" pitchFamily="18" charset="0"/>
              </a:defRPr>
            </a:lvl1pPr>
          </a:lstStyle>
          <a:p>
            <a:pPr lvl="0"/>
            <a:r>
              <a:rPr lang="en-US" dirty="0"/>
              <a:t>Click to edit Master text styles</a:t>
            </a:r>
          </a:p>
        </p:txBody>
      </p:sp>
    </p:spTree>
    <p:extLst>
      <p:ext uri="{BB962C8B-B14F-4D97-AF65-F5344CB8AC3E}">
        <p14:creationId xmlns:p14="http://schemas.microsoft.com/office/powerpoint/2010/main" val="220424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A12170-606B-4B55-B3CF-FA08CB79B490}"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113688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216825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cap="all" baseline="0">
                <a:solidFill>
                  <a:schemeClr val="tx2"/>
                </a:solidFill>
                <a:latin typeface="Euphemia"/>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175D55-7172-4598-95C7-7AC62CC8AEC3}"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3597413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A12170-606B-4B55-B3CF-FA08CB79B490}"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7414766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A12170-606B-4B55-B3CF-FA08CB79B490}" type="datetimeFigureOut">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23300901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A12170-606B-4B55-B3CF-FA08CB79B490}" type="datetimeFigureOut">
              <a:rPr lang="en-US" smtClean="0"/>
              <a:pPr/>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9924906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A12170-606B-4B55-B3CF-FA08CB79B490}" type="datetimeFigureOut">
              <a:rPr lang="en-US" smtClean="0"/>
              <a:pPr/>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6389945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A12170-606B-4B55-B3CF-FA08CB79B490}" type="datetimeFigureOut">
              <a:rPr lang="en-US" smtClean="0"/>
              <a:pPr/>
              <a:t>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2046244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A12170-606B-4B55-B3CF-FA08CB79B490}" type="datetimeFigureOut">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41943083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A12170-606B-4B55-B3CF-FA08CB79B490}" type="datetimeFigureOut">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653327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7032802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1949797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38489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3175D55-7172-4598-95C7-7AC62CC8AEC3}"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246042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221200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9375110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282335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1798126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6461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646107"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6010843"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60149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422400" y="533400"/>
            <a:ext cx="8331200" cy="990600"/>
          </a:xfrm>
        </p:spPr>
        <p:txBody>
          <a:bodyPr anchor="b">
            <a:normAutofit/>
          </a:bodyPr>
          <a:lstStyle>
            <a:lvl1pPr marL="0" indent="0">
              <a:buNone/>
              <a:defRPr sz="3200" b="1">
                <a:latin typeface="Times New Roman" panose="02020603050405020304" pitchFamily="18" charset="0"/>
                <a:ea typeface="Segoe UI Symbol" pitchFamily="34" charset="0"/>
                <a:cs typeface="Times New Roman" panose="02020603050405020304" pitchFamily="18" charset="0"/>
              </a:defRPr>
            </a:lvl1pPr>
          </a:lstStyle>
          <a:p>
            <a:pPr lvl="0"/>
            <a:r>
              <a:rPr lang="en-US" dirty="0"/>
              <a:t>Click to edit Master text styles</a:t>
            </a:r>
          </a:p>
        </p:txBody>
      </p:sp>
    </p:spTree>
    <p:extLst>
      <p:ext uri="{BB962C8B-B14F-4D97-AF65-F5344CB8AC3E}">
        <p14:creationId xmlns:p14="http://schemas.microsoft.com/office/powerpoint/2010/main" val="319124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955560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571230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3175273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0720540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2951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175D55-7172-4598-95C7-7AC62CC8AEC3}" type="datetimeFigureOut">
              <a:rPr lang="en-US" smtClean="0"/>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319933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6638842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328029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CB659-BAAB-4DA9-8080-ED588401F2FB}" type="datetimeFigureOut">
              <a:rPr lang="en-US" smtClean="0"/>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36893B-9070-4648-9A95-A4B056A20E1C}" type="slidenum">
              <a:rPr lang="en-US" smtClean="0"/>
              <a:t>‹#›</a:t>
            </a:fld>
            <a:endParaRPr lang="en-US"/>
          </a:p>
        </p:txBody>
      </p:sp>
    </p:spTree>
    <p:extLst>
      <p:ext uri="{BB962C8B-B14F-4D97-AF65-F5344CB8AC3E}">
        <p14:creationId xmlns:p14="http://schemas.microsoft.com/office/powerpoint/2010/main" val="51449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175D55-7172-4598-95C7-7AC62CC8AEC3}" type="datetimeFigureOut">
              <a:rPr lang="en-US" smtClean="0"/>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4888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75D55-7172-4598-95C7-7AC62CC8AEC3}" type="datetimeFigureOut">
              <a:rPr lang="en-US" smtClean="0"/>
              <a:t>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4196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05188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863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4.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75D55-7172-4598-95C7-7AC62CC8AEC3}" type="datetimeFigureOut">
              <a:rPr lang="en-US" smtClean="0"/>
              <a:t>1/18/2021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37A9A-3E00-49F8-8D79-926F04F78CC4}" type="slidenum">
              <a:rPr lang="en-US" smtClean="0"/>
              <a:t>‹#›</a:t>
            </a:fld>
            <a:endParaRPr lang="en-US"/>
          </a:p>
        </p:txBody>
      </p:sp>
    </p:spTree>
    <p:extLst>
      <p:ext uri="{BB962C8B-B14F-4D97-AF65-F5344CB8AC3E}">
        <p14:creationId xmlns:p14="http://schemas.microsoft.com/office/powerpoint/2010/main" val="2575077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1/18/2021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066965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703" r:id="rId16"/>
  </p:sldLayoutIdLst>
  <p:hf hdr="0" ftr="0" dt="0"/>
  <p:txStyles>
    <p:title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A12170-606B-4B55-B3CF-FA08CB79B490}" type="datetimeFigureOut">
              <a:rPr lang="en-US" smtClean="0"/>
              <a:pPr/>
              <a:t>1/18/2021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30BEC-4FA8-434D-9C46-FFE6BD2E7044}" type="slidenum">
              <a:rPr lang="en-US" smtClean="0"/>
              <a:pPr/>
              <a:t>‹#›</a:t>
            </a:fld>
            <a:endParaRPr lang="en-US"/>
          </a:p>
        </p:txBody>
      </p:sp>
    </p:spTree>
    <p:extLst>
      <p:ext uri="{BB962C8B-B14F-4D97-AF65-F5344CB8AC3E}">
        <p14:creationId xmlns:p14="http://schemas.microsoft.com/office/powerpoint/2010/main" val="306216267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1/18/2021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7910177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7.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33061" y="702842"/>
            <a:ext cx="10363200" cy="1470025"/>
          </a:xfrm>
        </p:spPr>
        <p:txBody>
          <a:bodyPr>
            <a:normAutofit/>
          </a:bodyPr>
          <a:lstStyle/>
          <a:p>
            <a:r>
              <a:rPr lang="en-US" cap="all" dirty="0">
                <a:solidFill>
                  <a:schemeClr val="bg1"/>
                </a:solidFill>
                <a:latin typeface="Euphemia" panose="020B0503040102020104" pitchFamily="34" charset="0"/>
              </a:rPr>
              <a:t>Research design for counter-factual analysis</a:t>
            </a:r>
          </a:p>
        </p:txBody>
      </p:sp>
      <p:sp>
        <p:nvSpPr>
          <p:cNvPr id="5" name="TextBox 4"/>
          <p:cNvSpPr txBox="1"/>
          <p:nvPr/>
        </p:nvSpPr>
        <p:spPr>
          <a:xfrm>
            <a:off x="5009650" y="4926006"/>
            <a:ext cx="2515433" cy="461665"/>
          </a:xfrm>
          <a:prstGeom prst="rect">
            <a:avLst/>
          </a:prstGeom>
          <a:noFill/>
        </p:spPr>
        <p:txBody>
          <a:bodyPr wrap="none" rtlCol="0">
            <a:spAutoFit/>
          </a:bodyPr>
          <a:lstStyle/>
          <a:p>
            <a:pPr algn="ctr"/>
            <a:r>
              <a:rPr lang="en-US" sz="2400" b="1" i="1" dirty="0">
                <a:solidFill>
                  <a:schemeClr val="bg1">
                    <a:lumMod val="75000"/>
                  </a:schemeClr>
                </a:solidFill>
                <a:latin typeface="Book Antiqua" panose="02040602050305030304" pitchFamily="18" charset="0"/>
                <a:cs typeface="CordiaUPC" panose="020B0304020202020204" pitchFamily="34" charset="-34"/>
              </a:rPr>
              <a:t>Lecy  *  NLM 530</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10348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cxnSp>
        <p:nvCxnSpPr>
          <p:cNvPr id="20" name="Straight Connector 19"/>
          <p:cNvCxnSpPr/>
          <p:nvPr/>
        </p:nvCxnSpPr>
        <p:spPr>
          <a:xfrm>
            <a:off x="5158434" y="35007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158434" y="43389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25234" y="38055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996634" y="41103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6673970" y="40680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8085069" y="3614806"/>
            <a:ext cx="1335623"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HS Students</a:t>
            </a:r>
          </a:p>
          <a:p>
            <a:pPr algn="ctr"/>
            <a:r>
              <a:rPr lang="en-US" sz="1200" dirty="0">
                <a:solidFill>
                  <a:srgbClr val="FF0000"/>
                </a:solidFill>
              </a:rPr>
              <a:t>OR All Californians</a:t>
            </a:r>
          </a:p>
        </p:txBody>
      </p:sp>
      <p:cxnSp>
        <p:nvCxnSpPr>
          <p:cNvPr id="27" name="Straight Connector 26"/>
          <p:cNvCxnSpPr/>
          <p:nvPr/>
        </p:nvCxnSpPr>
        <p:spPr>
          <a:xfrm>
            <a:off x="5158434" y="51771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5158434" y="60153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547075" y="54819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996634" y="57867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6673970" y="57444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209358" y="5392806"/>
            <a:ext cx="1239442"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Suburban HS</a:t>
            </a:r>
            <a:br>
              <a:rPr lang="en-US" sz="1200" dirty="0">
                <a:solidFill>
                  <a:srgbClr val="FF0000"/>
                </a:solidFill>
              </a:rPr>
            </a:br>
            <a:r>
              <a:rPr lang="en-US" sz="1200" dirty="0">
                <a:solidFill>
                  <a:srgbClr val="FF0000"/>
                </a:solidFill>
              </a:rPr>
              <a:t>Students</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7" name="TextBox 36"/>
          <p:cNvSpPr txBox="1"/>
          <p:nvPr/>
        </p:nvSpPr>
        <p:spPr>
          <a:xfrm>
            <a:off x="5996634" y="3566238"/>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8" name="TextBox 37"/>
          <p:cNvSpPr txBox="1"/>
          <p:nvPr/>
        </p:nvSpPr>
        <p:spPr>
          <a:xfrm>
            <a:off x="7340941" y="5174735"/>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2" name="TextBox 1"/>
          <p:cNvSpPr txBox="1"/>
          <p:nvPr/>
        </p:nvSpPr>
        <p:spPr>
          <a:xfrm>
            <a:off x="2057400" y="2743200"/>
            <a:ext cx="1905000" cy="1569660"/>
          </a:xfrm>
          <a:prstGeom prst="rect">
            <a:avLst/>
          </a:prstGeom>
          <a:noFill/>
        </p:spPr>
        <p:txBody>
          <a:bodyPr wrap="square" rtlCol="0">
            <a:spAutoFit/>
          </a:bodyPr>
          <a:lstStyle/>
          <a:p>
            <a:pPr algn="ctr"/>
            <a:r>
              <a:rPr lang="en-US" sz="1600" dirty="0"/>
              <a:t>These are all valid </a:t>
            </a:r>
            <a:r>
              <a:rPr lang="en-US" sz="1600" dirty="0" err="1"/>
              <a:t>conter-factuals</a:t>
            </a:r>
            <a:r>
              <a:rPr lang="en-US" sz="1600" dirty="0"/>
              <a:t>. </a:t>
            </a:r>
            <a:br>
              <a:rPr lang="en-US" sz="1600" dirty="0"/>
            </a:br>
            <a:br>
              <a:rPr lang="en-US" sz="1600" dirty="0"/>
            </a:br>
            <a:r>
              <a:rPr lang="en-US" sz="1600" dirty="0"/>
              <a:t>How we define our comparison drives the conclusions.</a:t>
            </a:r>
          </a:p>
        </p:txBody>
      </p:sp>
    </p:spTree>
    <p:extLst>
      <p:ext uri="{BB962C8B-B14F-4D97-AF65-F5344CB8AC3E}">
        <p14:creationId xmlns:p14="http://schemas.microsoft.com/office/powerpoint/2010/main" val="2126675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impact:</a:t>
            </a:r>
            <a:br>
              <a:rPr lang="en-US" dirty="0"/>
            </a:br>
            <a:r>
              <a:rPr lang="en-US" dirty="0"/>
              <a:t>The “effect”</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37135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12</a:t>
            </a:fld>
            <a:endParaRPr lang="en-US">
              <a:solidFill>
                <a:prstClr val="black">
                  <a:tint val="75000"/>
                </a:prstClr>
              </a:solidFill>
              <a:latin typeface="Calibri"/>
            </a:endParaRPr>
          </a:p>
        </p:txBody>
      </p:sp>
      <p:grpSp>
        <p:nvGrpSpPr>
          <p:cNvPr id="3" name="Group 2"/>
          <p:cNvGrpSpPr/>
          <p:nvPr/>
        </p:nvGrpSpPr>
        <p:grpSpPr>
          <a:xfrm>
            <a:off x="3482050" y="2899304"/>
            <a:ext cx="5033434" cy="2971799"/>
            <a:chOff x="3276600" y="1371601"/>
            <a:chExt cx="5033434" cy="2971799"/>
          </a:xfrm>
        </p:grpSpPr>
        <p:cxnSp>
          <p:nvCxnSpPr>
            <p:cNvPr id="4" name="Straight Connector 3"/>
            <p:cNvCxnSpPr/>
            <p:nvPr/>
          </p:nvCxnSpPr>
          <p:spPr>
            <a:xfrm>
              <a:off x="3661834" y="4343400"/>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067300" y="2971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5181600" y="2971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5173133" y="30649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5101166" y="31411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5257800" y="32215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5105400" y="32977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5232400" y="33739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5257800" y="27813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5135033" y="27008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6633634" y="25146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6633634" y="2362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6764867" y="2463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6794501" y="26289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6667500" y="27051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6743700" y="27093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6697134" y="2844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6705600" y="2209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5105400" y="28194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5219700" y="3124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6722534" y="2362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6667500" y="2607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3661834" y="1676400"/>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276600" y="1371601"/>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6019918" y="1561525"/>
              <a:ext cx="1481431" cy="646331"/>
            </a:xfrm>
            <a:prstGeom prst="rect">
              <a:avLst/>
            </a:prstGeom>
            <a:noFill/>
          </p:spPr>
          <p:txBody>
            <a:bodyPr wrap="none" rtlCol="0">
              <a:spAutoFit/>
            </a:bodyPr>
            <a:lstStyle/>
            <a:p>
              <a:pPr algn="ctr"/>
              <a:r>
                <a:rPr lang="en-US" sz="2400" dirty="0">
                  <a:solidFill>
                    <a:srgbClr val="E46C0A"/>
                  </a:solidFill>
                  <a:latin typeface="Calibri"/>
                </a:rPr>
                <a:t>Treatment</a:t>
              </a:r>
              <a:br>
                <a:rPr lang="en-US" sz="20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4649474" y="1914835"/>
              <a:ext cx="1106586" cy="646331"/>
            </a:xfrm>
            <a:prstGeom prst="rect">
              <a:avLst/>
            </a:prstGeom>
            <a:noFill/>
          </p:spPr>
          <p:txBody>
            <a:bodyPr wrap="none" rtlCol="0">
              <a:spAutoFit/>
            </a:bodyPr>
            <a:lstStyle/>
            <a:p>
              <a:pPr algn="ctr"/>
              <a:r>
                <a:rPr lang="en-US" sz="2400" dirty="0">
                  <a:solidFill>
                    <a:srgbClr val="00B050"/>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grpSp>
      <p:sp>
        <p:nvSpPr>
          <p:cNvPr id="33" name="Title 7"/>
          <p:cNvSpPr txBox="1">
            <a:spLocks/>
          </p:cNvSpPr>
          <p:nvPr/>
        </p:nvSpPr>
        <p:spPr>
          <a:xfrm>
            <a:off x="609600" y="274638"/>
            <a:ext cx="10972800" cy="1143000"/>
          </a:xfrm>
          <a:prstGeom prst="rect">
            <a:avLst/>
          </a:prstGeom>
        </p:spPr>
        <p:txBody>
          <a:bodyPr>
            <a:normAutofit/>
          </a:bodyPr>
          <a:lst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a:lstStyle>
          <a:p>
            <a:r>
              <a:rPr lang="en-US" sz="2800" dirty="0"/>
              <a:t>The program evaluation framework:</a:t>
            </a:r>
            <a:br>
              <a:rPr lang="en-US" sz="2800" dirty="0"/>
            </a:br>
            <a:r>
              <a:rPr lang="en-US" sz="2800" dirty="0"/>
              <a:t>“Discrete” treatment groups (yes/no)</a:t>
            </a:r>
          </a:p>
        </p:txBody>
      </p:sp>
    </p:spTree>
    <p:extLst>
      <p:ext uri="{BB962C8B-B14F-4D97-AF65-F5344CB8AC3E}">
        <p14:creationId xmlns:p14="http://schemas.microsoft.com/office/powerpoint/2010/main" val="818624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13</a:t>
            </a:fld>
            <a:endParaRPr lang="en-US">
              <a:solidFill>
                <a:prstClr val="black">
                  <a:tint val="75000"/>
                </a:prstClr>
              </a:solidFill>
              <a:latin typeface="Calibri"/>
            </a:endParaRPr>
          </a:p>
        </p:txBody>
      </p:sp>
      <mc:AlternateContent xmlns:mc="http://schemas.openxmlformats.org/markup-compatibility/2006" xmlns:a14="http://schemas.microsoft.com/office/drawing/2010/main">
        <mc:Choice Requires="a14">
          <p:sp>
            <p:nvSpPr>
              <p:cNvPr id="6" name="TextBox 5"/>
              <p:cNvSpPr txBox="1"/>
              <p:nvPr/>
            </p:nvSpPr>
            <p:spPr>
              <a:xfrm>
                <a:off x="4665306" y="1871228"/>
                <a:ext cx="385017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prstClr val="black"/>
                          </a:solidFill>
                          <a:latin typeface="Cambria Math" panose="02040503050406030204" pitchFamily="18" charset="0"/>
                        </a:rPr>
                        <m:t>𝐸𝑓𝑓𝑒𝑐𝑡</m:t>
                      </m:r>
                      <m:r>
                        <a:rPr lang="en-US" sz="2800" b="0" i="1" smtClean="0">
                          <a:solidFill>
                            <a:prstClr val="black"/>
                          </a:solidFill>
                          <a:latin typeface="Cambria Math" panose="02040503050406030204" pitchFamily="18" charset="0"/>
                        </a:rPr>
                        <m:t> =   </m:t>
                      </m:r>
                      <m:r>
                        <a:rPr lang="en-US" sz="2800" b="0" i="1" smtClean="0">
                          <a:solidFill>
                            <a:srgbClr val="E46C0A"/>
                          </a:solidFill>
                          <a:latin typeface="Cambria Math" panose="02040503050406030204" pitchFamily="18" charset="0"/>
                        </a:rPr>
                        <m:t>𝑇</m:t>
                      </m:r>
                      <m:r>
                        <a:rPr lang="en-US" sz="2800" b="0" i="1" smtClean="0">
                          <a:solidFill>
                            <a:srgbClr val="E46C0A"/>
                          </a:solidFill>
                          <a:latin typeface="Cambria Math" panose="02040503050406030204" pitchFamily="18" charset="0"/>
                        </a:rPr>
                        <m:t>2−</m:t>
                      </m:r>
                      <m:r>
                        <a:rPr lang="en-US" sz="2800" b="0" i="1" smtClean="0">
                          <a:solidFill>
                            <a:srgbClr val="00B050"/>
                          </a:solidFill>
                          <a:latin typeface="Cambria Math" panose="02040503050406030204" pitchFamily="18" charset="0"/>
                        </a:rPr>
                        <m:t>𝐶</m:t>
                      </m:r>
                      <m:r>
                        <a:rPr lang="en-US" sz="2800" b="0" i="1" smtClean="0">
                          <a:solidFill>
                            <a:srgbClr val="00B050"/>
                          </a:solidFill>
                          <a:latin typeface="Cambria Math" panose="02040503050406030204" pitchFamily="18" charset="0"/>
                        </a:rPr>
                        <m:t>2</m:t>
                      </m:r>
                    </m:oMath>
                  </m:oMathPara>
                </a14:m>
                <a:endParaRPr lang="en-US" sz="2800" i="1" dirty="0">
                  <a:solidFill>
                    <a:srgbClr val="00B050"/>
                  </a:solidFill>
                  <a:latin typeface="Calibri"/>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665306" y="1871228"/>
                <a:ext cx="3850178" cy="523220"/>
              </a:xfrm>
              <a:prstGeom prst="rect">
                <a:avLst/>
              </a:prstGeom>
              <a:blipFill>
                <a:blip r:embed="rId2"/>
                <a:stretch>
                  <a:fillRect/>
                </a:stretch>
              </a:blipFill>
            </p:spPr>
            <p:txBody>
              <a:bodyPr/>
              <a:lstStyle/>
              <a:p>
                <a:r>
                  <a:rPr lang="en-US">
                    <a:noFill/>
                  </a:rPr>
                  <a:t> </a:t>
                </a:r>
              </a:p>
            </p:txBody>
          </p:sp>
        </mc:Fallback>
      </mc:AlternateContent>
      <p:cxnSp>
        <p:nvCxnSpPr>
          <p:cNvPr id="4" name="Straight Connector 3"/>
          <p:cNvCxnSpPr/>
          <p:nvPr/>
        </p:nvCxnSpPr>
        <p:spPr>
          <a:xfrm>
            <a:off x="3867284" y="5871103"/>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272750" y="4499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5387050" y="4499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5378583" y="45926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5306616" y="46688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5463250" y="47492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5310850" y="48254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5437850" y="49016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5463250" y="43090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5340483" y="4228570"/>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6839084" y="40423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6839084" y="3889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6970317" y="3991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6999951" y="41566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6872950" y="42328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6949150" y="42370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6902584" y="4372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6911050" y="3737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5310850" y="43471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5425150" y="4651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6927984" y="3889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6872950" y="4135437"/>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3867284" y="3204103"/>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482050" y="2899304"/>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6554178" y="3275838"/>
            <a:ext cx="832279" cy="461665"/>
          </a:xfrm>
          <a:prstGeom prst="rect">
            <a:avLst/>
          </a:prstGeom>
          <a:noFill/>
        </p:spPr>
        <p:txBody>
          <a:bodyPr wrap="none" rtlCol="0">
            <a:spAutoFit/>
          </a:bodyPr>
          <a:lstStyle/>
          <a:p>
            <a:pPr algn="ctr"/>
            <a:r>
              <a:rPr lang="en-US" sz="1200" dirty="0">
                <a:solidFill>
                  <a:srgbClr val="E46C0A"/>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4932166" y="3733039"/>
            <a:ext cx="988284" cy="461665"/>
          </a:xfrm>
          <a:prstGeom prst="rect">
            <a:avLst/>
          </a:prstGeom>
          <a:noFill/>
        </p:spPr>
        <p:txBody>
          <a:bodyPr wrap="none" rtlCol="0">
            <a:spAutoFit/>
          </a:bodyPr>
          <a:lstStyle/>
          <a:p>
            <a:pPr algn="ctr"/>
            <a:r>
              <a:rPr lang="en-US" sz="1200" dirty="0">
                <a:solidFill>
                  <a:srgbClr val="00B050"/>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sp>
        <p:nvSpPr>
          <p:cNvPr id="33" name="Title 7"/>
          <p:cNvSpPr txBox="1">
            <a:spLocks/>
          </p:cNvSpPr>
          <p:nvPr/>
        </p:nvSpPr>
        <p:spPr>
          <a:xfrm>
            <a:off x="609600" y="274638"/>
            <a:ext cx="10972800" cy="1143000"/>
          </a:xfrm>
          <a:prstGeom prst="rect">
            <a:avLst/>
          </a:prstGeom>
        </p:spPr>
        <p:txBody>
          <a:bodyPr>
            <a:normAutofit/>
          </a:bodyPr>
          <a:lst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a:lstStyle>
          <a:p>
            <a:r>
              <a:rPr lang="en-US" sz="2800"/>
              <a:t>The program evaluation framework</a:t>
            </a:r>
            <a:endParaRPr lang="en-US" sz="2800" dirty="0"/>
          </a:p>
        </p:txBody>
      </p:sp>
      <p:sp>
        <p:nvSpPr>
          <p:cNvPr id="5" name="Oval 4"/>
          <p:cNvSpPr/>
          <p:nvPr/>
        </p:nvSpPr>
        <p:spPr>
          <a:xfrm>
            <a:off x="5284413" y="4471986"/>
            <a:ext cx="205273" cy="17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91969" y="4237036"/>
            <a:ext cx="5054461" cy="584775"/>
          </a:xfrm>
          <a:prstGeom prst="rect">
            <a:avLst/>
          </a:prstGeom>
          <a:solidFill>
            <a:schemeClr val="bg1"/>
          </a:solidFill>
        </p:spPr>
        <p:txBody>
          <a:bodyPr wrap="none" rtlCol="0">
            <a:spAutoFit/>
          </a:bodyPr>
          <a:lstStyle/>
          <a:p>
            <a:r>
              <a:rPr lang="en-US" dirty="0">
                <a:solidFill>
                  <a:srgbClr val="00B050"/>
                </a:solidFill>
              </a:rPr>
              <a:t>Mean of control group after treatment period= </a:t>
            </a:r>
            <a:r>
              <a:rPr lang="en-US" sz="3200" dirty="0">
                <a:solidFill>
                  <a:srgbClr val="00B050"/>
                </a:solidFill>
              </a:rPr>
              <a:t>C2</a:t>
            </a:r>
          </a:p>
        </p:txBody>
      </p:sp>
      <p:sp>
        <p:nvSpPr>
          <p:cNvPr id="34" name="Oval 33"/>
          <p:cNvSpPr/>
          <p:nvPr/>
        </p:nvSpPr>
        <p:spPr>
          <a:xfrm>
            <a:off x="6838047" y="3983037"/>
            <a:ext cx="205273" cy="177800"/>
          </a:xfrm>
          <a:prstGeom prst="ellipse">
            <a:avLst/>
          </a:prstGeom>
          <a:solidFill>
            <a:srgbClr val="E46C0A"/>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7126952" y="3762328"/>
            <a:ext cx="4784067" cy="584775"/>
          </a:xfrm>
          <a:prstGeom prst="rect">
            <a:avLst/>
          </a:prstGeom>
          <a:noFill/>
        </p:spPr>
        <p:txBody>
          <a:bodyPr wrap="none" rtlCol="0">
            <a:spAutoFit/>
          </a:bodyPr>
          <a:lstStyle/>
          <a:p>
            <a:r>
              <a:rPr lang="en-US" sz="3200" dirty="0">
                <a:solidFill>
                  <a:srgbClr val="E46C0A"/>
                </a:solidFill>
              </a:rPr>
              <a:t>T2</a:t>
            </a:r>
            <a:r>
              <a:rPr lang="en-US" sz="2400" dirty="0">
                <a:solidFill>
                  <a:srgbClr val="E46C0A"/>
                </a:solidFill>
              </a:rPr>
              <a:t>=</a:t>
            </a:r>
            <a:r>
              <a:rPr lang="en-US" sz="3200" dirty="0">
                <a:solidFill>
                  <a:srgbClr val="E46C0A"/>
                </a:solidFill>
              </a:rPr>
              <a:t> </a:t>
            </a:r>
            <a:r>
              <a:rPr lang="en-US" dirty="0">
                <a:solidFill>
                  <a:srgbClr val="E46C0A"/>
                </a:solidFill>
              </a:rPr>
              <a:t>Mean of treatment group after treatment</a:t>
            </a:r>
          </a:p>
        </p:txBody>
      </p:sp>
    </p:spTree>
    <p:extLst>
      <p:ext uri="{BB962C8B-B14F-4D97-AF65-F5344CB8AC3E}">
        <p14:creationId xmlns:p14="http://schemas.microsoft.com/office/powerpoint/2010/main" val="1436111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14</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TextBox 39"/>
          <p:cNvSpPr txBox="1"/>
          <p:nvPr/>
        </p:nvSpPr>
        <p:spPr>
          <a:xfrm>
            <a:off x="9786736" y="1316261"/>
            <a:ext cx="1383712" cy="646331"/>
          </a:xfrm>
          <a:prstGeom prst="rect">
            <a:avLst/>
          </a:prstGeom>
          <a:noFill/>
        </p:spPr>
        <p:txBody>
          <a:bodyPr wrap="none" rtlCol="0">
            <a:spAutoFit/>
          </a:bodyPr>
          <a:lstStyle/>
          <a:p>
            <a:pPr algn="ctr"/>
            <a:r>
              <a:rPr lang="en-US" dirty="0">
                <a:solidFill>
                  <a:schemeClr val="tx1">
                    <a:lumMod val="50000"/>
                    <a:lumOff val="50000"/>
                  </a:schemeClr>
                </a:solidFill>
              </a:rPr>
              <a:t>DIFFERENCE </a:t>
            </a:r>
          </a:p>
          <a:p>
            <a:pPr algn="ctr"/>
            <a:r>
              <a:rPr lang="en-US" dirty="0">
                <a:solidFill>
                  <a:schemeClr val="tx1">
                    <a:lumMod val="50000"/>
                    <a:lumOff val="50000"/>
                  </a:schemeClr>
                </a:solidFill>
              </a:rPr>
              <a:t>OF MEANS</a:t>
            </a:r>
          </a:p>
        </p:txBody>
      </p:sp>
      <p:sp>
        <p:nvSpPr>
          <p:cNvPr id="41" name="TextBox 40"/>
          <p:cNvSpPr txBox="1"/>
          <p:nvPr/>
        </p:nvSpPr>
        <p:spPr>
          <a:xfrm>
            <a:off x="10064513" y="3935426"/>
            <a:ext cx="1410514" cy="646331"/>
          </a:xfrm>
          <a:prstGeom prst="rect">
            <a:avLst/>
          </a:prstGeom>
          <a:noFill/>
        </p:spPr>
        <p:txBody>
          <a:bodyPr wrap="none" rtlCol="0">
            <a:spAutoFit/>
          </a:bodyPr>
          <a:lstStyle/>
          <a:p>
            <a:pPr algn="ctr"/>
            <a:r>
              <a:rPr lang="en-US" dirty="0">
                <a:solidFill>
                  <a:schemeClr val="tx1">
                    <a:lumMod val="50000"/>
                    <a:lumOff val="50000"/>
                  </a:schemeClr>
                </a:solidFill>
              </a:rPr>
              <a:t>CONFIDENCE</a:t>
            </a:r>
            <a:br>
              <a:rPr lang="en-US" dirty="0">
                <a:solidFill>
                  <a:schemeClr val="tx1">
                    <a:lumMod val="50000"/>
                    <a:lumOff val="50000"/>
                  </a:schemeClr>
                </a:solidFill>
              </a:rPr>
            </a:br>
            <a:r>
              <a:rPr lang="en-US" dirty="0">
                <a:solidFill>
                  <a:schemeClr val="tx1">
                    <a:lumMod val="50000"/>
                    <a:lumOff val="50000"/>
                  </a:schemeClr>
                </a:solidFill>
              </a:rPr>
              <a:t>INTERVAL</a:t>
            </a:r>
          </a:p>
        </p:txBody>
      </p:sp>
      <p:cxnSp>
        <p:nvCxnSpPr>
          <p:cNvPr id="43" name="Straight Arrow Connector 42"/>
          <p:cNvCxnSpPr/>
          <p:nvPr/>
        </p:nvCxnSpPr>
        <p:spPr>
          <a:xfrm flipH="1">
            <a:off x="8955171" y="1938131"/>
            <a:ext cx="789205" cy="72562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9497292" y="3185786"/>
            <a:ext cx="634013" cy="749640"/>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015056" y="1638236"/>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370468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15</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6647046" y="5791199"/>
            <a:ext cx="2603726" cy="646331"/>
          </a:xfrm>
          <a:prstGeom prst="rect">
            <a:avLst/>
          </a:prstGeom>
          <a:noFill/>
        </p:spPr>
        <p:txBody>
          <a:bodyPr wrap="none" rtlCol="0">
            <a:spAutoFit/>
          </a:bodyPr>
          <a:lstStyle/>
          <a:p>
            <a:pPr algn="ctr"/>
            <a:r>
              <a:rPr lang="en-US" dirty="0">
                <a:solidFill>
                  <a:schemeClr val="tx1">
                    <a:lumMod val="50000"/>
                    <a:lumOff val="50000"/>
                  </a:schemeClr>
                </a:solidFill>
              </a:rPr>
              <a:t>NULL HYPOTHESIS</a:t>
            </a:r>
          </a:p>
          <a:p>
            <a:pPr algn="ctr"/>
            <a:r>
              <a:rPr lang="en-US" dirty="0">
                <a:solidFill>
                  <a:schemeClr val="tx1">
                    <a:lumMod val="50000"/>
                    <a:lumOff val="50000"/>
                  </a:schemeClr>
                </a:solidFill>
              </a:rPr>
              <a:t>(b</a:t>
            </a:r>
            <a:r>
              <a:rPr lang="en-US" baseline="-25000" dirty="0">
                <a:solidFill>
                  <a:schemeClr val="tx1">
                    <a:lumMod val="50000"/>
                    <a:lumOff val="50000"/>
                  </a:schemeClr>
                </a:solidFill>
              </a:rPr>
              <a:t>1</a:t>
            </a:r>
            <a:r>
              <a:rPr lang="en-US" dirty="0">
                <a:solidFill>
                  <a:schemeClr val="tx1">
                    <a:lumMod val="50000"/>
                    <a:lumOff val="50000"/>
                  </a:schemeClr>
                </a:solidFill>
              </a:rPr>
              <a:t>=0 means NO IMPACT)</a:t>
            </a:r>
          </a:p>
        </p:txBody>
      </p:sp>
      <p:cxnSp>
        <p:nvCxnSpPr>
          <p:cNvPr id="45" name="Straight Arrow Connector 44"/>
          <p:cNvCxnSpPr/>
          <p:nvPr/>
        </p:nvCxnSpPr>
        <p:spPr>
          <a:xfrm flipV="1">
            <a:off x="8295780" y="4343483"/>
            <a:ext cx="0" cy="1367546"/>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4148566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16</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5822647" y="4934687"/>
            <a:ext cx="2452403" cy="646331"/>
          </a:xfrm>
          <a:prstGeom prst="rect">
            <a:avLst/>
          </a:prstGeom>
          <a:noFill/>
        </p:spPr>
        <p:txBody>
          <a:bodyPr wrap="none" rtlCol="0">
            <a:spAutoFit/>
          </a:bodyPr>
          <a:lstStyle/>
          <a:p>
            <a:pPr algn="ctr"/>
            <a:r>
              <a:rPr lang="en-US" dirty="0">
                <a:solidFill>
                  <a:srgbClr val="E46C0A"/>
                </a:solidFill>
              </a:rPr>
              <a:t>NOT SIGNIFICANT</a:t>
            </a:r>
          </a:p>
          <a:p>
            <a:pPr algn="ctr"/>
            <a:r>
              <a:rPr lang="en-US" dirty="0">
                <a:solidFill>
                  <a:srgbClr val="E46C0A"/>
                </a:solidFill>
              </a:rPr>
              <a:t>(NO PROGRAM IMPACT)</a:t>
            </a:r>
          </a:p>
        </p:txBody>
      </p:sp>
      <p:cxnSp>
        <p:nvCxnSpPr>
          <p:cNvPr id="45" name="Straight Arrow Connector 44"/>
          <p:cNvCxnSpPr/>
          <p:nvPr/>
        </p:nvCxnSpPr>
        <p:spPr>
          <a:xfrm flipV="1">
            <a:off x="7200388" y="3114783"/>
            <a:ext cx="890182" cy="1656722"/>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5131946" y="603447"/>
            <a:ext cx="3163834" cy="646331"/>
          </a:xfrm>
          <a:prstGeom prst="rect">
            <a:avLst/>
          </a:prstGeom>
          <a:noFill/>
        </p:spPr>
        <p:txBody>
          <a:bodyPr wrap="square" rtlCol="0">
            <a:spAutoFit/>
          </a:bodyPr>
          <a:lstStyle/>
          <a:p>
            <a:pPr algn="ctr"/>
            <a:r>
              <a:rPr lang="en-US" dirty="0">
                <a:solidFill>
                  <a:schemeClr val="tx1">
                    <a:lumMod val="50000"/>
                    <a:lumOff val="50000"/>
                  </a:schemeClr>
                </a:solidFill>
              </a:rPr>
              <a:t>STATISTICAL SIGNIFICANCE</a:t>
            </a:r>
            <a:br>
              <a:rPr lang="en-US" dirty="0">
                <a:solidFill>
                  <a:schemeClr val="tx1">
                    <a:lumMod val="50000"/>
                    <a:lumOff val="50000"/>
                  </a:schemeClr>
                </a:solidFill>
              </a:rPr>
            </a:br>
            <a:r>
              <a:rPr lang="en-US" dirty="0">
                <a:solidFill>
                  <a:schemeClr val="tx1">
                    <a:lumMod val="50000"/>
                    <a:lumOff val="50000"/>
                  </a:schemeClr>
                </a:solidFill>
              </a:rPr>
              <a:t>(CONF. INT. CONTAINS ZERO?)</a:t>
            </a:r>
          </a:p>
        </p:txBody>
      </p:sp>
      <p:cxnSp>
        <p:nvCxnSpPr>
          <p:cNvPr id="41" name="Straight Arrow Connector 40"/>
          <p:cNvCxnSpPr/>
          <p:nvPr/>
        </p:nvCxnSpPr>
        <p:spPr>
          <a:xfrm>
            <a:off x="7525572" y="1284642"/>
            <a:ext cx="564998" cy="1544344"/>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751086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17</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25003" y="29150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25003" y="27626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56236" y="2864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885870" y="30293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58869" y="31055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35069" y="310974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788503" y="3245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796969" y="2610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13903" y="27626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58869" y="3008149"/>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40097" y="2148550"/>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806215" y="2964403"/>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9382705" y="2461526"/>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9500825" y="2884232"/>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5549337" y="4934687"/>
            <a:ext cx="2999026" cy="646331"/>
          </a:xfrm>
          <a:prstGeom prst="rect">
            <a:avLst/>
          </a:prstGeom>
          <a:noFill/>
        </p:spPr>
        <p:txBody>
          <a:bodyPr wrap="none" rtlCol="0">
            <a:spAutoFit/>
          </a:bodyPr>
          <a:lstStyle/>
          <a:p>
            <a:pPr algn="ctr"/>
            <a:r>
              <a:rPr lang="en-US" dirty="0">
                <a:solidFill>
                  <a:srgbClr val="E46C0A"/>
                </a:solidFill>
              </a:rPr>
              <a:t>SIGNIFICANT</a:t>
            </a:r>
          </a:p>
          <a:p>
            <a:pPr algn="ctr"/>
            <a:r>
              <a:rPr lang="en-US" dirty="0">
                <a:solidFill>
                  <a:srgbClr val="E46C0A"/>
                </a:solidFill>
              </a:rPr>
              <a:t>(POSITIVE PROGRAM IMPACT)</a:t>
            </a:r>
          </a:p>
        </p:txBody>
      </p:sp>
      <p:sp>
        <p:nvSpPr>
          <p:cNvPr id="47" name="TextBox 46"/>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
        <p:nvSpPr>
          <p:cNvPr id="40" name="TextBox 39"/>
          <p:cNvSpPr txBox="1"/>
          <p:nvPr/>
        </p:nvSpPr>
        <p:spPr>
          <a:xfrm>
            <a:off x="5131946" y="603447"/>
            <a:ext cx="3163834" cy="646331"/>
          </a:xfrm>
          <a:prstGeom prst="rect">
            <a:avLst/>
          </a:prstGeom>
          <a:noFill/>
        </p:spPr>
        <p:txBody>
          <a:bodyPr wrap="square" rtlCol="0">
            <a:spAutoFit/>
          </a:bodyPr>
          <a:lstStyle/>
          <a:p>
            <a:pPr algn="ctr"/>
            <a:r>
              <a:rPr lang="en-US" dirty="0">
                <a:solidFill>
                  <a:schemeClr val="tx1">
                    <a:lumMod val="50000"/>
                    <a:lumOff val="50000"/>
                  </a:schemeClr>
                </a:solidFill>
              </a:rPr>
              <a:t>STATISTICAL SIGNIFICANCE</a:t>
            </a:r>
            <a:br>
              <a:rPr lang="en-US" dirty="0">
                <a:solidFill>
                  <a:schemeClr val="tx1">
                    <a:lumMod val="50000"/>
                    <a:lumOff val="50000"/>
                  </a:schemeClr>
                </a:solidFill>
              </a:rPr>
            </a:br>
            <a:r>
              <a:rPr lang="en-US" dirty="0">
                <a:solidFill>
                  <a:schemeClr val="tx1">
                    <a:lumMod val="50000"/>
                    <a:lumOff val="50000"/>
                  </a:schemeClr>
                </a:solidFill>
              </a:rPr>
              <a:t>(CONF. INT. CONTAINS ZERO?)</a:t>
            </a:r>
          </a:p>
        </p:txBody>
      </p:sp>
      <p:cxnSp>
        <p:nvCxnSpPr>
          <p:cNvPr id="41" name="Straight Arrow Connector 40"/>
          <p:cNvCxnSpPr/>
          <p:nvPr/>
        </p:nvCxnSpPr>
        <p:spPr>
          <a:xfrm>
            <a:off x="7525572" y="1284642"/>
            <a:ext cx="706708" cy="1035418"/>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744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18</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48964" y="29582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3264" y="29582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54797" y="305140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2830" y="312760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39464" y="3208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87064" y="3284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14064" y="33604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39464" y="27677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16697" y="26873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24956" y="36821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24956" y="35297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56189" y="3631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885823" y="3796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58822" y="3872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35022" y="387692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788456" y="4012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796922" y="3377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87064" y="2805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1364" y="31106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13856" y="35297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58822" y="3775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40050" y="2915726"/>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08380" y="2191804"/>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6590032" y="3029315"/>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166522" y="252643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7284642" y="2949144"/>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5506794" y="4934687"/>
            <a:ext cx="3084114" cy="646331"/>
          </a:xfrm>
          <a:prstGeom prst="rect">
            <a:avLst/>
          </a:prstGeom>
          <a:noFill/>
        </p:spPr>
        <p:txBody>
          <a:bodyPr wrap="none" rtlCol="0">
            <a:spAutoFit/>
          </a:bodyPr>
          <a:lstStyle/>
          <a:p>
            <a:pPr algn="ctr"/>
            <a:r>
              <a:rPr lang="en-US" dirty="0">
                <a:solidFill>
                  <a:srgbClr val="E46C0A"/>
                </a:solidFill>
              </a:rPr>
              <a:t>SIGNIFICANT</a:t>
            </a:r>
          </a:p>
          <a:p>
            <a:pPr algn="ctr"/>
            <a:r>
              <a:rPr lang="en-US" dirty="0">
                <a:solidFill>
                  <a:srgbClr val="E46C0A"/>
                </a:solidFill>
              </a:rPr>
              <a:t>(NEGATIVE PROGRAM IMPACT)</a:t>
            </a:r>
          </a:p>
        </p:txBody>
      </p:sp>
      <p:sp>
        <p:nvSpPr>
          <p:cNvPr id="47" name="TextBox 46"/>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
        <p:nvSpPr>
          <p:cNvPr id="40" name="TextBox 39"/>
          <p:cNvSpPr txBox="1"/>
          <p:nvPr/>
        </p:nvSpPr>
        <p:spPr>
          <a:xfrm>
            <a:off x="5131946" y="603447"/>
            <a:ext cx="3163834" cy="646331"/>
          </a:xfrm>
          <a:prstGeom prst="rect">
            <a:avLst/>
          </a:prstGeom>
          <a:noFill/>
        </p:spPr>
        <p:txBody>
          <a:bodyPr wrap="square" rtlCol="0">
            <a:spAutoFit/>
          </a:bodyPr>
          <a:lstStyle/>
          <a:p>
            <a:pPr algn="ctr"/>
            <a:r>
              <a:rPr lang="en-US" dirty="0">
                <a:solidFill>
                  <a:schemeClr val="tx1">
                    <a:lumMod val="50000"/>
                    <a:lumOff val="50000"/>
                  </a:schemeClr>
                </a:solidFill>
              </a:rPr>
              <a:t>STATISTICAL SIGNIFICANCE</a:t>
            </a:r>
            <a:br>
              <a:rPr lang="en-US" dirty="0">
                <a:solidFill>
                  <a:schemeClr val="tx1">
                    <a:lumMod val="50000"/>
                    <a:lumOff val="50000"/>
                  </a:schemeClr>
                </a:solidFill>
              </a:rPr>
            </a:br>
            <a:r>
              <a:rPr lang="en-US" dirty="0">
                <a:solidFill>
                  <a:schemeClr val="tx1">
                    <a:lumMod val="50000"/>
                    <a:lumOff val="50000"/>
                  </a:schemeClr>
                </a:solidFill>
              </a:rPr>
              <a:t>(CONF. INT. CONTAINS ZERO?)</a:t>
            </a:r>
          </a:p>
        </p:txBody>
      </p:sp>
      <p:cxnSp>
        <p:nvCxnSpPr>
          <p:cNvPr id="41" name="Straight Arrow Connector 40"/>
          <p:cNvCxnSpPr/>
          <p:nvPr/>
        </p:nvCxnSpPr>
        <p:spPr>
          <a:xfrm>
            <a:off x="7525572" y="1284642"/>
            <a:ext cx="706708" cy="1035418"/>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91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6697215" y="234106"/>
            <a:ext cx="3935052"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50000"/>
                    <a:lumOff val="50000"/>
                  </a:prstClr>
                </a:solidFill>
                <a:latin typeface="Calibri"/>
              </a:rPr>
              <a:t>Definition of </a:t>
            </a:r>
            <a:r>
              <a:rPr lang="en-US" dirty="0">
                <a:solidFill>
                  <a:srgbClr val="E46C0A"/>
                </a:solidFill>
                <a:latin typeface="Calibri"/>
              </a:rPr>
              <a:t>EFFECT</a:t>
            </a:r>
            <a:r>
              <a:rPr lang="en-US" dirty="0">
                <a:solidFill>
                  <a:prstClr val="black">
                    <a:lumMod val="50000"/>
                    <a:lumOff val="50000"/>
                  </a:prstClr>
                </a:solidFill>
                <a:latin typeface="Calibri"/>
              </a:rPr>
              <a:t> in program </a:t>
            </a:r>
            <a:r>
              <a:rPr lang="en-US" dirty="0" err="1">
                <a:solidFill>
                  <a:prstClr val="black">
                    <a:lumMod val="50000"/>
                    <a:lumOff val="50000"/>
                  </a:prstClr>
                </a:solidFill>
                <a:latin typeface="Calibri"/>
              </a:rPr>
              <a:t>eval</a:t>
            </a:r>
            <a:r>
              <a:rPr lang="en-US" dirty="0">
                <a:solidFill>
                  <a:prstClr val="black">
                    <a:lumMod val="50000"/>
                    <a:lumOff val="50000"/>
                  </a:prstClr>
                </a:solidFill>
                <a:latin typeface="Calibri"/>
              </a:rPr>
              <a:t>:</a:t>
            </a:r>
            <a:endPar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Observed change + confidence interval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50000"/>
                    <a:lumOff val="50000"/>
                  </a:prstClr>
                </a:solidFill>
                <a:latin typeface="Calibri"/>
              </a:rPr>
              <a:t>(size of observed impact plus accuracy, </a:t>
            </a:r>
            <a:br>
              <a:rPr lang="en-US" dirty="0">
                <a:solidFill>
                  <a:prstClr val="black">
                    <a:lumMod val="50000"/>
                    <a:lumOff val="50000"/>
                  </a:prstClr>
                </a:solidFill>
                <a:latin typeface="Calibri"/>
              </a:rPr>
            </a:br>
            <a:r>
              <a:rPr lang="en-US" dirty="0">
                <a:solidFill>
                  <a:prstClr val="black">
                    <a:lumMod val="50000"/>
                    <a:lumOff val="50000"/>
                  </a:prstClr>
                </a:solidFill>
                <a:latin typeface="Calibri"/>
              </a:rPr>
              <a:t>can we say with confidence it’s positive)</a:t>
            </a:r>
            <a:endPar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sp>
        <p:nvSpPr>
          <p:cNvPr id="42" name="TextBox 41"/>
          <p:cNvSpPr txBox="1"/>
          <p:nvPr/>
        </p:nvSpPr>
        <p:spPr>
          <a:xfrm>
            <a:off x="1561935" y="1130655"/>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5" name="Right Brace 4"/>
          <p:cNvSpPr/>
          <p:nvPr/>
        </p:nvSpPr>
        <p:spPr>
          <a:xfrm rot="16200000">
            <a:off x="8445686" y="1140683"/>
            <a:ext cx="665018" cy="1638540"/>
          </a:xfrm>
          <a:prstGeom prst="rightBrace">
            <a:avLst/>
          </a:prstGeom>
          <a:ln w="15875">
            <a:solidFill>
              <a:srgbClr val="E46C0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263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415073" y="220826"/>
            <a:ext cx="7010400" cy="769441"/>
          </a:xfrm>
          <a:prstGeom prst="rect">
            <a:avLst/>
          </a:prstGeom>
          <a:noFill/>
          <a:ln w="9525">
            <a:noFill/>
            <a:miter lim="800000"/>
            <a:headEnd/>
            <a:tailEnd/>
          </a:ln>
        </p:spPr>
        <p:txBody>
          <a:bodyPr>
            <a:spAutoFit/>
          </a:bodyPr>
          <a:lstStyle/>
          <a:p>
            <a:r>
              <a:rPr lang="en-US" sz="4400" cap="small" dirty="0">
                <a:latin typeface="Euphemia" panose="020B0503040102020104"/>
              </a:rPr>
              <a:t>Core Concepts</a:t>
            </a:r>
          </a:p>
        </p:txBody>
      </p:sp>
      <p:sp>
        <p:nvSpPr>
          <p:cNvPr id="8" name="TextBox 4"/>
          <p:cNvSpPr txBox="1">
            <a:spLocks noChangeArrowheads="1"/>
          </p:cNvSpPr>
          <p:nvPr/>
        </p:nvSpPr>
        <p:spPr bwMode="auto">
          <a:xfrm>
            <a:off x="2099387" y="1107234"/>
            <a:ext cx="7239000" cy="5478423"/>
          </a:xfrm>
          <a:prstGeom prst="rect">
            <a:avLst/>
          </a:prstGeom>
          <a:noFill/>
          <a:ln w="9525">
            <a:noFill/>
            <a:miter lim="800000"/>
            <a:headEnd/>
            <a:tailEnd/>
          </a:ln>
        </p:spPr>
        <p:txBody>
          <a:bodyPr>
            <a:spAutoFit/>
          </a:bodyPr>
          <a:lstStyle/>
          <a:p>
            <a:pPr lvl="1">
              <a:spcBef>
                <a:spcPts val="1200"/>
              </a:spcBef>
            </a:pPr>
            <a:endParaRPr lang="en-US" dirty="0"/>
          </a:p>
          <a:p>
            <a:pPr marL="914400" lvl="1" indent="-457200">
              <a:spcBef>
                <a:spcPts val="1200"/>
              </a:spcBef>
              <a:buAutoNum type="arabicPeriod"/>
            </a:pPr>
            <a:r>
              <a:rPr lang="en-US" dirty="0"/>
              <a:t>Counter-Factual Analysis for Causal Reasoning</a:t>
            </a:r>
            <a:br>
              <a:rPr lang="en-US" dirty="0"/>
            </a:br>
            <a:br>
              <a:rPr lang="en-US" dirty="0"/>
            </a:br>
            <a:endParaRPr lang="en-US" dirty="0"/>
          </a:p>
          <a:p>
            <a:pPr marL="914400" lvl="1" indent="-457200">
              <a:spcBef>
                <a:spcPts val="1200"/>
              </a:spcBef>
              <a:buAutoNum type="arabicPeriod"/>
            </a:pPr>
            <a:r>
              <a:rPr lang="en-US" dirty="0"/>
              <a:t>Randomization Process</a:t>
            </a:r>
            <a:br>
              <a:rPr lang="en-US" dirty="0"/>
            </a:br>
            <a:endParaRPr lang="en-US" dirty="0"/>
          </a:p>
          <a:p>
            <a:pPr marL="914400" lvl="1" indent="-457200">
              <a:spcBef>
                <a:spcPts val="1200"/>
              </a:spcBef>
              <a:buAutoNum type="arabicPeriod"/>
            </a:pPr>
            <a:r>
              <a:rPr lang="en-US" dirty="0"/>
              <a:t>Control versus Comparison Group</a:t>
            </a:r>
            <a:br>
              <a:rPr lang="en-US" dirty="0"/>
            </a:br>
            <a:endParaRPr lang="en-US" dirty="0"/>
          </a:p>
          <a:p>
            <a:pPr marL="914400" lvl="1" indent="-457200">
              <a:spcBef>
                <a:spcPts val="1200"/>
              </a:spcBef>
              <a:buAutoNum type="arabicPeriod"/>
            </a:pPr>
            <a:r>
              <a:rPr lang="en-US" dirty="0"/>
              <a:t>Treatment Effects</a:t>
            </a:r>
          </a:p>
          <a:p>
            <a:pPr marL="1371600" lvl="2" indent="-457200">
              <a:spcBef>
                <a:spcPts val="1200"/>
              </a:spcBef>
              <a:buAutoNum type="arabicPeriod"/>
            </a:pPr>
            <a:r>
              <a:rPr lang="en-US" dirty="0"/>
              <a:t>Average Treatment Effect (ATE)</a:t>
            </a:r>
          </a:p>
          <a:p>
            <a:pPr marL="1371600" lvl="2" indent="-457200">
              <a:spcBef>
                <a:spcPts val="1200"/>
              </a:spcBef>
              <a:buAutoNum type="arabicPeriod"/>
            </a:pPr>
            <a:r>
              <a:rPr lang="en-US" dirty="0"/>
              <a:t>Intention to Treat (ITT)</a:t>
            </a:r>
          </a:p>
          <a:p>
            <a:pPr marL="1371600" lvl="2" indent="-457200">
              <a:spcBef>
                <a:spcPts val="1200"/>
              </a:spcBef>
              <a:buAutoNum type="arabicPeriod"/>
            </a:pPr>
            <a:r>
              <a:rPr lang="en-US" dirty="0"/>
              <a:t>Treatment on the Treated (TOT)</a:t>
            </a:r>
            <a:br>
              <a:rPr lang="en-US" dirty="0"/>
            </a:br>
            <a:endParaRPr lang="en-US" dirty="0"/>
          </a:p>
          <a:p>
            <a:pPr marL="914400" lvl="1" indent="-457200">
              <a:spcBef>
                <a:spcPts val="1200"/>
              </a:spcBef>
              <a:buAutoNum type="arabicPeriod"/>
            </a:pPr>
            <a:r>
              <a:rPr lang="en-US" dirty="0"/>
              <a:t>Calculation of Program Impact (effect size)</a:t>
            </a:r>
          </a:p>
          <a:p>
            <a:pPr marL="914400" lvl="1" indent="-457200">
              <a:buFont typeface="Tahoma" pitchFamily="34" charset="0"/>
              <a:buAutoNum type="arabicPeriod"/>
            </a:pPr>
            <a:endParaRPr lang="en-US" dirty="0"/>
          </a:p>
        </p:txBody>
      </p:sp>
    </p:spTree>
    <p:extLst>
      <p:ext uri="{BB962C8B-B14F-4D97-AF65-F5344CB8AC3E}">
        <p14:creationId xmlns:p14="http://schemas.microsoft.com/office/powerpoint/2010/main" val="253921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experiments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59260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6456" y="609600"/>
            <a:ext cx="8886825" cy="550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4523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1"/>
            <a:ext cx="8148638" cy="5551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60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689" y="800100"/>
            <a:ext cx="804862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628025" y="6057900"/>
            <a:ext cx="1508746" cy="646331"/>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T2 – C2</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200669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24</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857479" cy="307777"/>
          </a:xfrm>
          <a:prstGeom prst="rect">
            <a:avLst/>
          </a:prstGeom>
          <a:noFill/>
        </p:spPr>
        <p:txBody>
          <a:bodyPr wrap="none" rtlCol="0">
            <a:spAutoFit/>
          </a:bodyPr>
          <a:lstStyle/>
          <a:p>
            <a:r>
              <a:rPr lang="en-US" sz="1400" dirty="0">
                <a:solidFill>
                  <a:prstClr val="black"/>
                </a:solidFill>
                <a:latin typeface="Calibri"/>
              </a:rPr>
              <a:t>Outcome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endParaRPr lang="en-US" sz="1200" dirty="0">
              <a:solidFill>
                <a:prstClr val="black"/>
              </a:solidFill>
              <a:latin typeface="Calibri"/>
            </a:endParaRPr>
          </a:p>
        </p:txBody>
      </p:sp>
      <p:sp>
        <p:nvSpPr>
          <p:cNvPr id="32" name="TextBox 31"/>
          <p:cNvSpPr txBox="1"/>
          <p:nvPr/>
        </p:nvSpPr>
        <p:spPr>
          <a:xfrm>
            <a:off x="1986223" y="2702261"/>
            <a:ext cx="645625"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endParaRPr lang="en-US" sz="1200" dirty="0">
              <a:solidFill>
                <a:prstClr val="black"/>
              </a:solidFill>
              <a:latin typeface="Calibri"/>
            </a:endParaRP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7277243" y="2941276"/>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853733" y="2438399"/>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7971853" y="2861105"/>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6937778" y="1198151"/>
            <a:ext cx="2608406" cy="461665"/>
          </a:xfrm>
          <a:prstGeom prst="rect">
            <a:avLst/>
          </a:prstGeom>
          <a:noFill/>
        </p:spPr>
        <p:txBody>
          <a:bodyPr wrap="none" rtlCol="0">
            <a:spAutoFit/>
          </a:bodyPr>
          <a:lstStyle/>
          <a:p>
            <a:pPr algn="ctr"/>
            <a:r>
              <a:rPr lang="en-US" sz="2400" dirty="0">
                <a:solidFill>
                  <a:srgbClr val="E46C0A"/>
                </a:solidFill>
              </a:rPr>
              <a:t>No Program Impact</a:t>
            </a:r>
            <a:endParaRPr lang="en-US" baseline="-25000" dirty="0">
              <a:solidFill>
                <a:schemeClr val="tx1">
                  <a:lumMod val="50000"/>
                  <a:lumOff val="50000"/>
                </a:schemeClr>
              </a:solidFill>
            </a:endParaRPr>
          </a:p>
        </p:txBody>
      </p:sp>
      <p:sp>
        <p:nvSpPr>
          <p:cNvPr id="40" name="TextBox 39"/>
          <p:cNvSpPr txBox="1"/>
          <p:nvPr/>
        </p:nvSpPr>
        <p:spPr>
          <a:xfrm>
            <a:off x="1651162" y="406711"/>
            <a:ext cx="3024353" cy="1200329"/>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T2 – C2</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944719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25</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14752" y="2806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14752" y="2653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45985" y="2755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875619" y="29204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48618" y="29966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24818" y="3000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778252" y="313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786718" y="2501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03652" y="2653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48618" y="2899259"/>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857479" cy="307777"/>
          </a:xfrm>
          <a:prstGeom prst="rect">
            <a:avLst/>
          </a:prstGeom>
          <a:noFill/>
        </p:spPr>
        <p:txBody>
          <a:bodyPr wrap="none" rtlCol="0">
            <a:spAutoFit/>
          </a:bodyPr>
          <a:lstStyle/>
          <a:p>
            <a:r>
              <a:rPr lang="en-US" sz="1400" dirty="0">
                <a:solidFill>
                  <a:prstClr val="black"/>
                </a:solidFill>
                <a:latin typeface="Calibri"/>
              </a:rPr>
              <a:t>Outcome</a:t>
            </a:r>
          </a:p>
        </p:txBody>
      </p:sp>
      <p:sp>
        <p:nvSpPr>
          <p:cNvPr id="31" name="TextBox 30"/>
          <p:cNvSpPr txBox="1"/>
          <p:nvPr/>
        </p:nvSpPr>
        <p:spPr>
          <a:xfrm>
            <a:off x="3429846" y="2039660"/>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endParaRPr lang="en-US" sz="1200" dirty="0">
              <a:solidFill>
                <a:prstClr val="black"/>
              </a:solidFill>
              <a:latin typeface="Calibri"/>
            </a:endParaRPr>
          </a:p>
        </p:txBody>
      </p:sp>
      <p:sp>
        <p:nvSpPr>
          <p:cNvPr id="32" name="TextBox 31"/>
          <p:cNvSpPr txBox="1"/>
          <p:nvPr/>
        </p:nvSpPr>
        <p:spPr>
          <a:xfrm>
            <a:off x="1986223" y="2702261"/>
            <a:ext cx="645625"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endParaRPr lang="en-US" sz="1200" dirty="0">
              <a:solidFill>
                <a:prstClr val="black"/>
              </a:solidFill>
              <a:latin typeface="Calibri"/>
            </a:endParaRP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781995" y="2992597"/>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9358485" y="2489720"/>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9476605" y="2912426"/>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TextBox 46"/>
          <p:cNvSpPr txBox="1"/>
          <p:nvPr/>
        </p:nvSpPr>
        <p:spPr>
          <a:xfrm>
            <a:off x="1651162" y="406711"/>
            <a:ext cx="3024353" cy="1200329"/>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T2 – C2</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p:txBody>
      </p:sp>
      <p:sp>
        <p:nvSpPr>
          <p:cNvPr id="39" name="TextBox 38"/>
          <p:cNvSpPr txBox="1"/>
          <p:nvPr/>
        </p:nvSpPr>
        <p:spPr>
          <a:xfrm>
            <a:off x="7066530" y="1139807"/>
            <a:ext cx="3216394" cy="461665"/>
          </a:xfrm>
          <a:prstGeom prst="rect">
            <a:avLst/>
          </a:prstGeom>
          <a:noFill/>
        </p:spPr>
        <p:txBody>
          <a:bodyPr wrap="none" rtlCol="0">
            <a:spAutoFit/>
          </a:bodyPr>
          <a:lstStyle/>
          <a:p>
            <a:pPr algn="ctr"/>
            <a:r>
              <a:rPr lang="en-US" sz="2400" dirty="0">
                <a:solidFill>
                  <a:srgbClr val="E46C0A"/>
                </a:solidFill>
              </a:rPr>
              <a:t>Positive Program Impact</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053825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Happy randomization</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26</a:t>
            </a:fld>
            <a:endParaRPr lang="en-US"/>
          </a:p>
        </p:txBody>
      </p:sp>
    </p:spTree>
    <p:extLst>
      <p:ext uri="{BB962C8B-B14F-4D97-AF65-F5344CB8AC3E}">
        <p14:creationId xmlns:p14="http://schemas.microsoft.com/office/powerpoint/2010/main" val="3147365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28601"/>
            <a:ext cx="6405562" cy="6426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a:off x="8212666" y="3098799"/>
            <a:ext cx="914400"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746063" y="2918136"/>
            <a:ext cx="1676400" cy="646331"/>
          </a:xfrm>
          <a:prstGeom prst="rect">
            <a:avLst/>
          </a:prstGeom>
          <a:noFill/>
        </p:spPr>
        <p:txBody>
          <a:bodyPr wrap="square" rtlCol="0">
            <a:spAutoFit/>
          </a:bodyPr>
          <a:lstStyle/>
          <a:p>
            <a:pPr algn="ctr"/>
            <a:r>
              <a:rPr lang="en-US" dirty="0">
                <a:solidFill>
                  <a:srgbClr val="FF0000"/>
                </a:solidFill>
              </a:rPr>
              <a:t>Is this problematic?</a:t>
            </a:r>
          </a:p>
        </p:txBody>
      </p:sp>
    </p:spTree>
    <p:extLst>
      <p:ext uri="{BB962C8B-B14F-4D97-AF65-F5344CB8AC3E}">
        <p14:creationId xmlns:p14="http://schemas.microsoft.com/office/powerpoint/2010/main" val="1811414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err="1">
                <a:latin typeface="Tahoma" pitchFamily="34" charset="0"/>
              </a:rPr>
              <a:t>Bonferroni</a:t>
            </a:r>
            <a:r>
              <a:rPr lang="en-US" sz="3600" dirty="0">
                <a:latin typeface="Tahoma" pitchFamily="34" charset="0"/>
              </a:rPr>
              <a:t> Correction:</a:t>
            </a:r>
          </a:p>
        </p:txBody>
      </p:sp>
      <p:sp>
        <p:nvSpPr>
          <p:cNvPr id="8" name="TextBox 4"/>
          <p:cNvSpPr txBox="1">
            <a:spLocks noChangeArrowheads="1"/>
          </p:cNvSpPr>
          <p:nvPr/>
        </p:nvSpPr>
        <p:spPr bwMode="auto">
          <a:xfrm>
            <a:off x="2667000" y="1524001"/>
            <a:ext cx="6781800" cy="4001095"/>
          </a:xfrm>
          <a:prstGeom prst="rect">
            <a:avLst/>
          </a:prstGeom>
          <a:noFill/>
          <a:ln w="9525">
            <a:noFill/>
            <a:miter lim="800000"/>
            <a:headEnd/>
            <a:tailEnd/>
          </a:ln>
        </p:spPr>
        <p:txBody>
          <a:bodyPr wrap="square">
            <a:spAutoFit/>
          </a:bodyPr>
          <a:lstStyle/>
          <a:p>
            <a:pPr lvl="1">
              <a:spcBef>
                <a:spcPts val="1200"/>
              </a:spcBef>
            </a:pPr>
            <a:r>
              <a:rPr lang="en-US" sz="1600" dirty="0"/>
              <a:t>When we want to be 95% confident that two groups are the same, and we can measure those groups using a set of contrasts, then our decision rule is no longer to reject the null (that the groups are the same) if the</a:t>
            </a:r>
            <a:br>
              <a:rPr lang="en-US" sz="1600" dirty="0"/>
            </a:br>
            <a:r>
              <a:rPr lang="en-US" sz="1600" dirty="0"/>
              <a:t>p-value &lt; 0.05. A “contrast” is a comparison of means of any measured characteristic between two groups.</a:t>
            </a:r>
          </a:p>
          <a:p>
            <a:pPr lvl="1">
              <a:spcBef>
                <a:spcPts val="1200"/>
              </a:spcBef>
            </a:pPr>
            <a:r>
              <a:rPr lang="en-US" sz="1600" dirty="0"/>
              <a:t>If we have a 5% chance of observing a p-value of 0.05 </a:t>
            </a:r>
            <a:r>
              <a:rPr lang="en-US" sz="1600" u="sng" dirty="0"/>
              <a:t>for each contrast</a:t>
            </a:r>
            <a:r>
              <a:rPr lang="en-US" sz="1600" dirty="0"/>
              <a:t>, then the probability of observing at least one contrast with a p-value that small is greater than 5%!  It is actually n*.05, where n is the number of contrasts.</a:t>
            </a:r>
          </a:p>
          <a:p>
            <a:pPr lvl="1">
              <a:spcBef>
                <a:spcPts val="1200"/>
              </a:spcBef>
            </a:pPr>
            <a:r>
              <a:rPr lang="en-US" sz="1600" dirty="0"/>
              <a:t>So if we want to be 95% confident that the </a:t>
            </a:r>
            <a:r>
              <a:rPr lang="en-US" sz="1600" u="sng" dirty="0"/>
              <a:t>groups are different </a:t>
            </a:r>
            <a:r>
              <a:rPr lang="en-US" sz="1600" dirty="0"/>
              <a:t>(not just the contrasts), we have to adjust our decision rule to </a:t>
            </a:r>
            <a:r>
              <a:rPr lang="en-US" sz="1600" dirty="0">
                <a:sym typeface="Symbol"/>
              </a:rPr>
              <a:t>/n.</a:t>
            </a:r>
          </a:p>
          <a:p>
            <a:pPr lvl="1">
              <a:spcBef>
                <a:spcPts val="1200"/>
              </a:spcBef>
            </a:pPr>
            <a:r>
              <a:rPr lang="en-US" sz="1600" dirty="0">
                <a:sym typeface="Symbol"/>
              </a:rPr>
              <a:t>For example, if we have 10 contrasts, then our decision rule is now 0.05/10, or 0.005. The p-value of at least one contrast must be below 0.005 for us to conclude that the groups are different.</a:t>
            </a:r>
            <a:endParaRPr lang="en-US" sz="1600" dirty="0"/>
          </a:p>
        </p:txBody>
      </p:sp>
      <p:sp>
        <p:nvSpPr>
          <p:cNvPr id="5" name="Rectangle 4"/>
          <p:cNvSpPr/>
          <p:nvPr/>
        </p:nvSpPr>
        <p:spPr>
          <a:xfrm>
            <a:off x="8585200" y="5791200"/>
            <a:ext cx="1828800" cy="861774"/>
          </a:xfrm>
          <a:prstGeom prst="rect">
            <a:avLst/>
          </a:prstGeom>
        </p:spPr>
        <p:txBody>
          <a:bodyPr wrap="square">
            <a:spAutoFit/>
          </a:bodyPr>
          <a:lstStyle/>
          <a:p>
            <a:r>
              <a:rPr lang="en-US" sz="1000" dirty="0">
                <a:solidFill>
                  <a:srgbClr val="0070C0"/>
                </a:solidFill>
              </a:rPr>
              <a:t>x1 &lt;- </a:t>
            </a:r>
            <a:r>
              <a:rPr lang="en-US" sz="1000" dirty="0" err="1">
                <a:solidFill>
                  <a:srgbClr val="0070C0"/>
                </a:solidFill>
              </a:rPr>
              <a:t>rbinom</a:t>
            </a:r>
            <a:r>
              <a:rPr lang="en-US" sz="1000" dirty="0">
                <a:solidFill>
                  <a:srgbClr val="0070C0"/>
                </a:solidFill>
              </a:rPr>
              <a:t>( 10000, 6, 0.05 ) </a:t>
            </a:r>
          </a:p>
          <a:p>
            <a:r>
              <a:rPr lang="en-US" sz="1000" dirty="0">
                <a:solidFill>
                  <a:srgbClr val="0070C0"/>
                </a:solidFill>
              </a:rPr>
              <a:t>table( x1 ) / 10000</a:t>
            </a:r>
          </a:p>
          <a:p>
            <a:r>
              <a:rPr lang="en-US" sz="1000" dirty="0">
                <a:solidFill>
                  <a:srgbClr val="0070C0"/>
                </a:solidFill>
              </a:rPr>
              <a:t>y1 &lt;- </a:t>
            </a:r>
            <a:r>
              <a:rPr lang="en-US" sz="1000" dirty="0" err="1">
                <a:solidFill>
                  <a:srgbClr val="0070C0"/>
                </a:solidFill>
              </a:rPr>
              <a:t>rbinom</a:t>
            </a:r>
            <a:r>
              <a:rPr lang="en-US" sz="1000" dirty="0">
                <a:solidFill>
                  <a:srgbClr val="0070C0"/>
                </a:solidFill>
              </a:rPr>
              <a:t>( 10000, 6, 0.05/6 ) </a:t>
            </a:r>
          </a:p>
          <a:p>
            <a:r>
              <a:rPr lang="en-US" sz="1000" dirty="0">
                <a:solidFill>
                  <a:srgbClr val="0070C0"/>
                </a:solidFill>
              </a:rPr>
              <a:t>table( y1 ) / 10000</a:t>
            </a:r>
          </a:p>
          <a:p>
            <a:endParaRPr lang="en-US" sz="1000" dirty="0">
              <a:solidFill>
                <a:srgbClr val="0070C0"/>
              </a:solidFill>
            </a:endParaRPr>
          </a:p>
        </p:txBody>
      </p:sp>
    </p:spTree>
    <p:extLst>
      <p:ext uri="{BB962C8B-B14F-4D97-AF65-F5344CB8AC3E}">
        <p14:creationId xmlns:p14="http://schemas.microsoft.com/office/powerpoint/2010/main" val="2377627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a:latin typeface="Tahoma" pitchFamily="34" charset="0"/>
              </a:rPr>
              <a:t>Test for “Happy” Randomization</a:t>
            </a:r>
          </a:p>
        </p:txBody>
      </p:sp>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6002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257800" y="2133600"/>
            <a:ext cx="1524000" cy="2819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396873" y="5353398"/>
            <a:ext cx="1245854" cy="276999"/>
          </a:xfrm>
          <a:prstGeom prst="rect">
            <a:avLst/>
          </a:prstGeom>
          <a:noFill/>
        </p:spPr>
        <p:txBody>
          <a:bodyPr wrap="none" rtlCol="0">
            <a:spAutoFit/>
          </a:bodyPr>
          <a:lstStyle/>
          <a:p>
            <a:r>
              <a:rPr lang="en-US" sz="1200" dirty="0">
                <a:solidFill>
                  <a:srgbClr val="FF0000"/>
                </a:solidFill>
              </a:rPr>
              <a:t>0.05 / 6 = 0.0083</a:t>
            </a:r>
          </a:p>
        </p:txBody>
      </p:sp>
      <p:sp>
        <p:nvSpPr>
          <p:cNvPr id="10" name="Rectangle 9"/>
          <p:cNvSpPr/>
          <p:nvPr/>
        </p:nvSpPr>
        <p:spPr>
          <a:xfrm>
            <a:off x="8585200" y="5791200"/>
            <a:ext cx="1828800" cy="861774"/>
          </a:xfrm>
          <a:prstGeom prst="rect">
            <a:avLst/>
          </a:prstGeom>
        </p:spPr>
        <p:txBody>
          <a:bodyPr wrap="square">
            <a:spAutoFit/>
          </a:bodyPr>
          <a:lstStyle/>
          <a:p>
            <a:r>
              <a:rPr lang="en-US" sz="1000" dirty="0">
                <a:solidFill>
                  <a:srgbClr val="0070C0"/>
                </a:solidFill>
              </a:rPr>
              <a:t>x1 &lt;- </a:t>
            </a:r>
            <a:r>
              <a:rPr lang="en-US" sz="1000" dirty="0" err="1">
                <a:solidFill>
                  <a:srgbClr val="0070C0"/>
                </a:solidFill>
              </a:rPr>
              <a:t>rbinom</a:t>
            </a:r>
            <a:r>
              <a:rPr lang="en-US" sz="1000" dirty="0">
                <a:solidFill>
                  <a:srgbClr val="0070C0"/>
                </a:solidFill>
              </a:rPr>
              <a:t>( 10000, 6, 0.05 ) </a:t>
            </a:r>
          </a:p>
          <a:p>
            <a:r>
              <a:rPr lang="en-US" sz="1000" dirty="0">
                <a:solidFill>
                  <a:srgbClr val="0070C0"/>
                </a:solidFill>
              </a:rPr>
              <a:t>table( x1 ) / 10000</a:t>
            </a:r>
          </a:p>
          <a:p>
            <a:r>
              <a:rPr lang="en-US" sz="1000" dirty="0">
                <a:solidFill>
                  <a:srgbClr val="0070C0"/>
                </a:solidFill>
              </a:rPr>
              <a:t>y1 &lt;- </a:t>
            </a:r>
            <a:r>
              <a:rPr lang="en-US" sz="1000" dirty="0" err="1">
                <a:solidFill>
                  <a:srgbClr val="0070C0"/>
                </a:solidFill>
              </a:rPr>
              <a:t>rbinom</a:t>
            </a:r>
            <a:r>
              <a:rPr lang="en-US" sz="1000" dirty="0">
                <a:solidFill>
                  <a:srgbClr val="0070C0"/>
                </a:solidFill>
              </a:rPr>
              <a:t>( 10000, 6, 0.05/6 ) </a:t>
            </a:r>
          </a:p>
          <a:p>
            <a:r>
              <a:rPr lang="en-US" sz="1000" dirty="0">
                <a:solidFill>
                  <a:srgbClr val="0070C0"/>
                </a:solidFill>
              </a:rPr>
              <a:t>table( y1 ) / 10000</a:t>
            </a:r>
          </a:p>
          <a:p>
            <a:endParaRPr lang="en-US" sz="1000" dirty="0">
              <a:solidFill>
                <a:srgbClr val="0070C0"/>
              </a:solidFill>
            </a:endParaRPr>
          </a:p>
        </p:txBody>
      </p:sp>
    </p:spTree>
    <p:extLst>
      <p:ext uri="{BB962C8B-B14F-4D97-AF65-F5344CB8AC3E}">
        <p14:creationId xmlns:p14="http://schemas.microsoft.com/office/powerpoint/2010/main" val="400550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Counter-factual analysis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6874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a:latin typeface="Tahoma" pitchFamily="34" charset="0"/>
              </a:rPr>
              <a:t>RCT versus Natural Experiments:</a:t>
            </a:r>
          </a:p>
        </p:txBody>
      </p:sp>
      <p:sp>
        <p:nvSpPr>
          <p:cNvPr id="8" name="TextBox 4"/>
          <p:cNvSpPr txBox="1">
            <a:spLocks noChangeArrowheads="1"/>
          </p:cNvSpPr>
          <p:nvPr/>
        </p:nvSpPr>
        <p:spPr bwMode="auto">
          <a:xfrm>
            <a:off x="3200400" y="1337608"/>
            <a:ext cx="4800600" cy="3200876"/>
          </a:xfrm>
          <a:prstGeom prst="rect">
            <a:avLst/>
          </a:prstGeom>
          <a:noFill/>
          <a:ln w="9525">
            <a:noFill/>
            <a:miter lim="800000"/>
            <a:headEnd/>
            <a:tailEnd/>
          </a:ln>
        </p:spPr>
        <p:txBody>
          <a:bodyPr wrap="square">
            <a:spAutoFit/>
          </a:bodyPr>
          <a:lstStyle/>
          <a:p>
            <a:pPr lvl="1">
              <a:spcBef>
                <a:spcPts val="1200"/>
              </a:spcBef>
            </a:pPr>
            <a:endParaRPr lang="en-US" dirty="0"/>
          </a:p>
          <a:p>
            <a:pPr marL="914400" lvl="1" indent="-457200">
              <a:spcBef>
                <a:spcPts val="1200"/>
              </a:spcBef>
              <a:buAutoNum type="arabicPeriod"/>
            </a:pPr>
            <a:r>
              <a:rPr lang="en-US" b="1" dirty="0"/>
              <a:t>RCT assumes complete control over the assignment process</a:t>
            </a:r>
            <a:br>
              <a:rPr lang="en-US" b="1" dirty="0"/>
            </a:br>
            <a:endParaRPr lang="en-US" b="1" dirty="0"/>
          </a:p>
          <a:p>
            <a:pPr marL="914400" lvl="1" indent="-457200">
              <a:spcBef>
                <a:spcPts val="1200"/>
              </a:spcBef>
              <a:buAutoNum type="arabicPeriod"/>
            </a:pPr>
            <a:r>
              <a:rPr lang="en-US" b="1" dirty="0"/>
              <a:t>Natural Experiments often utilize randomization:</a:t>
            </a:r>
          </a:p>
          <a:p>
            <a:pPr marL="1200150" lvl="2" indent="-285750">
              <a:spcBef>
                <a:spcPts val="1200"/>
              </a:spcBef>
              <a:buFont typeface="Wingdings"/>
              <a:buChar char="à"/>
            </a:pPr>
            <a:r>
              <a:rPr lang="en-US" b="1" dirty="0"/>
              <a:t>Charter Schools Example</a:t>
            </a:r>
          </a:p>
          <a:p>
            <a:pPr marL="1200150" lvl="2" indent="-285750">
              <a:spcBef>
                <a:spcPts val="1200"/>
              </a:spcBef>
              <a:buFont typeface="Wingdings"/>
              <a:buChar char="à"/>
            </a:pPr>
            <a:r>
              <a:rPr lang="en-US" b="1" dirty="0"/>
              <a:t>Vietnam Veterans Example</a:t>
            </a:r>
          </a:p>
          <a:p>
            <a:pPr marL="914400" lvl="1" indent="-457200">
              <a:buFont typeface="Tahoma" pitchFamily="34" charset="0"/>
              <a:buAutoNum type="arabicPeriod"/>
            </a:pPr>
            <a:endParaRPr lang="en-US" dirty="0"/>
          </a:p>
        </p:txBody>
      </p:sp>
    </p:spTree>
    <p:extLst>
      <p:ext uri="{BB962C8B-B14F-4D97-AF65-F5344CB8AC3E}">
        <p14:creationId xmlns:p14="http://schemas.microsoft.com/office/powerpoint/2010/main" val="2354890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Problem</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31</a:t>
            </a:fld>
            <a:endParaRPr lang="en-US"/>
          </a:p>
        </p:txBody>
      </p:sp>
    </p:spTree>
    <p:extLst>
      <p:ext uri="{BB962C8B-B14F-4D97-AF65-F5344CB8AC3E}">
        <p14:creationId xmlns:p14="http://schemas.microsoft.com/office/powerpoint/2010/main" val="3874412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smtClean="0"/>
              <a:pPr/>
              <a:t>32</a:t>
            </a:fld>
            <a:endParaRPr lang="en-US"/>
          </a:p>
        </p:txBody>
      </p:sp>
      <p:sp>
        <p:nvSpPr>
          <p:cNvPr id="7" name="Text Placeholder 6"/>
          <p:cNvSpPr>
            <a:spLocks noGrp="1"/>
          </p:cNvSpPr>
          <p:nvPr>
            <p:ph type="body" sz="quarter" idx="17"/>
          </p:nvPr>
        </p:nvSpPr>
        <p:spPr>
          <a:xfrm>
            <a:off x="2159000" y="34667"/>
            <a:ext cx="8001000" cy="990600"/>
          </a:xfrm>
        </p:spPr>
        <p:txBody>
          <a:bodyPr>
            <a:normAutofit lnSpcReduction="10000"/>
          </a:bodyPr>
          <a:lstStyle/>
          <a:p>
            <a:r>
              <a:rPr lang="en-US" dirty="0"/>
              <a:t>Microfinance example of bias from </a:t>
            </a:r>
            <a:br>
              <a:rPr lang="en-US" dirty="0"/>
            </a:br>
            <a:r>
              <a:rPr lang="en-US" dirty="0"/>
              <a:t>selection INTO a study group</a:t>
            </a:r>
          </a:p>
        </p:txBody>
      </p:sp>
      <p:graphicFrame>
        <p:nvGraphicFramePr>
          <p:cNvPr id="9" name="Table 8"/>
          <p:cNvGraphicFramePr>
            <a:graphicFrameLocks noGrp="1"/>
          </p:cNvGraphicFramePr>
          <p:nvPr/>
        </p:nvGraphicFramePr>
        <p:xfrm>
          <a:off x="2819400" y="1955800"/>
          <a:ext cx="6096000" cy="132080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pPr algn="ctr"/>
                      <a:r>
                        <a:rPr lang="en-US" sz="1600" dirty="0"/>
                        <a:t>Not an Entrepreneur</a:t>
                      </a:r>
                    </a:p>
                  </a:txBody>
                  <a:tcPr/>
                </a:tc>
                <a:tc>
                  <a:txBody>
                    <a:bodyPr/>
                    <a:lstStyle/>
                    <a:p>
                      <a:pPr algn="ctr"/>
                      <a:r>
                        <a:rPr lang="en-US" sz="1600" dirty="0"/>
                        <a:t>Entrepreneur</a:t>
                      </a:r>
                    </a:p>
                  </a:txBody>
                  <a:tcPr/>
                </a:tc>
                <a:extLst>
                  <a:ext uri="{0D108BD9-81ED-4DB2-BD59-A6C34878D82A}">
                    <a16:rowId xmlns:a16="http://schemas.microsoft.com/office/drawing/2014/main" val="10000"/>
                  </a:ext>
                </a:extLst>
              </a:tr>
              <a:tr h="370840">
                <a:tc>
                  <a:txBody>
                    <a:bodyPr/>
                    <a:lstStyle/>
                    <a:p>
                      <a:pPr algn="ctr"/>
                      <a:r>
                        <a:rPr lang="en-US" dirty="0"/>
                        <a:t>No Loan</a:t>
                      </a:r>
                    </a:p>
                  </a:txBody>
                  <a:tcPr/>
                </a:tc>
                <a:tc>
                  <a:txBody>
                    <a:bodyPr/>
                    <a:lstStyle/>
                    <a:p>
                      <a:pPr algn="ctr"/>
                      <a:r>
                        <a:rPr lang="en-US" dirty="0"/>
                        <a:t>30</a:t>
                      </a:r>
                    </a:p>
                  </a:txBody>
                  <a:tcPr/>
                </a:tc>
                <a:tc>
                  <a:txBody>
                    <a:bodyPr/>
                    <a:lstStyle/>
                    <a:p>
                      <a:pPr algn="ctr"/>
                      <a:r>
                        <a:rPr lang="en-US" dirty="0"/>
                        <a:t>15</a:t>
                      </a:r>
                    </a:p>
                  </a:txBody>
                  <a:tcPr/>
                </a:tc>
                <a:extLst>
                  <a:ext uri="{0D108BD9-81ED-4DB2-BD59-A6C34878D82A}">
                    <a16:rowId xmlns:a16="http://schemas.microsoft.com/office/drawing/2014/main" val="10001"/>
                  </a:ext>
                </a:extLst>
              </a:tr>
              <a:tr h="370840">
                <a:tc>
                  <a:txBody>
                    <a:bodyPr/>
                    <a:lstStyle/>
                    <a:p>
                      <a:pPr algn="ctr"/>
                      <a:r>
                        <a:rPr lang="en-US" dirty="0"/>
                        <a:t>Takes</a:t>
                      </a:r>
                      <a:r>
                        <a:rPr lang="en-US" baseline="0" dirty="0"/>
                        <a:t> a Loan</a:t>
                      </a:r>
                      <a:endParaRPr lang="en-US" dirty="0"/>
                    </a:p>
                  </a:txBody>
                  <a:tcPr/>
                </a:tc>
                <a:tc>
                  <a:txBody>
                    <a:bodyPr/>
                    <a:lstStyle/>
                    <a:p>
                      <a:pPr algn="ctr"/>
                      <a:r>
                        <a:rPr lang="en-US" dirty="0"/>
                        <a:t>20</a:t>
                      </a:r>
                    </a:p>
                  </a:txBody>
                  <a:tcPr/>
                </a:tc>
                <a:tc>
                  <a:txBody>
                    <a:bodyPr/>
                    <a:lstStyle/>
                    <a:p>
                      <a:pPr algn="ctr"/>
                      <a:r>
                        <a:rPr lang="en-US" dirty="0"/>
                        <a:t>35</a:t>
                      </a:r>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nvGraphicFramePr>
        <p:xfrm>
          <a:off x="2819400" y="3840480"/>
          <a:ext cx="6096000" cy="132080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370840">
                <a:tc>
                  <a:txBody>
                    <a:bodyPr/>
                    <a:lstStyle/>
                    <a:p>
                      <a:endParaRPr lang="en-US" sz="1600" dirty="0"/>
                    </a:p>
                  </a:txBody>
                  <a:tcPr/>
                </a:tc>
                <a:tc>
                  <a:txBody>
                    <a:bodyPr/>
                    <a:lstStyle/>
                    <a:p>
                      <a:pPr algn="ctr"/>
                      <a:r>
                        <a:rPr lang="en-US" sz="1600" dirty="0"/>
                        <a:t>Not an Entrepreneur</a:t>
                      </a:r>
                    </a:p>
                  </a:txBody>
                  <a:tcPr/>
                </a:tc>
                <a:tc>
                  <a:txBody>
                    <a:bodyPr/>
                    <a:lstStyle/>
                    <a:p>
                      <a:pPr algn="ctr"/>
                      <a:r>
                        <a:rPr lang="en-US" sz="1600" dirty="0"/>
                        <a:t>Entrepreneur</a:t>
                      </a:r>
                    </a:p>
                  </a:txBody>
                  <a:tcPr/>
                </a:tc>
                <a:extLst>
                  <a:ext uri="{0D108BD9-81ED-4DB2-BD59-A6C34878D82A}">
                    <a16:rowId xmlns:a16="http://schemas.microsoft.com/office/drawing/2014/main" val="10000"/>
                  </a:ext>
                </a:extLst>
              </a:tr>
              <a:tr h="370840">
                <a:tc>
                  <a:txBody>
                    <a:bodyPr/>
                    <a:lstStyle/>
                    <a:p>
                      <a:pPr algn="ctr"/>
                      <a:r>
                        <a:rPr lang="en-US" dirty="0"/>
                        <a:t>No Loan</a:t>
                      </a:r>
                    </a:p>
                  </a:txBody>
                  <a:tcPr/>
                </a:tc>
                <a:tc>
                  <a:txBody>
                    <a:bodyPr/>
                    <a:lstStyle/>
                    <a:p>
                      <a:pPr algn="ctr"/>
                      <a:r>
                        <a:rPr lang="en-US" dirty="0"/>
                        <a:t>$10</a:t>
                      </a:r>
                    </a:p>
                  </a:txBody>
                  <a:tcPr/>
                </a:tc>
                <a:tc>
                  <a:txBody>
                    <a:bodyPr/>
                    <a:lstStyle/>
                    <a:p>
                      <a:pPr algn="ctr"/>
                      <a:r>
                        <a:rPr lang="en-US" dirty="0"/>
                        <a:t>$20</a:t>
                      </a:r>
                    </a:p>
                  </a:txBody>
                  <a:tcPr/>
                </a:tc>
                <a:extLst>
                  <a:ext uri="{0D108BD9-81ED-4DB2-BD59-A6C34878D82A}">
                    <a16:rowId xmlns:a16="http://schemas.microsoft.com/office/drawing/2014/main" val="10001"/>
                  </a:ext>
                </a:extLst>
              </a:tr>
              <a:tr h="370840">
                <a:tc>
                  <a:txBody>
                    <a:bodyPr/>
                    <a:lstStyle/>
                    <a:p>
                      <a:pPr algn="ctr"/>
                      <a:r>
                        <a:rPr lang="en-US" dirty="0"/>
                        <a:t>Takes</a:t>
                      </a:r>
                      <a:r>
                        <a:rPr lang="en-US" baseline="0" dirty="0"/>
                        <a:t> a Loan</a:t>
                      </a:r>
                      <a:endParaRPr lang="en-US" dirty="0"/>
                    </a:p>
                  </a:txBody>
                  <a:tcPr/>
                </a:tc>
                <a:tc>
                  <a:txBody>
                    <a:bodyPr/>
                    <a:lstStyle/>
                    <a:p>
                      <a:pPr algn="ctr"/>
                      <a:r>
                        <a:rPr lang="en-US" dirty="0"/>
                        <a:t>$10</a:t>
                      </a:r>
                    </a:p>
                  </a:txBody>
                  <a:tcPr/>
                </a:tc>
                <a:tc>
                  <a:txBody>
                    <a:bodyPr/>
                    <a:lstStyle/>
                    <a:p>
                      <a:pPr algn="ctr"/>
                      <a:r>
                        <a:rPr lang="en-US" dirty="0"/>
                        <a:t>$20</a:t>
                      </a:r>
                    </a:p>
                  </a:txBody>
                  <a:tcPr/>
                </a:tc>
                <a:extLst>
                  <a:ext uri="{0D108BD9-81ED-4DB2-BD59-A6C34878D82A}">
                    <a16:rowId xmlns:a16="http://schemas.microsoft.com/office/drawing/2014/main" val="10002"/>
                  </a:ext>
                </a:extLst>
              </a:tr>
            </a:tbl>
          </a:graphicData>
        </a:graphic>
      </p:graphicFrame>
      <p:sp>
        <p:nvSpPr>
          <p:cNvPr id="12" name="TextBox 11"/>
          <p:cNvSpPr txBox="1"/>
          <p:nvPr/>
        </p:nvSpPr>
        <p:spPr>
          <a:xfrm>
            <a:off x="4191001" y="1542534"/>
            <a:ext cx="3136821" cy="369332"/>
          </a:xfrm>
          <a:prstGeom prst="rect">
            <a:avLst/>
          </a:prstGeom>
          <a:noFill/>
        </p:spPr>
        <p:txBody>
          <a:bodyPr wrap="none" rtlCol="0">
            <a:spAutoFit/>
          </a:bodyPr>
          <a:lstStyle/>
          <a:p>
            <a:r>
              <a:rPr lang="en-US" dirty="0"/>
              <a:t>Number of people per category</a:t>
            </a:r>
          </a:p>
        </p:txBody>
      </p:sp>
      <p:sp>
        <p:nvSpPr>
          <p:cNvPr id="13" name="TextBox 12"/>
          <p:cNvSpPr txBox="1"/>
          <p:nvPr/>
        </p:nvSpPr>
        <p:spPr>
          <a:xfrm>
            <a:off x="4191000" y="3516868"/>
            <a:ext cx="3624582" cy="369332"/>
          </a:xfrm>
          <a:prstGeom prst="rect">
            <a:avLst/>
          </a:prstGeom>
          <a:noFill/>
        </p:spPr>
        <p:txBody>
          <a:bodyPr wrap="none" rtlCol="0">
            <a:spAutoFit/>
          </a:bodyPr>
          <a:lstStyle/>
          <a:p>
            <a:r>
              <a:rPr lang="en-US" dirty="0"/>
              <a:t>Average weekly income per category</a:t>
            </a:r>
          </a:p>
        </p:txBody>
      </p:sp>
      <p:graphicFrame>
        <p:nvGraphicFramePr>
          <p:cNvPr id="16" name="Object 15"/>
          <p:cNvGraphicFramePr>
            <a:graphicFrameLocks noChangeAspect="1"/>
          </p:cNvGraphicFramePr>
          <p:nvPr/>
        </p:nvGraphicFramePr>
        <p:xfrm>
          <a:off x="3352800" y="5511800"/>
          <a:ext cx="3213100" cy="812800"/>
        </p:xfrm>
        <a:graphic>
          <a:graphicData uri="http://schemas.openxmlformats.org/presentationml/2006/ole">
            <mc:AlternateContent xmlns:mc="http://schemas.openxmlformats.org/markup-compatibility/2006">
              <mc:Choice xmlns:v="urn:schemas-microsoft-com:vml" Requires="v">
                <p:oleObj spid="_x0000_s4115" name="Equation" r:id="rId3" imgW="3213000" imgH="812520" progId="Equation.3">
                  <p:embed/>
                </p:oleObj>
              </mc:Choice>
              <mc:Fallback>
                <p:oleObj name="Equation" r:id="rId3" imgW="3213000" imgH="812520" progId="Equation.3">
                  <p:embed/>
                  <p:pic>
                    <p:nvPicPr>
                      <p:cNvPr id="16"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5511800"/>
                        <a:ext cx="32131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Box 16"/>
          <p:cNvSpPr txBox="1"/>
          <p:nvPr/>
        </p:nvSpPr>
        <p:spPr>
          <a:xfrm>
            <a:off x="7010401" y="5543610"/>
            <a:ext cx="1958485" cy="738664"/>
          </a:xfrm>
          <a:prstGeom prst="rect">
            <a:avLst/>
          </a:prstGeom>
          <a:noFill/>
        </p:spPr>
        <p:txBody>
          <a:bodyPr wrap="none" rtlCol="0">
            <a:spAutoFit/>
          </a:bodyPr>
          <a:lstStyle/>
          <a:p>
            <a:r>
              <a:rPr lang="en-US" sz="1400" dirty="0">
                <a:solidFill>
                  <a:srgbClr val="E46C0A"/>
                </a:solidFill>
              </a:rPr>
              <a:t>The loan appears to</a:t>
            </a:r>
            <a:br>
              <a:rPr lang="en-US" sz="1400" dirty="0">
                <a:solidFill>
                  <a:srgbClr val="E46C0A"/>
                </a:solidFill>
              </a:rPr>
            </a:br>
            <a:r>
              <a:rPr lang="en-US" sz="1400" dirty="0">
                <a:solidFill>
                  <a:srgbClr val="E46C0A"/>
                </a:solidFill>
              </a:rPr>
              <a:t>have an impact even</a:t>
            </a:r>
            <a:br>
              <a:rPr lang="en-US" sz="1400" dirty="0">
                <a:solidFill>
                  <a:srgbClr val="E46C0A"/>
                </a:solidFill>
              </a:rPr>
            </a:br>
            <a:r>
              <a:rPr lang="en-US" sz="1400" dirty="0">
                <a:solidFill>
                  <a:srgbClr val="E46C0A"/>
                </a:solidFill>
              </a:rPr>
              <a:t>when we know it didn’t!</a:t>
            </a:r>
          </a:p>
        </p:txBody>
      </p:sp>
    </p:spTree>
    <p:extLst>
      <p:ext uri="{BB962C8B-B14F-4D97-AF65-F5344CB8AC3E}">
        <p14:creationId xmlns:p14="http://schemas.microsoft.com/office/powerpoint/2010/main" val="3001781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3559628" y="1219201"/>
            <a:ext cx="6676053" cy="3477875"/>
          </a:xfrm>
          <a:prstGeom prst="rect">
            <a:avLst/>
          </a:prstGeom>
        </p:spPr>
        <p:txBody>
          <a:bodyPr wrap="square">
            <a:spAutoFit/>
          </a:bodyPr>
          <a:lstStyle/>
          <a:p>
            <a:r>
              <a:rPr lang="en-US" sz="2000" b="1" u="sng" dirty="0"/>
              <a:t>“Selection” Problem</a:t>
            </a:r>
            <a:endParaRPr lang="en-US" sz="2000" b="1" dirty="0"/>
          </a:p>
          <a:p>
            <a:endParaRPr lang="en-US" sz="2000" dirty="0"/>
          </a:p>
          <a:p>
            <a:r>
              <a:rPr lang="en-US" sz="2000" dirty="0"/>
              <a:t>Those that participate in the program (treatment group) are different from those that do not (control group). </a:t>
            </a:r>
          </a:p>
          <a:p>
            <a:endParaRPr lang="en-US" sz="2000" dirty="0"/>
          </a:p>
          <a:p>
            <a:r>
              <a:rPr lang="en-US" sz="2000" dirty="0"/>
              <a:t>This is the biggest problem in impact evaluation!</a:t>
            </a:r>
          </a:p>
          <a:p>
            <a:endParaRPr lang="en-US" sz="2000" dirty="0"/>
          </a:p>
          <a:p>
            <a:r>
              <a:rPr lang="en-US" sz="2000" b="1" u="sng" dirty="0"/>
              <a:t>The Fix:</a:t>
            </a:r>
            <a:endParaRPr lang="en-US" sz="2000" b="1" dirty="0"/>
          </a:p>
          <a:p>
            <a:pPr lvl="0"/>
            <a:endParaRPr lang="en-US" sz="2000" dirty="0"/>
          </a:p>
          <a:p>
            <a:pPr lvl="0"/>
            <a:r>
              <a:rPr lang="en-US" sz="2000" dirty="0"/>
              <a:t>Use randomization or matching to ensure an apples to apples comparison.</a:t>
            </a:r>
          </a:p>
        </p:txBody>
      </p:sp>
    </p:spTree>
    <p:extLst>
      <p:ext uri="{BB962C8B-B14F-4D97-AF65-F5344CB8AC3E}">
        <p14:creationId xmlns:p14="http://schemas.microsoft.com/office/powerpoint/2010/main" val="1718879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1"/>
            <a:ext cx="8148638" cy="5551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7214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Test for “Happy” Randomization</a:t>
            </a:r>
          </a:p>
        </p:txBody>
      </p:sp>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Tahoma" pitchFamily="34" charset="0"/>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6002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257800" y="2133600"/>
            <a:ext cx="1524000" cy="2819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53466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2136" y="2050089"/>
            <a:ext cx="7581350" cy="646331"/>
          </a:xfrm>
          <a:prstGeom prst="rect">
            <a:avLst/>
          </a:prstGeom>
          <a:noFill/>
          <a:ln w="9525">
            <a:noFill/>
            <a:miter lim="800000"/>
            <a:headEnd/>
            <a:tailEnd/>
          </a:ln>
        </p:spPr>
        <p:txBody>
          <a:bodyPr wrap="square">
            <a:spAutoFit/>
          </a:bodyPr>
          <a:lstStyle/>
          <a:p>
            <a:pPr algn="ctr"/>
            <a:r>
              <a:rPr lang="en-US" sz="3600" dirty="0">
                <a:latin typeface="Tahoma" pitchFamily="34" charset="0"/>
              </a:rPr>
              <a:t>Reflexive design</a:t>
            </a:r>
          </a:p>
        </p:txBody>
      </p:sp>
      <p:sp>
        <p:nvSpPr>
          <p:cNvPr id="6" name="TextBox 5"/>
          <p:cNvSpPr txBox="1"/>
          <p:nvPr/>
        </p:nvSpPr>
        <p:spPr bwMode="auto">
          <a:xfrm>
            <a:off x="3443026" y="3026370"/>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892172" y="3003426"/>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10" name="Right Brace 9"/>
          <p:cNvSpPr/>
          <p:nvPr/>
        </p:nvSpPr>
        <p:spPr>
          <a:xfrm>
            <a:off x="4128825" y="3102569"/>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541203" y="3429782"/>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8621535" y="3102569"/>
            <a:ext cx="381000" cy="9347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9101597" y="3390977"/>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4" name="TextBox 13"/>
          <p:cNvSpPr txBox="1"/>
          <p:nvPr/>
        </p:nvSpPr>
        <p:spPr bwMode="auto">
          <a:xfrm>
            <a:off x="3763087" y="5280984"/>
            <a:ext cx="5239448" cy="338554"/>
          </a:xfrm>
          <a:prstGeom prst="rect">
            <a:avLst/>
          </a:prstGeom>
          <a:noFill/>
          <a:ln w="9525">
            <a:noFill/>
            <a:miter lim="800000"/>
            <a:headEnd/>
            <a:tailEnd/>
          </a:ln>
        </p:spPr>
        <p:txBody>
          <a:bodyPr wrap="none" rtlCol="0">
            <a:spAutoFit/>
          </a:bodyPr>
          <a:lstStyle/>
          <a:p>
            <a:pPr algn="ctr"/>
            <a:r>
              <a:rPr lang="en-US" sz="1600" dirty="0">
                <a:solidFill>
                  <a:srgbClr val="FF6D16"/>
                </a:solidFill>
                <a:latin typeface="Tahoma" charset="0"/>
              </a:rPr>
              <a:t>T2 - T1 = 0, estimate of effect is accurate (“unbiased”)</a:t>
            </a:r>
          </a:p>
        </p:txBody>
      </p:sp>
      <p:sp>
        <p:nvSpPr>
          <p:cNvPr id="19" name="Rectangle 18"/>
          <p:cNvSpPr/>
          <p:nvPr/>
        </p:nvSpPr>
        <p:spPr>
          <a:xfrm>
            <a:off x="3251621" y="245702"/>
            <a:ext cx="6492280" cy="1077218"/>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Microfinance example of bias from </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selection OUT OF a study group</a:t>
            </a:r>
          </a:p>
        </p:txBody>
      </p:sp>
      <p:sp>
        <p:nvSpPr>
          <p:cNvPr id="20" name="TextBox 19"/>
          <p:cNvSpPr txBox="1"/>
          <p:nvPr/>
        </p:nvSpPr>
        <p:spPr bwMode="auto">
          <a:xfrm>
            <a:off x="2762007" y="4278650"/>
            <a:ext cx="3347391" cy="307777"/>
          </a:xfrm>
          <a:prstGeom prst="rect">
            <a:avLst/>
          </a:prstGeom>
          <a:noFill/>
          <a:ln w="9525">
            <a:noFill/>
            <a:miter lim="800000"/>
            <a:headEnd/>
            <a:tailEnd/>
          </a:ln>
        </p:spPr>
        <p:txBody>
          <a:bodyPr wrap="none" rtlCol="0">
            <a:spAutoFit/>
          </a:bodyPr>
          <a:lstStyle/>
          <a:p>
            <a:pPr algn="ctr"/>
            <a:r>
              <a:rPr lang="en-US" sz="1400" dirty="0">
                <a:latin typeface="Tahoma" charset="0"/>
              </a:rPr>
              <a:t>Household daily income before program</a:t>
            </a:r>
          </a:p>
        </p:txBody>
      </p:sp>
      <p:sp>
        <p:nvSpPr>
          <p:cNvPr id="21" name="TextBox 20"/>
          <p:cNvSpPr txBox="1"/>
          <p:nvPr/>
        </p:nvSpPr>
        <p:spPr bwMode="auto">
          <a:xfrm>
            <a:off x="8453932" y="4290664"/>
            <a:ext cx="1289969" cy="307777"/>
          </a:xfrm>
          <a:prstGeom prst="rect">
            <a:avLst/>
          </a:prstGeom>
          <a:noFill/>
          <a:ln w="9525">
            <a:noFill/>
            <a:miter lim="800000"/>
            <a:headEnd/>
            <a:tailEnd/>
          </a:ln>
        </p:spPr>
        <p:txBody>
          <a:bodyPr wrap="none" rtlCol="0">
            <a:spAutoFit/>
          </a:bodyPr>
          <a:lstStyle/>
          <a:p>
            <a:pPr algn="ctr"/>
            <a:r>
              <a:rPr lang="en-US" sz="1400" dirty="0">
                <a:latin typeface="Tahoma" charset="0"/>
              </a:rPr>
              <a:t>After program</a:t>
            </a:r>
          </a:p>
        </p:txBody>
      </p:sp>
    </p:spTree>
    <p:extLst>
      <p:ext uri="{BB962C8B-B14F-4D97-AF65-F5344CB8AC3E}">
        <p14:creationId xmlns:p14="http://schemas.microsoft.com/office/powerpoint/2010/main" val="4150409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632506" y="1894642"/>
            <a:ext cx="7010400" cy="646113"/>
          </a:xfrm>
          <a:prstGeom prst="rect">
            <a:avLst/>
          </a:prstGeom>
          <a:noFill/>
          <a:ln w="9525">
            <a:noFill/>
            <a:miter lim="800000"/>
            <a:headEnd/>
            <a:tailEnd/>
          </a:ln>
        </p:spPr>
        <p:txBody>
          <a:bodyPr>
            <a:spAutoFit/>
          </a:bodyPr>
          <a:lstStyle/>
          <a:p>
            <a:pPr algn="ctr"/>
            <a:r>
              <a:rPr lang="en-US" sz="3600" dirty="0">
                <a:latin typeface="Tahoma" pitchFamily="34" charset="0"/>
              </a:rPr>
              <a:t>Random Attrition Example</a:t>
            </a:r>
          </a:p>
        </p:txBody>
      </p:sp>
      <p:sp>
        <p:nvSpPr>
          <p:cNvPr id="6" name="TextBox 5"/>
          <p:cNvSpPr txBox="1"/>
          <p:nvPr/>
        </p:nvSpPr>
        <p:spPr bwMode="auto">
          <a:xfrm>
            <a:off x="3443026" y="3026370"/>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892172" y="3003426"/>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strike="sngStrike" dirty="0">
                <a:latin typeface="Tahoma" charset="0"/>
              </a:rPr>
              <a:t>$2.50</a:t>
            </a:r>
          </a:p>
          <a:p>
            <a:pPr algn="ctr"/>
            <a:r>
              <a:rPr lang="en-US" sz="1400" dirty="0">
                <a:latin typeface="Tahoma" charset="0"/>
              </a:rPr>
              <a:t>$2.00</a:t>
            </a:r>
          </a:p>
          <a:p>
            <a:pPr algn="ctr"/>
            <a:r>
              <a:rPr lang="en-US" sz="1400" strike="sngStrike" dirty="0">
                <a:latin typeface="Tahoma" charset="0"/>
              </a:rPr>
              <a:t>$1.50</a:t>
            </a:r>
          </a:p>
          <a:p>
            <a:pPr algn="ctr"/>
            <a:r>
              <a:rPr lang="en-US" sz="1400" dirty="0">
                <a:latin typeface="Tahoma" charset="0"/>
              </a:rPr>
              <a:t>$1.00</a:t>
            </a:r>
          </a:p>
        </p:txBody>
      </p:sp>
      <p:sp>
        <p:nvSpPr>
          <p:cNvPr id="10" name="Right Brace 9"/>
          <p:cNvSpPr/>
          <p:nvPr/>
        </p:nvSpPr>
        <p:spPr>
          <a:xfrm>
            <a:off x="4128825" y="3102569"/>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541203" y="3429782"/>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8621535" y="3102569"/>
            <a:ext cx="381000" cy="9347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9101597" y="3390977"/>
            <a:ext cx="1298753" cy="307777"/>
          </a:xfrm>
          <a:prstGeom prst="rect">
            <a:avLst/>
          </a:prstGeom>
          <a:noFill/>
          <a:ln w="9525">
            <a:noFill/>
            <a:miter lim="800000"/>
            <a:headEnd/>
            <a:tailEnd/>
          </a:ln>
        </p:spPr>
        <p:txBody>
          <a:bodyPr wrap="none" rtlCol="0">
            <a:spAutoFit/>
          </a:bodyPr>
          <a:lstStyle/>
          <a:p>
            <a:pPr algn="ctr"/>
            <a:r>
              <a:rPr lang="en-US" sz="1400" dirty="0">
                <a:solidFill>
                  <a:srgbClr val="FF6D16"/>
                </a:solidFill>
                <a:latin typeface="Tahoma" charset="0"/>
              </a:rPr>
              <a:t>Mean = $2.00</a:t>
            </a:r>
          </a:p>
        </p:txBody>
      </p:sp>
      <p:cxnSp>
        <p:nvCxnSpPr>
          <p:cNvPr id="16" name="Straight Arrow Connector 15"/>
          <p:cNvCxnSpPr/>
          <p:nvPr/>
        </p:nvCxnSpPr>
        <p:spPr>
          <a:xfrm rot="10800000" flipH="1">
            <a:off x="7434972" y="3800773"/>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6908791" y="3646884"/>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cxnSp>
        <p:nvCxnSpPr>
          <p:cNvPr id="15" name="Straight Arrow Connector 14"/>
          <p:cNvCxnSpPr/>
          <p:nvPr/>
        </p:nvCxnSpPr>
        <p:spPr>
          <a:xfrm rot="10800000" flipH="1">
            <a:off x="7455674" y="3395648"/>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bwMode="auto">
          <a:xfrm>
            <a:off x="6910834" y="3213766"/>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sp>
        <p:nvSpPr>
          <p:cNvPr id="14" name="TextBox 13"/>
          <p:cNvSpPr txBox="1"/>
          <p:nvPr/>
        </p:nvSpPr>
        <p:spPr bwMode="auto">
          <a:xfrm>
            <a:off x="2768138" y="4926341"/>
            <a:ext cx="7176902" cy="584775"/>
          </a:xfrm>
          <a:prstGeom prst="rect">
            <a:avLst/>
          </a:prstGeom>
          <a:noFill/>
          <a:ln w="9525">
            <a:noFill/>
            <a:miter lim="800000"/>
            <a:headEnd/>
            <a:tailEnd/>
          </a:ln>
        </p:spPr>
        <p:txBody>
          <a:bodyPr wrap="square" rtlCol="0">
            <a:spAutoFit/>
          </a:bodyPr>
          <a:lstStyle/>
          <a:p>
            <a:pPr algn="ctr"/>
            <a:r>
              <a:rPr lang="en-US" sz="1600" dirty="0">
                <a:solidFill>
                  <a:srgbClr val="FF6D16"/>
                </a:solidFill>
                <a:latin typeface="Tahoma" charset="0"/>
              </a:rPr>
              <a:t>T2 - T1 = 0, Impact study accurately represents program effects</a:t>
            </a:r>
            <a:br>
              <a:rPr lang="en-US" sz="1600" dirty="0">
                <a:solidFill>
                  <a:srgbClr val="FF6D16"/>
                </a:solidFill>
                <a:latin typeface="Tahoma" charset="0"/>
              </a:rPr>
            </a:br>
            <a:endParaRPr lang="en-US" sz="1600" dirty="0">
              <a:solidFill>
                <a:srgbClr val="FF6D16"/>
              </a:solidFill>
              <a:latin typeface="Tahoma" charset="0"/>
            </a:endParaRPr>
          </a:p>
        </p:txBody>
      </p:sp>
    </p:spTree>
    <p:extLst>
      <p:ext uri="{BB962C8B-B14F-4D97-AF65-F5344CB8AC3E}">
        <p14:creationId xmlns:p14="http://schemas.microsoft.com/office/powerpoint/2010/main" val="1049335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733501" y="2007300"/>
            <a:ext cx="7010400" cy="646113"/>
          </a:xfrm>
          <a:prstGeom prst="rect">
            <a:avLst/>
          </a:prstGeom>
          <a:noFill/>
          <a:ln w="9525">
            <a:noFill/>
            <a:miter lim="800000"/>
            <a:headEnd/>
            <a:tailEnd/>
          </a:ln>
        </p:spPr>
        <p:txBody>
          <a:bodyPr>
            <a:spAutoFit/>
          </a:bodyPr>
          <a:lstStyle/>
          <a:p>
            <a:pPr algn="ctr"/>
            <a:r>
              <a:rPr lang="en-US" sz="3600" dirty="0">
                <a:latin typeface="Tahoma" pitchFamily="34" charset="0"/>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strike="sngStrike" dirty="0">
                <a:latin typeface="Tahoma" charset="0"/>
              </a:rPr>
              <a:t>$1.50</a:t>
            </a:r>
          </a:p>
          <a:p>
            <a:pPr algn="ctr"/>
            <a:r>
              <a:rPr lang="en-US" sz="1400" strike="sngStrike" dirty="0">
                <a:latin typeface="Tahoma" charset="0"/>
              </a:rPr>
              <a:t>$1.00</a:t>
            </a:r>
          </a:p>
        </p:txBody>
      </p:sp>
      <p:sp>
        <p:nvSpPr>
          <p:cNvPr id="10" name="Right Brace 9"/>
          <p:cNvSpPr/>
          <p:nvPr/>
        </p:nvSpPr>
        <p:spPr>
          <a:xfrm>
            <a:off x="4268784" y="3385811"/>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681162" y="3713024"/>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7874513" y="3412705"/>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8363090" y="3511318"/>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$2.50</a:t>
            </a:r>
          </a:p>
        </p:txBody>
      </p:sp>
      <p:cxnSp>
        <p:nvCxnSpPr>
          <p:cNvPr id="16" name="Straight Arrow Connector 15"/>
          <p:cNvCxnSpPr/>
          <p:nvPr/>
        </p:nvCxnSpPr>
        <p:spPr>
          <a:xfrm rot="10800000">
            <a:off x="7932783" y="421504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88595" y="4041741"/>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sp>
        <p:nvSpPr>
          <p:cNvPr id="20" name="TextBox 19"/>
          <p:cNvSpPr txBox="1"/>
          <p:nvPr/>
        </p:nvSpPr>
        <p:spPr bwMode="auto">
          <a:xfrm>
            <a:off x="3909333" y="5135362"/>
            <a:ext cx="4480650" cy="338554"/>
          </a:xfrm>
          <a:prstGeom prst="rect">
            <a:avLst/>
          </a:prstGeom>
          <a:noFill/>
          <a:ln w="9525">
            <a:noFill/>
            <a:miter lim="800000"/>
            <a:headEnd/>
            <a:tailEnd/>
          </a:ln>
        </p:spPr>
        <p:txBody>
          <a:bodyPr wrap="none" rtlCol="0">
            <a:spAutoFit/>
          </a:bodyPr>
          <a:lstStyle/>
          <a:p>
            <a:pPr algn="ctr"/>
            <a:r>
              <a:rPr lang="en-US" sz="1600" dirty="0">
                <a:solidFill>
                  <a:srgbClr val="FF6D16"/>
                </a:solidFill>
                <a:latin typeface="Tahoma" charset="0"/>
              </a:rPr>
              <a:t>T2 – T1 ≠ 0, We over-estimate program effects</a:t>
            </a:r>
          </a:p>
        </p:txBody>
      </p:sp>
    </p:spTree>
    <p:extLst>
      <p:ext uri="{BB962C8B-B14F-4D97-AF65-F5344CB8AC3E}">
        <p14:creationId xmlns:p14="http://schemas.microsoft.com/office/powerpoint/2010/main" val="2275646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259676" y="1823319"/>
            <a:ext cx="7010400" cy="646113"/>
          </a:xfrm>
          <a:prstGeom prst="rect">
            <a:avLst/>
          </a:prstGeom>
          <a:noFill/>
          <a:ln w="9525">
            <a:noFill/>
            <a:miter lim="800000"/>
            <a:headEnd/>
            <a:tailEnd/>
          </a:ln>
        </p:spPr>
        <p:txBody>
          <a:bodyPr>
            <a:spAutoFit/>
          </a:bodyPr>
          <a:lstStyle/>
          <a:p>
            <a:pPr algn="ctr"/>
            <a:r>
              <a:rPr lang="en-US" sz="3600" dirty="0">
                <a:latin typeface="Tahoma" pitchFamily="34" charset="0"/>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algn="ctr"/>
            <a:r>
              <a:rPr lang="en-US" sz="1400" strike="sngStrike" dirty="0">
                <a:latin typeface="Tahoma" charset="0"/>
              </a:rPr>
              <a:t>$3.00</a:t>
            </a:r>
          </a:p>
          <a:p>
            <a:pPr algn="ctr"/>
            <a:r>
              <a:rPr lang="en-US" sz="1400" strike="sngStrike"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10" name="Right Brace 9"/>
          <p:cNvSpPr/>
          <p:nvPr/>
        </p:nvSpPr>
        <p:spPr>
          <a:xfrm>
            <a:off x="4268784" y="3385811"/>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681162" y="3713024"/>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7882825" y="3843011"/>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8371402" y="3941624"/>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$1.50</a:t>
            </a:r>
          </a:p>
        </p:txBody>
      </p:sp>
      <p:cxnSp>
        <p:nvCxnSpPr>
          <p:cNvPr id="16" name="Straight Arrow Connector 15"/>
          <p:cNvCxnSpPr/>
          <p:nvPr/>
        </p:nvCxnSpPr>
        <p:spPr>
          <a:xfrm rot="10800000">
            <a:off x="7914202" y="3588161"/>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70014" y="3414856"/>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sp>
        <p:nvSpPr>
          <p:cNvPr id="20" name="TextBox 19"/>
          <p:cNvSpPr txBox="1"/>
          <p:nvPr/>
        </p:nvSpPr>
        <p:spPr bwMode="auto">
          <a:xfrm>
            <a:off x="3844604" y="5135362"/>
            <a:ext cx="4610109" cy="338554"/>
          </a:xfrm>
          <a:prstGeom prst="rect">
            <a:avLst/>
          </a:prstGeom>
          <a:noFill/>
          <a:ln w="9525">
            <a:noFill/>
            <a:miter lim="800000"/>
            <a:headEnd/>
            <a:tailEnd/>
          </a:ln>
        </p:spPr>
        <p:txBody>
          <a:bodyPr wrap="none" rtlCol="0">
            <a:spAutoFit/>
          </a:bodyPr>
          <a:lstStyle/>
          <a:p>
            <a:pPr algn="ctr"/>
            <a:r>
              <a:rPr lang="en-US" sz="1600" dirty="0">
                <a:solidFill>
                  <a:srgbClr val="FF6D16"/>
                </a:solidFill>
                <a:latin typeface="Tahoma" charset="0"/>
              </a:rPr>
              <a:t>T2 – T1 ≠ 0, We under-estimate program effects</a:t>
            </a:r>
          </a:p>
        </p:txBody>
      </p:sp>
    </p:spTree>
    <p:extLst>
      <p:ext uri="{BB962C8B-B14F-4D97-AF65-F5344CB8AC3E}">
        <p14:creationId xmlns:p14="http://schemas.microsoft.com/office/powerpoint/2010/main" val="484582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spTree>
    <p:extLst>
      <p:ext uri="{BB962C8B-B14F-4D97-AF65-F5344CB8AC3E}">
        <p14:creationId xmlns:p14="http://schemas.microsoft.com/office/powerpoint/2010/main" val="1497637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3559628" y="1219201"/>
            <a:ext cx="6676053" cy="3170099"/>
          </a:xfrm>
          <a:prstGeom prst="rect">
            <a:avLst/>
          </a:prstGeom>
        </p:spPr>
        <p:txBody>
          <a:bodyPr wrap="square">
            <a:spAutoFit/>
          </a:bodyPr>
          <a:lstStyle/>
          <a:p>
            <a:r>
              <a:rPr lang="en-US" sz="2000" b="1" u="sng" dirty="0"/>
              <a:t>Non-Random Attrition</a:t>
            </a:r>
            <a:endParaRPr lang="en-US" sz="2000" b="1" dirty="0"/>
          </a:p>
          <a:p>
            <a:endParaRPr lang="en-US" sz="2000" dirty="0"/>
          </a:p>
          <a:p>
            <a:r>
              <a:rPr lang="en-US" sz="2000" dirty="0"/>
              <a:t>If the people that leave a program or study are different than those that stay, the calculation of effects will be biased. </a:t>
            </a:r>
          </a:p>
          <a:p>
            <a:endParaRPr lang="en-US" sz="2000" dirty="0"/>
          </a:p>
          <a:p>
            <a:endParaRPr lang="en-US" sz="2000" dirty="0"/>
          </a:p>
          <a:p>
            <a:r>
              <a:rPr lang="en-US" sz="2000" b="1" u="sng" dirty="0"/>
              <a:t>The Fix:</a:t>
            </a:r>
            <a:endParaRPr lang="en-US" sz="2000" b="1" dirty="0"/>
          </a:p>
          <a:p>
            <a:pPr lvl="0"/>
            <a:endParaRPr lang="en-US" sz="2000" dirty="0"/>
          </a:p>
          <a:p>
            <a:pPr lvl="0"/>
            <a:r>
              <a:rPr lang="en-US" sz="2000" dirty="0"/>
              <a:t>Examine characteristics of those that stay versus those that leave.</a:t>
            </a:r>
          </a:p>
        </p:txBody>
      </p:sp>
    </p:spTree>
    <p:extLst>
      <p:ext uri="{BB962C8B-B14F-4D97-AF65-F5344CB8AC3E}">
        <p14:creationId xmlns:p14="http://schemas.microsoft.com/office/powerpoint/2010/main" val="3424258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a:latin typeface="Tahoma" pitchFamily="34" charset="0"/>
              </a:rPr>
              <a:t>Test for Attrition</a:t>
            </a:r>
          </a:p>
        </p:txBody>
      </p:sp>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6002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790267" y="2019300"/>
            <a:ext cx="1610783" cy="2933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943454" y="6036677"/>
            <a:ext cx="6400342" cy="338554"/>
          </a:xfrm>
          <a:prstGeom prst="rect">
            <a:avLst/>
          </a:prstGeom>
          <a:noFill/>
        </p:spPr>
        <p:txBody>
          <a:bodyPr wrap="none" rtlCol="0">
            <a:spAutoFit/>
          </a:bodyPr>
          <a:lstStyle/>
          <a:p>
            <a:r>
              <a:rPr lang="en-US" sz="1600" dirty="0">
                <a:solidFill>
                  <a:srgbClr val="FF0000"/>
                </a:solidFill>
              </a:rPr>
              <a:t>Can also be tested in another way: do background characteristics of T1 = T2</a:t>
            </a:r>
          </a:p>
        </p:txBody>
      </p:sp>
    </p:spTree>
    <p:extLst>
      <p:ext uri="{BB962C8B-B14F-4D97-AF65-F5344CB8AC3E}">
        <p14:creationId xmlns:p14="http://schemas.microsoft.com/office/powerpoint/2010/main" val="31625550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 interpretations of program effects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62544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41918" y="1432456"/>
            <a:ext cx="10058400" cy="25853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Those more effective methods are ones that don't require people to remember to take a pill, put on a condom, or record their temperature daily, such as intrauterine contraception or implants.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That's because human error can mess with things quite a lot. In fact, the UK's National Health Service (NHS) explained that </a:t>
            </a:r>
            <a:r>
              <a:rPr kumimoji="0" lang="en-US" sz="1800" b="1" i="0" u="none" strike="noStrike" kern="1200" cap="none" spc="0" normalizeH="0" baseline="0" noProof="0" dirty="0">
                <a:ln>
                  <a:noFill/>
                </a:ln>
                <a:solidFill>
                  <a:prstClr val="black"/>
                </a:solidFill>
                <a:effectLst/>
                <a:uLnTx/>
                <a:uFillTx/>
                <a:latin typeface="Calibri"/>
                <a:ea typeface="+mn-ea"/>
                <a:cs typeface="+mn-cs"/>
              </a:rPr>
              <a:t>when the app was used perfectly all the time</a:t>
            </a:r>
            <a:r>
              <a:rPr kumimoji="0" lang="en-US" sz="1800" b="0" i="0" u="none" strike="noStrike" kern="1200" cap="none" spc="0" normalizeH="0" baseline="0" noProof="0" dirty="0">
                <a:ln>
                  <a:noFill/>
                </a:ln>
                <a:solidFill>
                  <a:prstClr val="black"/>
                </a:solidFill>
                <a:effectLst/>
                <a:uLnTx/>
                <a:uFillTx/>
                <a:latin typeface="Calibri"/>
                <a:ea typeface="+mn-ea"/>
                <a:cs typeface="+mn-cs"/>
              </a:rPr>
              <a:t>, only five out of every 1,000 women would fall pregnant every year - a rate slightly better than the pill (</a:t>
            </a:r>
            <a:r>
              <a:rPr kumimoji="0" lang="en-US" sz="1800" b="1" i="0" u="none" strike="noStrike" kern="1200" cap="none" spc="0" normalizeH="0" baseline="0" noProof="0" dirty="0">
                <a:ln>
                  <a:noFill/>
                </a:ln>
                <a:solidFill>
                  <a:prstClr val="black"/>
                </a:solidFill>
                <a:effectLst/>
                <a:uLnTx/>
                <a:uFillTx/>
                <a:latin typeface="Calibri"/>
                <a:ea typeface="+mn-ea"/>
                <a:cs typeface="+mn-cs"/>
              </a:rPr>
              <a:t>99.5 percent</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But for </a:t>
            </a:r>
            <a:r>
              <a:rPr kumimoji="0" lang="en-US" sz="1800" b="1" i="0" u="none" strike="noStrike" kern="1200" cap="none" spc="0" normalizeH="0" baseline="0" noProof="0" dirty="0">
                <a:ln>
                  <a:noFill/>
                </a:ln>
                <a:solidFill>
                  <a:prstClr val="black"/>
                </a:solidFill>
                <a:effectLst/>
                <a:uLnTx/>
                <a:uFillTx/>
                <a:latin typeface="Calibri"/>
                <a:ea typeface="+mn-ea"/>
                <a:cs typeface="+mn-cs"/>
              </a:rPr>
              <a:t>"typical use" - where the app isn't used entirely correctly every day </a:t>
            </a:r>
            <a:r>
              <a:rPr kumimoji="0" lang="en-US" sz="1800" b="0" i="0" u="none" strike="noStrike" kern="1200" cap="none" spc="0" normalizeH="0" baseline="0" noProof="0" dirty="0">
                <a:ln>
                  <a:noFill/>
                </a:ln>
                <a:solidFill>
                  <a:prstClr val="black"/>
                </a:solidFill>
                <a:effectLst/>
                <a:uLnTx/>
                <a:uFillTx/>
                <a:latin typeface="Calibri"/>
                <a:ea typeface="+mn-ea"/>
                <a:cs typeface="+mn-cs"/>
              </a:rPr>
              <a:t>- it's more likely that seven out of every 100 women would experience accidental pregnancies, which is around </a:t>
            </a:r>
            <a:r>
              <a:rPr kumimoji="0" lang="en-US" sz="1800" b="1" i="0" u="none" strike="noStrike" kern="1200" cap="none" spc="0" normalizeH="0" baseline="0" noProof="0" dirty="0">
                <a:ln>
                  <a:noFill/>
                </a:ln>
                <a:solidFill>
                  <a:prstClr val="black"/>
                </a:solidFill>
                <a:effectLst/>
                <a:uLnTx/>
                <a:uFillTx/>
                <a:latin typeface="Calibri"/>
                <a:ea typeface="+mn-ea"/>
                <a:cs typeface="+mn-cs"/>
              </a:rPr>
              <a:t>93 percent </a:t>
            </a:r>
            <a:r>
              <a:rPr kumimoji="0" lang="en-US" sz="1800" b="0" i="0" u="none" strike="noStrike" kern="1200" cap="none" spc="0" normalizeH="0" baseline="0" noProof="0" dirty="0">
                <a:ln>
                  <a:noFill/>
                </a:ln>
                <a:solidFill>
                  <a:prstClr val="black"/>
                </a:solidFill>
                <a:effectLst/>
                <a:uLnTx/>
                <a:uFillTx/>
                <a:latin typeface="Calibri"/>
                <a:ea typeface="+mn-ea"/>
                <a:cs typeface="+mn-cs"/>
              </a:rPr>
              <a:t>efficiency.</a:t>
            </a:r>
          </a:p>
        </p:txBody>
      </p:sp>
      <p:sp>
        <p:nvSpPr>
          <p:cNvPr id="5" name="TextBox 4"/>
          <p:cNvSpPr txBox="1"/>
          <p:nvPr/>
        </p:nvSpPr>
        <p:spPr>
          <a:xfrm>
            <a:off x="3321698" y="4808752"/>
            <a:ext cx="491134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Is REAL effectiveness 99.5 percent, or 93 percent?</a:t>
            </a:r>
          </a:p>
        </p:txBody>
      </p:sp>
      <p:sp>
        <p:nvSpPr>
          <p:cNvPr id="2" name="Rectangle 1"/>
          <p:cNvSpPr/>
          <p:nvPr/>
        </p:nvSpPr>
        <p:spPr>
          <a:xfrm>
            <a:off x="1041918" y="292728"/>
            <a:ext cx="10304106"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03030"/>
                </a:solidFill>
                <a:effectLst/>
                <a:uLnTx/>
                <a:uFillTx/>
                <a:latin typeface="Open Sans"/>
                <a:ea typeface="+mn-ea"/>
                <a:cs typeface="+mn-cs"/>
              </a:rPr>
              <a:t>One of The Physicists Behind The Higgs Boson Has Made an Algorithm to Replace The Pill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333333"/>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33333"/>
                </a:solidFill>
                <a:effectLst/>
                <a:uLnTx/>
                <a:uFillTx/>
                <a:latin typeface="Open Sans"/>
                <a:ea typeface="+mn-ea"/>
                <a:cs typeface="+mn-cs"/>
              </a:rPr>
              <a:t>It's up to 99.5% effective at stopping pregnancy.</a:t>
            </a:r>
          </a:p>
        </p:txBody>
      </p:sp>
      <p:sp>
        <p:nvSpPr>
          <p:cNvPr id="6" name="Rectangle 5"/>
          <p:cNvSpPr/>
          <p:nvPr/>
        </p:nvSpPr>
        <p:spPr>
          <a:xfrm>
            <a:off x="1110343" y="6362219"/>
            <a:ext cx="1177212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https://www.sciencealert.com/one-of-the-physicists-behind-the-higgs-boson-has-made-an-algorithm-to-replace-the-pill</a:t>
            </a:r>
          </a:p>
        </p:txBody>
      </p:sp>
    </p:spTree>
    <p:extLst>
      <p:ext uri="{BB962C8B-B14F-4D97-AF65-F5344CB8AC3E}">
        <p14:creationId xmlns:p14="http://schemas.microsoft.com/office/powerpoint/2010/main" val="38297020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667000" y="304801"/>
            <a:ext cx="7010400" cy="6461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Estimation of the counter-factual:</a:t>
            </a:r>
          </a:p>
        </p:txBody>
      </p:sp>
      <p:sp>
        <p:nvSpPr>
          <p:cNvPr id="2" name="TextBox 1"/>
          <p:cNvSpPr txBox="1"/>
          <p:nvPr/>
        </p:nvSpPr>
        <p:spPr>
          <a:xfrm>
            <a:off x="3645517" y="5001905"/>
            <a:ext cx="6351419"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Program Effect =  ( T2 – T1 ) – (C2 – C1 )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Is Group T those that are given bed nets, or those that use them? </a:t>
            </a:r>
          </a:p>
        </p:txBody>
      </p:sp>
      <p:sp>
        <p:nvSpPr>
          <p:cNvPr id="4" name="Oval 3"/>
          <p:cNvSpPr/>
          <p:nvPr/>
        </p:nvSpPr>
        <p:spPr>
          <a:xfrm>
            <a:off x="2667000" y="1715869"/>
            <a:ext cx="2362200"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Oval 6"/>
          <p:cNvSpPr/>
          <p:nvPr/>
        </p:nvSpPr>
        <p:spPr>
          <a:xfrm>
            <a:off x="3217236" y="2401669"/>
            <a:ext cx="1464635" cy="14478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7255835" y="1715869"/>
            <a:ext cx="2362200" cy="2286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8017836" y="2477870"/>
            <a:ext cx="94275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Calibri"/>
                <a:ea typeface="+mn-ea"/>
                <a:cs typeface="+mn-cs"/>
              </a:rPr>
              <a:t>Control </a:t>
            </a:r>
            <a:br>
              <a:rPr kumimoji="0" lang="en-US" sz="1800" b="1" i="0" u="none" strike="noStrike" kern="1200" cap="none" spc="0" normalizeH="0" baseline="0" noProof="0" dirty="0">
                <a:ln>
                  <a:noFill/>
                </a:ln>
                <a:solidFill>
                  <a:srgbClr val="1F497D"/>
                </a:solidFill>
                <a:effectLst/>
                <a:uLnTx/>
                <a:uFillTx/>
                <a:latin typeface="Calibri"/>
                <a:ea typeface="+mn-ea"/>
                <a:cs typeface="+mn-cs"/>
              </a:rPr>
            </a:br>
            <a:r>
              <a:rPr kumimoji="0" lang="en-US" sz="1800" b="1" i="0" u="none" strike="noStrike" kern="1200" cap="none" spc="0" normalizeH="0" baseline="0" noProof="0" dirty="0">
                <a:ln>
                  <a:noFill/>
                </a:ln>
                <a:solidFill>
                  <a:srgbClr val="1F497D"/>
                </a:solidFill>
                <a:effectLst/>
                <a:uLnTx/>
                <a:uFillTx/>
                <a:latin typeface="Calibri"/>
                <a:ea typeface="+mn-ea"/>
                <a:cs typeface="+mn-cs"/>
              </a:rPr>
              <a:t>Group</a:t>
            </a:r>
          </a:p>
        </p:txBody>
      </p:sp>
      <p:cxnSp>
        <p:nvCxnSpPr>
          <p:cNvPr id="9" name="Straight Arrow Connector 8"/>
          <p:cNvCxnSpPr/>
          <p:nvPr/>
        </p:nvCxnSpPr>
        <p:spPr>
          <a:xfrm flipH="1">
            <a:off x="4893635" y="2096869"/>
            <a:ext cx="533400" cy="76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393167" y="1756770"/>
            <a:ext cx="102983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Given </a:t>
            </a:r>
            <a:br>
              <a:rPr kumimoji="0" lang="en-US" sz="1800" b="0" i="0" u="none" strike="noStrike" kern="1200" cap="none" spc="0" normalizeH="0" baseline="0" noProof="0" dirty="0">
                <a:ln>
                  <a:noFill/>
                </a:ln>
                <a:solidFill>
                  <a:srgbClr val="0070C0"/>
                </a:solidFill>
                <a:effectLst/>
                <a:uLnTx/>
                <a:uFillTx/>
                <a:latin typeface="Calibri"/>
                <a:ea typeface="+mn-ea"/>
                <a:cs typeface="+mn-cs"/>
              </a:rPr>
            </a:br>
            <a:r>
              <a:rPr kumimoji="0" lang="en-US" sz="1800" b="0" i="0" u="none" strike="noStrike" kern="1200" cap="none" spc="0" normalizeH="0" baseline="0" noProof="0" dirty="0">
                <a:ln>
                  <a:noFill/>
                </a:ln>
                <a:solidFill>
                  <a:srgbClr val="0070C0"/>
                </a:solidFill>
                <a:effectLst/>
                <a:uLnTx/>
                <a:uFillTx/>
                <a:latin typeface="Calibri"/>
                <a:ea typeface="+mn-ea"/>
                <a:cs typeface="+mn-cs"/>
              </a:rPr>
              <a:t>Bed Nets</a:t>
            </a:r>
          </a:p>
        </p:txBody>
      </p:sp>
      <p:cxnSp>
        <p:nvCxnSpPr>
          <p:cNvPr id="14" name="Straight Arrow Connector 13"/>
          <p:cNvCxnSpPr/>
          <p:nvPr/>
        </p:nvCxnSpPr>
        <p:spPr>
          <a:xfrm flipH="1" flipV="1">
            <a:off x="4588836" y="3468470"/>
            <a:ext cx="569285" cy="306917"/>
          </a:xfrm>
          <a:prstGeom prst="straightConnector1">
            <a:avLst/>
          </a:prstGeom>
          <a:ln w="254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122236" y="3468470"/>
            <a:ext cx="169899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BBB59"/>
                </a:solidFill>
                <a:effectLst/>
                <a:uLnTx/>
                <a:uFillTx/>
                <a:latin typeface="Calibri"/>
                <a:ea typeface="+mn-ea"/>
                <a:cs typeface="+mn-cs"/>
              </a:rPr>
              <a:t>Given Bed Nets </a:t>
            </a:r>
            <a:br>
              <a:rPr kumimoji="0" lang="en-US" sz="1800" b="1" i="0" u="none" strike="noStrike" kern="1200" cap="none" spc="0" normalizeH="0" baseline="0" noProof="0" dirty="0">
                <a:ln>
                  <a:noFill/>
                </a:ln>
                <a:solidFill>
                  <a:srgbClr val="9BBB59"/>
                </a:solidFill>
                <a:effectLst/>
                <a:uLnTx/>
                <a:uFillTx/>
                <a:latin typeface="Calibri"/>
                <a:ea typeface="+mn-ea"/>
                <a:cs typeface="+mn-cs"/>
              </a:rPr>
            </a:br>
            <a:r>
              <a:rPr kumimoji="0" lang="en-US" sz="1800" b="1" i="0" u="none" strike="noStrike" kern="1200" cap="none" spc="0" normalizeH="0" baseline="0" noProof="0" dirty="0">
                <a:ln>
                  <a:noFill/>
                </a:ln>
                <a:solidFill>
                  <a:srgbClr val="9BBB59"/>
                </a:solidFill>
                <a:effectLst/>
                <a:uLnTx/>
                <a:uFillTx/>
                <a:latin typeface="Calibri"/>
                <a:ea typeface="+mn-ea"/>
                <a:cs typeface="+mn-cs"/>
              </a:rPr>
              <a:t>AND Use Them!</a:t>
            </a:r>
          </a:p>
        </p:txBody>
      </p:sp>
    </p:spTree>
    <p:extLst>
      <p:ext uri="{BB962C8B-B14F-4D97-AF65-F5344CB8AC3E}">
        <p14:creationId xmlns:p14="http://schemas.microsoft.com/office/powerpoint/2010/main" val="3481416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Terminology:</a:t>
            </a:r>
          </a:p>
        </p:txBody>
      </p:sp>
      <p:sp>
        <p:nvSpPr>
          <p:cNvPr id="3" name="Content Placeholder 2"/>
          <p:cNvSpPr>
            <a:spLocks noGrp="1"/>
          </p:cNvSpPr>
          <p:nvPr>
            <p:ph idx="1"/>
          </p:nvPr>
        </p:nvSpPr>
        <p:spPr/>
        <p:txBody>
          <a:bodyPr/>
          <a:lstStyle/>
          <a:p>
            <a:r>
              <a:rPr lang="en-US" dirty="0"/>
              <a:t>“Average” treatment effects</a:t>
            </a:r>
          </a:p>
          <a:p>
            <a:pPr lvl="1"/>
            <a:r>
              <a:rPr lang="en-US" b="1" dirty="0">
                <a:solidFill>
                  <a:schemeClr val="accent3"/>
                </a:solidFill>
              </a:rPr>
              <a:t>Treatment on the Treated (TOT) Effects</a:t>
            </a:r>
          </a:p>
          <a:p>
            <a:pPr lvl="1"/>
            <a:r>
              <a:rPr lang="en-US" b="1" dirty="0">
                <a:solidFill>
                  <a:srgbClr val="0070C0"/>
                </a:solidFill>
              </a:rPr>
              <a:t>Intention to Treat (ITT) Effects</a:t>
            </a:r>
          </a:p>
        </p:txBody>
      </p:sp>
      <p:sp>
        <p:nvSpPr>
          <p:cNvPr id="4" name="Oval 3"/>
          <p:cNvSpPr/>
          <p:nvPr/>
        </p:nvSpPr>
        <p:spPr>
          <a:xfrm>
            <a:off x="4805966" y="3602129"/>
            <a:ext cx="2362200"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p:cNvSpPr/>
          <p:nvPr/>
        </p:nvSpPr>
        <p:spPr>
          <a:xfrm>
            <a:off x="5356202" y="4287929"/>
            <a:ext cx="1464635" cy="14478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6" name="Straight Arrow Connector 5"/>
          <p:cNvCxnSpPr/>
          <p:nvPr/>
        </p:nvCxnSpPr>
        <p:spPr>
          <a:xfrm flipH="1">
            <a:off x="7032601" y="3983129"/>
            <a:ext cx="533400" cy="76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532133" y="3643030"/>
            <a:ext cx="102983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Given </a:t>
            </a:r>
            <a:br>
              <a:rPr kumimoji="0" lang="en-US" sz="1800" b="0" i="0" u="none" strike="noStrike" kern="1200" cap="none" spc="0" normalizeH="0" baseline="0" noProof="0" dirty="0">
                <a:ln>
                  <a:noFill/>
                </a:ln>
                <a:solidFill>
                  <a:srgbClr val="0070C0"/>
                </a:solidFill>
                <a:effectLst/>
                <a:uLnTx/>
                <a:uFillTx/>
                <a:latin typeface="Calibri"/>
                <a:ea typeface="+mn-ea"/>
                <a:cs typeface="+mn-cs"/>
              </a:rPr>
            </a:br>
            <a:r>
              <a:rPr kumimoji="0" lang="en-US" sz="1800" b="0" i="0" u="none" strike="noStrike" kern="1200" cap="none" spc="0" normalizeH="0" baseline="0" noProof="0" dirty="0">
                <a:ln>
                  <a:noFill/>
                </a:ln>
                <a:solidFill>
                  <a:srgbClr val="0070C0"/>
                </a:solidFill>
                <a:effectLst/>
                <a:uLnTx/>
                <a:uFillTx/>
                <a:latin typeface="Calibri"/>
                <a:ea typeface="+mn-ea"/>
                <a:cs typeface="+mn-cs"/>
              </a:rPr>
              <a:t>Bed Nets</a:t>
            </a:r>
          </a:p>
        </p:txBody>
      </p:sp>
      <p:cxnSp>
        <p:nvCxnSpPr>
          <p:cNvPr id="8" name="Straight Arrow Connector 7"/>
          <p:cNvCxnSpPr/>
          <p:nvPr/>
        </p:nvCxnSpPr>
        <p:spPr>
          <a:xfrm flipH="1" flipV="1">
            <a:off x="6727802" y="5354730"/>
            <a:ext cx="569285" cy="306917"/>
          </a:xfrm>
          <a:prstGeom prst="straightConnector1">
            <a:avLst/>
          </a:prstGeom>
          <a:ln w="254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261202" y="5354730"/>
            <a:ext cx="169899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BBB59"/>
                </a:solidFill>
                <a:effectLst/>
                <a:uLnTx/>
                <a:uFillTx/>
                <a:latin typeface="Calibri"/>
                <a:ea typeface="+mn-ea"/>
                <a:cs typeface="+mn-cs"/>
              </a:rPr>
              <a:t>Given Bed Nets </a:t>
            </a:r>
            <a:br>
              <a:rPr kumimoji="0" lang="en-US" sz="1800" b="1" i="0" u="none" strike="noStrike" kern="1200" cap="none" spc="0" normalizeH="0" baseline="0" noProof="0" dirty="0">
                <a:ln>
                  <a:noFill/>
                </a:ln>
                <a:solidFill>
                  <a:srgbClr val="9BBB59"/>
                </a:solidFill>
                <a:effectLst/>
                <a:uLnTx/>
                <a:uFillTx/>
                <a:latin typeface="Calibri"/>
                <a:ea typeface="+mn-ea"/>
                <a:cs typeface="+mn-cs"/>
              </a:rPr>
            </a:br>
            <a:r>
              <a:rPr kumimoji="0" lang="en-US" sz="1800" b="1" i="0" u="none" strike="noStrike" kern="1200" cap="none" spc="0" normalizeH="0" baseline="0" noProof="0" dirty="0">
                <a:ln>
                  <a:noFill/>
                </a:ln>
                <a:solidFill>
                  <a:srgbClr val="9BBB59"/>
                </a:solidFill>
                <a:effectLst/>
                <a:uLnTx/>
                <a:uFillTx/>
                <a:latin typeface="Calibri"/>
                <a:ea typeface="+mn-ea"/>
                <a:cs typeface="+mn-cs"/>
              </a:rPr>
              <a:t>AND Use Them!</a:t>
            </a:r>
          </a:p>
        </p:txBody>
      </p:sp>
    </p:spTree>
    <p:extLst>
      <p:ext uri="{BB962C8B-B14F-4D97-AF65-F5344CB8AC3E}">
        <p14:creationId xmlns:p14="http://schemas.microsoft.com/office/powerpoint/2010/main" val="2124850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41918" y="1432456"/>
            <a:ext cx="10058400" cy="25853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Those more effective methods are ones that don't require people to remember to take a pill, put on a condom, or record their temperature daily, such as intrauterine contraception or implants.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That's because human error can mess with things quite a lot. In fact, the UK's National Health Service (NHS) explained that </a:t>
            </a:r>
            <a:r>
              <a:rPr kumimoji="0" lang="en-US" sz="1800" b="1" i="0" u="none" strike="noStrike" kern="1200" cap="none" spc="0" normalizeH="0" baseline="0" noProof="0" dirty="0">
                <a:ln>
                  <a:noFill/>
                </a:ln>
                <a:solidFill>
                  <a:prstClr val="black"/>
                </a:solidFill>
                <a:effectLst/>
                <a:uLnTx/>
                <a:uFillTx/>
                <a:latin typeface="Calibri"/>
                <a:ea typeface="+mn-ea"/>
                <a:cs typeface="+mn-cs"/>
              </a:rPr>
              <a:t>when the app was used perfectly all the time</a:t>
            </a:r>
            <a:r>
              <a:rPr kumimoji="0" lang="en-US" sz="1800" b="0" i="0" u="none" strike="noStrike" kern="1200" cap="none" spc="0" normalizeH="0" baseline="0" noProof="0" dirty="0">
                <a:ln>
                  <a:noFill/>
                </a:ln>
                <a:solidFill>
                  <a:prstClr val="black"/>
                </a:solidFill>
                <a:effectLst/>
                <a:uLnTx/>
                <a:uFillTx/>
                <a:latin typeface="Calibri"/>
                <a:ea typeface="+mn-ea"/>
                <a:cs typeface="+mn-cs"/>
              </a:rPr>
              <a:t>, only five out of every 1,000 women would fall pregnant every year - a rate slightly better than the pill (</a:t>
            </a:r>
            <a:r>
              <a:rPr kumimoji="0" lang="en-US" sz="1800" b="1" i="0" u="none" strike="noStrike" kern="1200" cap="none" spc="0" normalizeH="0" baseline="0" noProof="0" dirty="0">
                <a:ln>
                  <a:noFill/>
                </a:ln>
                <a:solidFill>
                  <a:prstClr val="black"/>
                </a:solidFill>
                <a:effectLst/>
                <a:uLnTx/>
                <a:uFillTx/>
                <a:latin typeface="Calibri"/>
                <a:ea typeface="+mn-ea"/>
                <a:cs typeface="+mn-cs"/>
              </a:rPr>
              <a:t>99.5 percent</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But for </a:t>
            </a:r>
            <a:r>
              <a:rPr kumimoji="0" lang="en-US" sz="1800" b="1" i="0" u="none" strike="noStrike" kern="1200" cap="none" spc="0" normalizeH="0" baseline="0" noProof="0" dirty="0">
                <a:ln>
                  <a:noFill/>
                </a:ln>
                <a:solidFill>
                  <a:prstClr val="black"/>
                </a:solidFill>
                <a:effectLst/>
                <a:uLnTx/>
                <a:uFillTx/>
                <a:latin typeface="Calibri"/>
                <a:ea typeface="+mn-ea"/>
                <a:cs typeface="+mn-cs"/>
              </a:rPr>
              <a:t>"typical use" - where the app isn't used entirely correctly every day </a:t>
            </a:r>
            <a:r>
              <a:rPr kumimoji="0" lang="en-US" sz="1800" b="0" i="0" u="none" strike="noStrike" kern="1200" cap="none" spc="0" normalizeH="0" baseline="0" noProof="0" dirty="0">
                <a:ln>
                  <a:noFill/>
                </a:ln>
                <a:solidFill>
                  <a:prstClr val="black"/>
                </a:solidFill>
                <a:effectLst/>
                <a:uLnTx/>
                <a:uFillTx/>
                <a:latin typeface="Calibri"/>
                <a:ea typeface="+mn-ea"/>
                <a:cs typeface="+mn-cs"/>
              </a:rPr>
              <a:t>- it's more likely that seven out of every 100 women would experience accidental pregnancies, which is around </a:t>
            </a:r>
            <a:r>
              <a:rPr kumimoji="0" lang="en-US" sz="1800" b="1" i="0" u="none" strike="noStrike" kern="1200" cap="none" spc="0" normalizeH="0" baseline="0" noProof="0" dirty="0">
                <a:ln>
                  <a:noFill/>
                </a:ln>
                <a:solidFill>
                  <a:prstClr val="black"/>
                </a:solidFill>
                <a:effectLst/>
                <a:uLnTx/>
                <a:uFillTx/>
                <a:latin typeface="Calibri"/>
                <a:ea typeface="+mn-ea"/>
                <a:cs typeface="+mn-cs"/>
              </a:rPr>
              <a:t>93 percent </a:t>
            </a:r>
            <a:r>
              <a:rPr kumimoji="0" lang="en-US" sz="1800" b="0" i="0" u="none" strike="noStrike" kern="1200" cap="none" spc="0" normalizeH="0" baseline="0" noProof="0" dirty="0">
                <a:ln>
                  <a:noFill/>
                </a:ln>
                <a:solidFill>
                  <a:prstClr val="black"/>
                </a:solidFill>
                <a:effectLst/>
                <a:uLnTx/>
                <a:uFillTx/>
                <a:latin typeface="Calibri"/>
                <a:ea typeface="+mn-ea"/>
                <a:cs typeface="+mn-cs"/>
              </a:rPr>
              <a:t>efficiency.</a:t>
            </a:r>
          </a:p>
        </p:txBody>
      </p:sp>
      <p:sp>
        <p:nvSpPr>
          <p:cNvPr id="5" name="TextBox 4"/>
          <p:cNvSpPr txBox="1"/>
          <p:nvPr/>
        </p:nvSpPr>
        <p:spPr>
          <a:xfrm>
            <a:off x="3508311" y="4547495"/>
            <a:ext cx="4154535"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Which is treatment on the treated effect?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Which is the intention-to-treat effect? </a:t>
            </a:r>
          </a:p>
        </p:txBody>
      </p:sp>
      <p:sp>
        <p:nvSpPr>
          <p:cNvPr id="2" name="Rectangle 1"/>
          <p:cNvSpPr/>
          <p:nvPr/>
        </p:nvSpPr>
        <p:spPr>
          <a:xfrm>
            <a:off x="1041918" y="292728"/>
            <a:ext cx="10304106"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03030"/>
                </a:solidFill>
                <a:effectLst/>
                <a:uLnTx/>
                <a:uFillTx/>
                <a:latin typeface="Open Sans"/>
                <a:ea typeface="+mn-ea"/>
                <a:cs typeface="+mn-cs"/>
              </a:rPr>
              <a:t>One of The Physicists Behind The Higgs Boson Has Made an Algorithm to Replace The Pill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333333"/>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33333"/>
                </a:solidFill>
                <a:effectLst/>
                <a:uLnTx/>
                <a:uFillTx/>
                <a:latin typeface="Open Sans"/>
                <a:ea typeface="+mn-ea"/>
                <a:cs typeface="+mn-cs"/>
              </a:rPr>
              <a:t>It's up to 99.5% effective at stopping pregnancy.</a:t>
            </a:r>
          </a:p>
        </p:txBody>
      </p:sp>
      <p:sp>
        <p:nvSpPr>
          <p:cNvPr id="6" name="Rectangle 5"/>
          <p:cNvSpPr/>
          <p:nvPr/>
        </p:nvSpPr>
        <p:spPr>
          <a:xfrm>
            <a:off x="1110343" y="6362219"/>
            <a:ext cx="1177212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https://www.sciencealert.com/one-of-the-physicists-behind-the-higgs-boson-has-made-an-algorithm-to-replace-the-pill</a:t>
            </a:r>
          </a:p>
        </p:txBody>
      </p:sp>
    </p:spTree>
    <p:extLst>
      <p:ext uri="{BB962C8B-B14F-4D97-AF65-F5344CB8AC3E}">
        <p14:creationId xmlns:p14="http://schemas.microsoft.com/office/powerpoint/2010/main" val="1542341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main types of </a:t>
            </a:r>
            <a:br>
              <a:rPr lang="en-US" dirty="0"/>
            </a:br>
            <a:r>
              <a:rPr lang="en-US" dirty="0"/>
              <a:t>Counterfactual analysis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47</a:t>
            </a:fld>
            <a:endParaRPr lang="en-US"/>
          </a:p>
        </p:txBody>
      </p:sp>
    </p:spTree>
    <p:extLst>
      <p:ext uri="{BB962C8B-B14F-4D97-AF65-F5344CB8AC3E}">
        <p14:creationId xmlns:p14="http://schemas.microsoft.com/office/powerpoint/2010/main" val="15256929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Calculation of Treatment Effects:</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317" y="1799090"/>
            <a:ext cx="8763000" cy="4429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751874" y="1943367"/>
            <a:ext cx="2055780"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6D16"/>
                </a:solidFill>
                <a:latin typeface="Calibri"/>
              </a:rPr>
              <a:t>We compare the group averages for the treatment and control groups after the study. The “effect” represents program impact:</a:t>
            </a:r>
            <a:br>
              <a:rPr lang="en-US" dirty="0">
                <a:solidFill>
                  <a:srgbClr val="FF6D16"/>
                </a:solidFill>
                <a:latin typeface="Calibri"/>
              </a:rPr>
            </a:br>
            <a:endParaRPr lang="en-US" dirty="0">
              <a:solidFill>
                <a:srgbClr val="FF6D16"/>
              </a:solidFill>
              <a:latin typeface="Calibri"/>
            </a:endParaRPr>
          </a:p>
          <a:p>
            <a:pPr lvl="0" algn="ctr"/>
            <a:r>
              <a:rPr lang="en-US" sz="2400" dirty="0">
                <a:solidFill>
                  <a:srgbClr val="FF6D16"/>
                </a:solidFill>
              </a:rPr>
              <a:t>Effect</a:t>
            </a:r>
            <a:r>
              <a:rPr lang="en-US" sz="2400" dirty="0">
                <a:solidFill>
                  <a:srgbClr val="FF6D16"/>
                </a:solidFill>
                <a:latin typeface="Calibri"/>
              </a:rPr>
              <a:t> = </a:t>
            </a:r>
            <a:r>
              <a:rPr kumimoji="0" lang="en-US" sz="2400" b="0" i="0" u="none" strike="noStrike" kern="1200" cap="none" spc="0" normalizeH="0" baseline="0" noProof="0" dirty="0">
                <a:ln>
                  <a:noFill/>
                </a:ln>
                <a:solidFill>
                  <a:srgbClr val="FF6D16"/>
                </a:solidFill>
                <a:effectLst/>
                <a:uLnTx/>
                <a:uFillTx/>
                <a:latin typeface="Calibri"/>
              </a:rPr>
              <a:t>T2 - C2</a:t>
            </a:r>
          </a:p>
        </p:txBody>
      </p:sp>
      <p:sp>
        <p:nvSpPr>
          <p:cNvPr id="5" name="Rectangle 4"/>
          <p:cNvSpPr/>
          <p:nvPr/>
        </p:nvSpPr>
        <p:spPr>
          <a:xfrm>
            <a:off x="8466828" y="5618049"/>
            <a:ext cx="490840" cy="461665"/>
          </a:xfrm>
          <a:prstGeom prst="rect">
            <a:avLst/>
          </a:prstGeom>
        </p:spPr>
        <p:txBody>
          <a:bodyPr wrap="none">
            <a:spAutoFit/>
          </a:bodyPr>
          <a:lstStyle/>
          <a:p>
            <a:r>
              <a:rPr lang="en-US" sz="2400" dirty="0">
                <a:solidFill>
                  <a:srgbClr val="FF6D16"/>
                </a:solidFill>
              </a:rPr>
              <a:t>T2</a:t>
            </a:r>
            <a:endParaRPr lang="en-US" dirty="0"/>
          </a:p>
        </p:txBody>
      </p:sp>
      <p:sp>
        <p:nvSpPr>
          <p:cNvPr id="7" name="Rectangle 6"/>
          <p:cNvSpPr/>
          <p:nvPr/>
        </p:nvSpPr>
        <p:spPr>
          <a:xfrm>
            <a:off x="8466828" y="2705028"/>
            <a:ext cx="503664" cy="461665"/>
          </a:xfrm>
          <a:prstGeom prst="rect">
            <a:avLst/>
          </a:prstGeom>
        </p:spPr>
        <p:txBody>
          <a:bodyPr wrap="none">
            <a:spAutoFit/>
          </a:bodyPr>
          <a:lstStyle/>
          <a:p>
            <a:pPr lvl="0" algn="ctr">
              <a:defRPr/>
            </a:pPr>
            <a:r>
              <a:rPr lang="en-US" sz="2400" dirty="0">
                <a:solidFill>
                  <a:srgbClr val="FF6D16"/>
                </a:solidFill>
              </a:rPr>
              <a:t>C2</a:t>
            </a:r>
          </a:p>
        </p:txBody>
      </p:sp>
      <p:sp>
        <p:nvSpPr>
          <p:cNvPr id="9" name="Rectangle 8"/>
          <p:cNvSpPr/>
          <p:nvPr/>
        </p:nvSpPr>
        <p:spPr>
          <a:xfrm>
            <a:off x="3746128" y="3015949"/>
            <a:ext cx="1157689" cy="461665"/>
          </a:xfrm>
          <a:prstGeom prst="rect">
            <a:avLst/>
          </a:prstGeom>
        </p:spPr>
        <p:txBody>
          <a:bodyPr wrap="none">
            <a:spAutoFit/>
          </a:bodyPr>
          <a:lstStyle/>
          <a:p>
            <a:r>
              <a:rPr lang="en-US" sz="2400" dirty="0">
                <a:solidFill>
                  <a:srgbClr val="FF6D16"/>
                </a:solidFill>
              </a:rPr>
              <a:t>T1 &amp; C1</a:t>
            </a:r>
            <a:endParaRPr lang="en-US" dirty="0"/>
          </a:p>
        </p:txBody>
      </p:sp>
      <p:sp>
        <p:nvSpPr>
          <p:cNvPr id="8" name="Rectangle 7"/>
          <p:cNvSpPr/>
          <p:nvPr/>
        </p:nvSpPr>
        <p:spPr>
          <a:xfrm>
            <a:off x="4903817" y="1758701"/>
            <a:ext cx="1344792" cy="369332"/>
          </a:xfrm>
          <a:prstGeom prst="rect">
            <a:avLst/>
          </a:prstGeom>
        </p:spPr>
        <p:txBody>
          <a:bodyPr wrap="none">
            <a:spAutoFit/>
          </a:bodyPr>
          <a:lstStyle/>
          <a:p>
            <a:r>
              <a:rPr lang="en-US" dirty="0">
                <a:solidFill>
                  <a:srgbClr val="FF6D16"/>
                </a:solidFill>
              </a:rPr>
              <a:t>Intervention</a:t>
            </a:r>
            <a:endParaRPr lang="en-US" dirty="0"/>
          </a:p>
        </p:txBody>
      </p:sp>
      <p:cxnSp>
        <p:nvCxnSpPr>
          <p:cNvPr id="11" name="Straight Arrow Connector 10"/>
          <p:cNvCxnSpPr/>
          <p:nvPr/>
        </p:nvCxnSpPr>
        <p:spPr>
          <a:xfrm>
            <a:off x="5477069" y="2168422"/>
            <a:ext cx="865" cy="642511"/>
          </a:xfrm>
          <a:prstGeom prst="straightConnector1">
            <a:avLst/>
          </a:prstGeom>
          <a:ln w="25400">
            <a:solidFill>
              <a:srgbClr val="FF6D1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66427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167363"/>
            <a:ext cx="11479876" cy="1143000"/>
          </a:xfrm>
        </p:spPr>
        <p:txBody>
          <a:bodyPr>
            <a:normAutofit/>
          </a:bodyPr>
          <a:lstStyle/>
          <a:p>
            <a:r>
              <a:rPr lang="en-US" dirty="0"/>
              <a:t>Varieties of the Counter-Factual:</a:t>
            </a:r>
          </a:p>
        </p:txBody>
      </p:sp>
      <p:cxnSp>
        <p:nvCxnSpPr>
          <p:cNvPr id="4" name="Straight Connector 3"/>
          <p:cNvCxnSpPr/>
          <p:nvPr/>
        </p:nvCxnSpPr>
        <p:spPr>
          <a:xfrm>
            <a:off x="1752600" y="361121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600200" y="521141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286000" y="46780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3352800" y="445570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86000" y="42589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3352800" y="36874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p:cNvCxnSpPr/>
          <p:nvPr/>
        </p:nvCxnSpPr>
        <p:spPr>
          <a:xfrm>
            <a:off x="236220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4395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=1</a:t>
            </a:r>
          </a:p>
        </p:txBody>
      </p:sp>
      <p:cxnSp>
        <p:nvCxnSpPr>
          <p:cNvPr id="14" name="Straight Connector 13"/>
          <p:cNvCxnSpPr/>
          <p:nvPr/>
        </p:nvCxnSpPr>
        <p:spPr>
          <a:xfrm>
            <a:off x="345416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3591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=2</a:t>
            </a:r>
          </a:p>
        </p:txBody>
      </p:sp>
      <p:cxnSp>
        <p:nvCxnSpPr>
          <p:cNvPr id="17" name="Straight Arrow Connector 16"/>
          <p:cNvCxnSpPr/>
          <p:nvPr/>
        </p:nvCxnSpPr>
        <p:spPr>
          <a:xfrm flipV="1">
            <a:off x="2895600" y="5097488"/>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531783" y="557793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alibri"/>
                <a:ea typeface="+mn-ea"/>
                <a:cs typeface="+mn-cs"/>
              </a:rPr>
              <a:t>Program</a:t>
            </a:r>
          </a:p>
        </p:txBody>
      </p:sp>
      <p:cxnSp>
        <p:nvCxnSpPr>
          <p:cNvPr id="19" name="Straight Connector 18"/>
          <p:cNvCxnSpPr/>
          <p:nvPr/>
        </p:nvCxnSpPr>
        <p:spPr>
          <a:xfrm>
            <a:off x="4648200" y="361121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495800" y="521141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181600" y="46780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248400" y="44113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181600" y="42589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6248400" y="36874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p:cNvCxnSpPr/>
          <p:nvPr/>
        </p:nvCxnSpPr>
        <p:spPr>
          <a:xfrm>
            <a:off x="525780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03955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=1</a:t>
            </a:r>
          </a:p>
        </p:txBody>
      </p:sp>
      <p:cxnSp>
        <p:nvCxnSpPr>
          <p:cNvPr id="27" name="Straight Connector 26"/>
          <p:cNvCxnSpPr/>
          <p:nvPr/>
        </p:nvCxnSpPr>
        <p:spPr>
          <a:xfrm>
            <a:off x="634976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13151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=2</a:t>
            </a:r>
          </a:p>
        </p:txBody>
      </p:sp>
      <p:cxnSp>
        <p:nvCxnSpPr>
          <p:cNvPr id="29" name="Straight Arrow Connector 28"/>
          <p:cNvCxnSpPr/>
          <p:nvPr/>
        </p:nvCxnSpPr>
        <p:spPr>
          <a:xfrm flipV="1">
            <a:off x="5791200" y="5097488"/>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427383" y="557793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alibri"/>
                <a:ea typeface="+mn-ea"/>
                <a:cs typeface="+mn-cs"/>
              </a:rPr>
              <a:t>Program</a:t>
            </a:r>
          </a:p>
        </p:txBody>
      </p:sp>
      <p:sp>
        <p:nvSpPr>
          <p:cNvPr id="43" name="TextBox 42"/>
          <p:cNvSpPr txBox="1"/>
          <p:nvPr/>
        </p:nvSpPr>
        <p:spPr>
          <a:xfrm>
            <a:off x="1843493" y="2683414"/>
            <a:ext cx="25816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Pre-Post Reflexive (T2-T1)</a:t>
            </a:r>
          </a:p>
        </p:txBody>
      </p:sp>
      <p:cxnSp>
        <p:nvCxnSpPr>
          <p:cNvPr id="45" name="Straight Connector 44"/>
          <p:cNvCxnSpPr/>
          <p:nvPr/>
        </p:nvCxnSpPr>
        <p:spPr>
          <a:xfrm>
            <a:off x="2478514" y="4335118"/>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p:cNvSpPr/>
          <p:nvPr/>
        </p:nvSpPr>
        <p:spPr>
          <a:xfrm>
            <a:off x="3581400" y="3751038"/>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p:cNvSpPr txBox="1"/>
          <p:nvPr/>
        </p:nvSpPr>
        <p:spPr>
          <a:xfrm>
            <a:off x="3764465" y="3907167"/>
            <a:ext cx="5433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Effect</a:t>
            </a:r>
          </a:p>
        </p:txBody>
      </p:sp>
      <p:sp>
        <p:nvSpPr>
          <p:cNvPr id="48" name="TextBox 47"/>
          <p:cNvSpPr txBox="1"/>
          <p:nvPr/>
        </p:nvSpPr>
        <p:spPr>
          <a:xfrm>
            <a:off x="5145813" y="2670386"/>
            <a:ext cx="18205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Post-Only (T2-C2)</a:t>
            </a:r>
          </a:p>
        </p:txBody>
      </p:sp>
      <p:sp>
        <p:nvSpPr>
          <p:cNvPr id="49" name="TextBox 48"/>
          <p:cNvSpPr txBox="1"/>
          <p:nvPr/>
        </p:nvSpPr>
        <p:spPr>
          <a:xfrm>
            <a:off x="7968054" y="2143928"/>
            <a:ext cx="1768434"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Pre-Post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With Control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a:rPr>
              <a:t>(T2-T1) – (C2-C1)</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0" name="Right Brace 49"/>
          <p:cNvSpPr/>
          <p:nvPr/>
        </p:nvSpPr>
        <p:spPr>
          <a:xfrm>
            <a:off x="6549971" y="3742160"/>
            <a:ext cx="228600" cy="745358"/>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TextBox 50"/>
          <p:cNvSpPr txBox="1"/>
          <p:nvPr/>
        </p:nvSpPr>
        <p:spPr>
          <a:xfrm>
            <a:off x="6768548" y="3978191"/>
            <a:ext cx="5433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Effect</a:t>
            </a:r>
          </a:p>
        </p:txBody>
      </p:sp>
      <p:cxnSp>
        <p:nvCxnSpPr>
          <p:cNvPr id="52" name="Straight Connector 51"/>
          <p:cNvCxnSpPr/>
          <p:nvPr/>
        </p:nvCxnSpPr>
        <p:spPr>
          <a:xfrm>
            <a:off x="7759831" y="361121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556871" y="521141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8242671" y="46780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p:cNvSpPr/>
          <p:nvPr/>
        </p:nvSpPr>
        <p:spPr>
          <a:xfrm>
            <a:off x="9309471" y="44113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8242671" y="42589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p:cNvSpPr/>
          <p:nvPr/>
        </p:nvSpPr>
        <p:spPr>
          <a:xfrm>
            <a:off x="9309471" y="36874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p:cNvCxnSpPr/>
          <p:nvPr/>
        </p:nvCxnSpPr>
        <p:spPr>
          <a:xfrm>
            <a:off x="8318871"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8100623"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=1</a:t>
            </a:r>
          </a:p>
        </p:txBody>
      </p:sp>
      <p:cxnSp>
        <p:nvCxnSpPr>
          <p:cNvPr id="60" name="Straight Connector 59"/>
          <p:cNvCxnSpPr/>
          <p:nvPr/>
        </p:nvCxnSpPr>
        <p:spPr>
          <a:xfrm>
            <a:off x="9410831"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9192583"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=2</a:t>
            </a:r>
          </a:p>
        </p:txBody>
      </p:sp>
      <p:cxnSp>
        <p:nvCxnSpPr>
          <p:cNvPr id="62" name="Straight Arrow Connector 61"/>
          <p:cNvCxnSpPr/>
          <p:nvPr/>
        </p:nvCxnSpPr>
        <p:spPr>
          <a:xfrm flipV="1">
            <a:off x="8852271" y="5097488"/>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8488454" y="557793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alibri"/>
                <a:ea typeface="+mn-ea"/>
                <a:cs typeface="+mn-cs"/>
              </a:rPr>
              <a:t>Program</a:t>
            </a:r>
          </a:p>
        </p:txBody>
      </p:sp>
      <p:cxnSp>
        <p:nvCxnSpPr>
          <p:cNvPr id="64" name="Straight Connector 63"/>
          <p:cNvCxnSpPr/>
          <p:nvPr/>
        </p:nvCxnSpPr>
        <p:spPr>
          <a:xfrm>
            <a:off x="8435185" y="4335118"/>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p:cNvSpPr/>
          <p:nvPr/>
        </p:nvSpPr>
        <p:spPr>
          <a:xfrm>
            <a:off x="9538071" y="3751038"/>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TextBox 65"/>
          <p:cNvSpPr txBox="1"/>
          <p:nvPr/>
        </p:nvSpPr>
        <p:spPr>
          <a:xfrm>
            <a:off x="9721136" y="3907167"/>
            <a:ext cx="2776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A</a:t>
            </a:r>
          </a:p>
        </p:txBody>
      </p:sp>
      <p:cxnSp>
        <p:nvCxnSpPr>
          <p:cNvPr id="67" name="Straight Connector 66"/>
          <p:cNvCxnSpPr/>
          <p:nvPr/>
        </p:nvCxnSpPr>
        <p:spPr>
          <a:xfrm>
            <a:off x="8435690" y="4754218"/>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p:cNvSpPr/>
          <p:nvPr/>
        </p:nvSpPr>
        <p:spPr>
          <a:xfrm>
            <a:off x="9564636" y="4446460"/>
            <a:ext cx="228600" cy="307759"/>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TextBox 68"/>
          <p:cNvSpPr txBox="1"/>
          <p:nvPr/>
        </p:nvSpPr>
        <p:spPr>
          <a:xfrm>
            <a:off x="9731090" y="4459464"/>
            <a:ext cx="27122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B</a:t>
            </a:r>
          </a:p>
        </p:txBody>
      </p:sp>
      <p:sp>
        <p:nvSpPr>
          <p:cNvPr id="70" name="TextBox 69"/>
          <p:cNvSpPr txBox="1"/>
          <p:nvPr/>
        </p:nvSpPr>
        <p:spPr>
          <a:xfrm>
            <a:off x="9976537" y="3998157"/>
            <a:ext cx="65441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B0F0"/>
                </a:solidFill>
                <a:effectLst/>
                <a:uLnTx/>
                <a:uFillTx/>
                <a:latin typeface="Calibri"/>
                <a:ea typeface="+mn-ea"/>
                <a:cs typeface="+mn-cs"/>
              </a:rPr>
              <a:t>Effect:</a:t>
            </a:r>
            <a:br>
              <a:rPr kumimoji="0" lang="en-US" sz="1400" b="1" i="0" u="none" strike="noStrike" kern="1200" cap="none" spc="0" normalizeH="0" baseline="0" noProof="0" dirty="0">
                <a:ln>
                  <a:noFill/>
                </a:ln>
                <a:solidFill>
                  <a:srgbClr val="00B0F0"/>
                </a:solidFill>
                <a:effectLst/>
                <a:uLnTx/>
                <a:uFillTx/>
                <a:latin typeface="Calibri"/>
                <a:ea typeface="+mn-ea"/>
                <a:cs typeface="+mn-cs"/>
              </a:rPr>
            </a:br>
            <a:r>
              <a:rPr kumimoji="0" lang="en-US" sz="1400" b="1" i="0" u="none" strike="noStrike" kern="1200" cap="none" spc="0" normalizeH="0" baseline="0" noProof="0" dirty="0">
                <a:ln>
                  <a:noFill/>
                </a:ln>
                <a:solidFill>
                  <a:srgbClr val="00B0F0"/>
                </a:solidFill>
                <a:effectLst/>
                <a:uLnTx/>
                <a:uFillTx/>
                <a:latin typeface="Calibri"/>
                <a:ea typeface="+mn-ea"/>
                <a:cs typeface="+mn-cs"/>
              </a:rPr>
              <a:t>A-B</a:t>
            </a:r>
          </a:p>
        </p:txBody>
      </p:sp>
      <p:sp>
        <p:nvSpPr>
          <p:cNvPr id="3" name="Rectangle 2"/>
          <p:cNvSpPr/>
          <p:nvPr/>
        </p:nvSpPr>
        <p:spPr>
          <a:xfrm>
            <a:off x="2143953" y="4437952"/>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74"/>
          <p:cNvSpPr/>
          <p:nvPr/>
        </p:nvSpPr>
        <p:spPr>
          <a:xfrm>
            <a:off x="5039552" y="4144618"/>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7890989" y="3670414"/>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(Diff-in-Diff)</a:t>
            </a:r>
          </a:p>
        </p:txBody>
      </p:sp>
      <p:sp>
        <p:nvSpPr>
          <p:cNvPr id="99" name="Oval 98"/>
          <p:cNvSpPr/>
          <p:nvPr/>
        </p:nvSpPr>
        <p:spPr>
          <a:xfrm>
            <a:off x="1181044" y="126830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1461682" y="1162252"/>
            <a:ext cx="3861826" cy="369332"/>
          </a:xfrm>
          <a:prstGeom prst="rect">
            <a:avLst/>
          </a:prstGeom>
          <a:noFill/>
        </p:spPr>
        <p:txBody>
          <a:bodyPr wrap="none" rtlCol="0">
            <a:spAutoFit/>
          </a:bodyPr>
          <a:lstStyle/>
          <a:p>
            <a:r>
              <a:rPr lang="en-US" dirty="0"/>
              <a:t>Treatment Groups, T1=before, T2=after</a:t>
            </a:r>
          </a:p>
        </p:txBody>
      </p:sp>
      <p:sp>
        <p:nvSpPr>
          <p:cNvPr id="106" name="TextBox 105"/>
          <p:cNvSpPr txBox="1"/>
          <p:nvPr/>
        </p:nvSpPr>
        <p:spPr>
          <a:xfrm>
            <a:off x="1456905" y="1506266"/>
            <a:ext cx="3605026" cy="369332"/>
          </a:xfrm>
          <a:prstGeom prst="rect">
            <a:avLst/>
          </a:prstGeom>
          <a:noFill/>
        </p:spPr>
        <p:txBody>
          <a:bodyPr wrap="none" rtlCol="0">
            <a:spAutoFit/>
          </a:bodyPr>
          <a:lstStyle/>
          <a:p>
            <a:r>
              <a:rPr lang="en-US" dirty="0"/>
              <a:t>Control Groups, C1=before, C2=after</a:t>
            </a:r>
          </a:p>
        </p:txBody>
      </p:sp>
      <p:sp>
        <p:nvSpPr>
          <p:cNvPr id="107" name="Oval 106"/>
          <p:cNvSpPr/>
          <p:nvPr/>
        </p:nvSpPr>
        <p:spPr>
          <a:xfrm>
            <a:off x="1181044" y="1614732"/>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p:cNvSpPr txBox="1"/>
          <p:nvPr/>
        </p:nvSpPr>
        <p:spPr>
          <a:xfrm>
            <a:off x="7311902" y="1028360"/>
            <a:ext cx="3424624" cy="646331"/>
          </a:xfrm>
          <a:prstGeom prst="rect">
            <a:avLst/>
          </a:prstGeom>
          <a:noFill/>
        </p:spPr>
        <p:txBody>
          <a:bodyPr wrap="square" rtlCol="0">
            <a:spAutoFit/>
          </a:bodyPr>
          <a:lstStyle/>
          <a:p>
            <a:r>
              <a:rPr lang="en-US" dirty="0">
                <a:solidFill>
                  <a:srgbClr val="FF6D16"/>
                </a:solidFill>
              </a:rPr>
              <a:t>Each counterfactual has a different formula for program effects.</a:t>
            </a:r>
          </a:p>
        </p:txBody>
      </p:sp>
    </p:spTree>
    <p:extLst>
      <p:ext uri="{BB962C8B-B14F-4D97-AF65-F5344CB8AC3E}">
        <p14:creationId xmlns:p14="http://schemas.microsoft.com/office/powerpoint/2010/main" val="2255910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Tree>
    <p:extLst>
      <p:ext uri="{BB962C8B-B14F-4D97-AF65-F5344CB8AC3E}">
        <p14:creationId xmlns:p14="http://schemas.microsoft.com/office/powerpoint/2010/main" val="3831109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The Three Counterfactuals:</a:t>
            </a:r>
          </a:p>
        </p:txBody>
      </p:sp>
      <p:sp>
        <p:nvSpPr>
          <p:cNvPr id="3" name="TextBox 2"/>
          <p:cNvSpPr txBox="1"/>
          <p:nvPr/>
        </p:nvSpPr>
        <p:spPr>
          <a:xfrm>
            <a:off x="2819400" y="1676401"/>
            <a:ext cx="6553200" cy="4247317"/>
          </a:xfrm>
          <a:prstGeom prst="rect">
            <a:avLst/>
          </a:prstGeom>
          <a:noFill/>
        </p:spPr>
        <p:txBody>
          <a:bodyPr wrap="square" rtlCol="0">
            <a:spAutoFit/>
          </a:bodyPr>
          <a:lstStyle/>
          <a:p>
            <a:pPr marL="342900" indent="-342900">
              <a:buFont typeface="+mj-lt"/>
              <a:buAutoNum type="arabicParenR"/>
            </a:pPr>
            <a:r>
              <a:rPr lang="en-US" b="1" dirty="0"/>
              <a:t>Difference-in-Difference: </a:t>
            </a:r>
            <a:r>
              <a:rPr lang="en-US" dirty="0"/>
              <a:t>Gains in the treatment group compared to gains in the comparison group.</a:t>
            </a:r>
            <a:br>
              <a:rPr lang="en-US" b="1" dirty="0"/>
            </a:br>
            <a:br>
              <a:rPr lang="en-US" b="1" dirty="0"/>
            </a:br>
            <a:r>
              <a:rPr lang="en-US" dirty="0"/>
              <a:t>Effect calculation:   (T2-T1) – (C2-C1)</a:t>
            </a:r>
            <a:br>
              <a:rPr lang="en-US" dirty="0"/>
            </a:br>
            <a:br>
              <a:rPr lang="en-US" dirty="0"/>
            </a:br>
            <a:r>
              <a:rPr lang="en-US" dirty="0"/>
              <a:t> </a:t>
            </a:r>
          </a:p>
          <a:p>
            <a:pPr marL="342900" indent="-342900">
              <a:buFont typeface="+mj-lt"/>
              <a:buAutoNum type="arabicParenR"/>
            </a:pPr>
            <a:r>
              <a:rPr lang="en-US" b="1" dirty="0"/>
              <a:t>Reflexive Design: </a:t>
            </a:r>
            <a:r>
              <a:rPr lang="en-US" dirty="0"/>
              <a:t>Gains in the treatment group only.</a:t>
            </a:r>
            <a:br>
              <a:rPr lang="en-US" dirty="0"/>
            </a:br>
            <a:br>
              <a:rPr lang="en-US" dirty="0"/>
            </a:br>
            <a:r>
              <a:rPr lang="en-US" dirty="0"/>
              <a:t>Effect Calculation: (T2-T1)</a:t>
            </a:r>
            <a:br>
              <a:rPr lang="en-US" dirty="0"/>
            </a:br>
            <a:endParaRPr lang="en-US" b="1" dirty="0"/>
          </a:p>
          <a:p>
            <a:pPr marL="342900" indent="-342900">
              <a:buFont typeface="+mj-lt"/>
              <a:buAutoNum type="arabicParenR"/>
            </a:pPr>
            <a:endParaRPr lang="en-US" b="1" dirty="0"/>
          </a:p>
          <a:p>
            <a:pPr marL="342900" indent="-342900">
              <a:buFont typeface="+mj-lt"/>
              <a:buAutoNum type="arabicParenR"/>
            </a:pPr>
            <a:r>
              <a:rPr lang="en-US" b="1" dirty="0"/>
              <a:t>Post-Test Only Design: </a:t>
            </a:r>
            <a:r>
              <a:rPr lang="en-US" dirty="0"/>
              <a:t>Differences between the treatment and control groups after the program is delivered.</a:t>
            </a:r>
            <a:br>
              <a:rPr lang="en-US" dirty="0"/>
            </a:br>
            <a:br>
              <a:rPr lang="en-US" dirty="0"/>
            </a:br>
            <a:r>
              <a:rPr lang="en-US" dirty="0"/>
              <a:t>Effect Calculation: (T2-C2)</a:t>
            </a:r>
          </a:p>
        </p:txBody>
      </p:sp>
    </p:spTree>
    <p:extLst>
      <p:ext uri="{BB962C8B-B14F-4D97-AF65-F5344CB8AC3E}">
        <p14:creationId xmlns:p14="http://schemas.microsoft.com/office/powerpoint/2010/main" val="2379189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971800" y="304800"/>
            <a:ext cx="7162800" cy="523220"/>
          </a:xfrm>
          <a:prstGeom prst="rect">
            <a:avLst/>
          </a:prstGeom>
          <a:noFill/>
          <a:ln w="9525">
            <a:noFill/>
            <a:miter lim="800000"/>
            <a:headEnd/>
            <a:tailEnd/>
          </a:ln>
        </p:spPr>
        <p:txBody>
          <a:bodyPr wrap="square">
            <a:spAutoFit/>
          </a:bodyPr>
          <a:lstStyle/>
          <a:p>
            <a:r>
              <a:rPr lang="en-US" sz="2800" dirty="0">
                <a:latin typeface="Tahoma" pitchFamily="34" charset="0"/>
              </a:rPr>
              <a:t>One “strong” counterfactual: Diff-in-Diff</a:t>
            </a:r>
          </a:p>
        </p:txBody>
      </p:sp>
      <p:sp>
        <p:nvSpPr>
          <p:cNvPr id="60" name="TextBox 59"/>
          <p:cNvSpPr txBox="1"/>
          <p:nvPr/>
        </p:nvSpPr>
        <p:spPr>
          <a:xfrm>
            <a:off x="5441941" y="1938915"/>
            <a:ext cx="1387496" cy="646331"/>
          </a:xfrm>
          <a:prstGeom prst="rect">
            <a:avLst/>
          </a:prstGeom>
          <a:noFill/>
        </p:spPr>
        <p:txBody>
          <a:bodyPr wrap="none" rtlCol="0">
            <a:spAutoFit/>
          </a:bodyPr>
          <a:lstStyle/>
          <a:p>
            <a:pPr algn="ctr"/>
            <a:r>
              <a:rPr lang="en-US" dirty="0"/>
              <a:t>Pre-Post </a:t>
            </a:r>
            <a:br>
              <a:rPr lang="en-US" dirty="0"/>
            </a:br>
            <a:r>
              <a:rPr lang="en-US" dirty="0"/>
              <a:t>With Control</a:t>
            </a:r>
          </a:p>
        </p:txBody>
      </p:sp>
      <p:cxnSp>
        <p:nvCxnSpPr>
          <p:cNvPr id="61" name="Straight Connector 60"/>
          <p:cNvCxnSpPr/>
          <p:nvPr/>
        </p:nvCxnSpPr>
        <p:spPr>
          <a:xfrm>
            <a:off x="5029200" y="26670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4826240" y="4267200"/>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3" name="Oval 62"/>
          <p:cNvSpPr/>
          <p:nvPr/>
        </p:nvSpPr>
        <p:spPr>
          <a:xfrm>
            <a:off x="5512040" y="37338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6578840" y="34671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5512040" y="33147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6578840" y="27432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p:nvPr/>
        </p:nvCxnSpPr>
        <p:spPr>
          <a:xfrm>
            <a:off x="5588240" y="41910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5369992" y="4401845"/>
            <a:ext cx="453970" cy="307777"/>
          </a:xfrm>
          <a:prstGeom prst="rect">
            <a:avLst/>
          </a:prstGeom>
          <a:noFill/>
        </p:spPr>
        <p:txBody>
          <a:bodyPr wrap="none" rtlCol="0">
            <a:spAutoFit/>
          </a:bodyPr>
          <a:lstStyle/>
          <a:p>
            <a:r>
              <a:rPr lang="en-US" sz="1400" dirty="0"/>
              <a:t>T=1</a:t>
            </a:r>
          </a:p>
        </p:txBody>
      </p:sp>
      <p:cxnSp>
        <p:nvCxnSpPr>
          <p:cNvPr id="69" name="Straight Connector 68"/>
          <p:cNvCxnSpPr/>
          <p:nvPr/>
        </p:nvCxnSpPr>
        <p:spPr>
          <a:xfrm>
            <a:off x="6680200" y="41910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6461952" y="4401845"/>
            <a:ext cx="453970" cy="307777"/>
          </a:xfrm>
          <a:prstGeom prst="rect">
            <a:avLst/>
          </a:prstGeom>
          <a:noFill/>
        </p:spPr>
        <p:txBody>
          <a:bodyPr wrap="none" rtlCol="0">
            <a:spAutoFit/>
          </a:bodyPr>
          <a:lstStyle/>
          <a:p>
            <a:r>
              <a:rPr lang="en-US" sz="1400" dirty="0"/>
              <a:t>T=2</a:t>
            </a:r>
          </a:p>
        </p:txBody>
      </p:sp>
      <p:cxnSp>
        <p:nvCxnSpPr>
          <p:cNvPr id="71" name="Straight Arrow Connector 70"/>
          <p:cNvCxnSpPr/>
          <p:nvPr/>
        </p:nvCxnSpPr>
        <p:spPr>
          <a:xfrm flipV="1">
            <a:off x="6121640" y="4153270"/>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5757823" y="4633716"/>
            <a:ext cx="727635" cy="276999"/>
          </a:xfrm>
          <a:prstGeom prst="rect">
            <a:avLst/>
          </a:prstGeom>
          <a:noFill/>
        </p:spPr>
        <p:txBody>
          <a:bodyPr wrap="none" rtlCol="0">
            <a:spAutoFit/>
          </a:bodyPr>
          <a:lstStyle/>
          <a:p>
            <a:r>
              <a:rPr lang="en-US" sz="1200" b="1" dirty="0">
                <a:solidFill>
                  <a:srgbClr val="FF0000"/>
                </a:solidFill>
              </a:rPr>
              <a:t>Program</a:t>
            </a:r>
          </a:p>
        </p:txBody>
      </p:sp>
      <p:cxnSp>
        <p:nvCxnSpPr>
          <p:cNvPr id="73" name="Straight Connector 72"/>
          <p:cNvCxnSpPr/>
          <p:nvPr/>
        </p:nvCxnSpPr>
        <p:spPr>
          <a:xfrm>
            <a:off x="5704554" y="33909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4" name="Right Brace 73"/>
          <p:cNvSpPr/>
          <p:nvPr/>
        </p:nvSpPr>
        <p:spPr>
          <a:xfrm>
            <a:off x="6807440" y="2806820"/>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TextBox 74"/>
          <p:cNvSpPr txBox="1"/>
          <p:nvPr/>
        </p:nvSpPr>
        <p:spPr>
          <a:xfrm>
            <a:off x="6990505" y="2962949"/>
            <a:ext cx="277640" cy="276999"/>
          </a:xfrm>
          <a:prstGeom prst="rect">
            <a:avLst/>
          </a:prstGeom>
          <a:noFill/>
        </p:spPr>
        <p:txBody>
          <a:bodyPr wrap="none" rtlCol="0">
            <a:spAutoFit/>
          </a:bodyPr>
          <a:lstStyle/>
          <a:p>
            <a:r>
              <a:rPr lang="en-US" sz="1200" b="1" dirty="0">
                <a:solidFill>
                  <a:srgbClr val="00B0F0"/>
                </a:solidFill>
              </a:rPr>
              <a:t>A</a:t>
            </a:r>
          </a:p>
        </p:txBody>
      </p:sp>
      <p:cxnSp>
        <p:nvCxnSpPr>
          <p:cNvPr id="76" name="Straight Connector 75"/>
          <p:cNvCxnSpPr/>
          <p:nvPr/>
        </p:nvCxnSpPr>
        <p:spPr>
          <a:xfrm>
            <a:off x="5705059" y="38100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7" name="Right Brace 76"/>
          <p:cNvSpPr/>
          <p:nvPr/>
        </p:nvSpPr>
        <p:spPr>
          <a:xfrm>
            <a:off x="6834005" y="3502242"/>
            <a:ext cx="228600" cy="307759"/>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8" name="TextBox 77"/>
          <p:cNvSpPr txBox="1"/>
          <p:nvPr/>
        </p:nvSpPr>
        <p:spPr>
          <a:xfrm>
            <a:off x="7000459" y="3515246"/>
            <a:ext cx="271228" cy="276999"/>
          </a:xfrm>
          <a:prstGeom prst="rect">
            <a:avLst/>
          </a:prstGeom>
          <a:noFill/>
        </p:spPr>
        <p:txBody>
          <a:bodyPr wrap="none" rtlCol="0">
            <a:spAutoFit/>
          </a:bodyPr>
          <a:lstStyle/>
          <a:p>
            <a:r>
              <a:rPr lang="en-US" sz="1200" b="1" dirty="0">
                <a:solidFill>
                  <a:srgbClr val="00B0F0"/>
                </a:solidFill>
              </a:rPr>
              <a:t>B</a:t>
            </a:r>
          </a:p>
        </p:txBody>
      </p:sp>
      <p:sp>
        <p:nvSpPr>
          <p:cNvPr id="79" name="TextBox 78"/>
          <p:cNvSpPr txBox="1"/>
          <p:nvPr/>
        </p:nvSpPr>
        <p:spPr>
          <a:xfrm>
            <a:off x="7245906" y="3053939"/>
            <a:ext cx="654410" cy="523220"/>
          </a:xfrm>
          <a:prstGeom prst="rect">
            <a:avLst/>
          </a:prstGeom>
          <a:noFill/>
        </p:spPr>
        <p:txBody>
          <a:bodyPr wrap="none" rtlCol="0">
            <a:spAutoFit/>
          </a:bodyPr>
          <a:lstStyle/>
          <a:p>
            <a:pPr algn="ctr"/>
            <a:r>
              <a:rPr lang="en-US" sz="1400" b="1" dirty="0">
                <a:solidFill>
                  <a:srgbClr val="00B0F0"/>
                </a:solidFill>
              </a:rPr>
              <a:t>Effect:</a:t>
            </a:r>
            <a:br>
              <a:rPr lang="en-US" sz="1400" b="1" dirty="0">
                <a:solidFill>
                  <a:srgbClr val="00B0F0"/>
                </a:solidFill>
              </a:rPr>
            </a:br>
            <a:r>
              <a:rPr lang="en-US" sz="1400" b="1" dirty="0">
                <a:solidFill>
                  <a:srgbClr val="00B0F0"/>
                </a:solidFill>
              </a:rPr>
              <a:t>A-B</a:t>
            </a:r>
          </a:p>
        </p:txBody>
      </p:sp>
      <p:sp>
        <p:nvSpPr>
          <p:cNvPr id="80" name="TextBox 79"/>
          <p:cNvSpPr txBox="1"/>
          <p:nvPr/>
        </p:nvSpPr>
        <p:spPr>
          <a:xfrm>
            <a:off x="5160358" y="2726196"/>
            <a:ext cx="1060675" cy="307777"/>
          </a:xfrm>
          <a:prstGeom prst="rect">
            <a:avLst/>
          </a:prstGeom>
          <a:noFill/>
        </p:spPr>
        <p:txBody>
          <a:bodyPr wrap="none" rtlCol="0">
            <a:spAutoFit/>
          </a:bodyPr>
          <a:lstStyle/>
          <a:p>
            <a:r>
              <a:rPr lang="en-US" sz="1400" dirty="0"/>
              <a:t>(Diff-in-Diff)</a:t>
            </a:r>
          </a:p>
        </p:txBody>
      </p:sp>
      <p:sp>
        <p:nvSpPr>
          <p:cNvPr id="2" name="TextBox 1"/>
          <p:cNvSpPr txBox="1"/>
          <p:nvPr/>
        </p:nvSpPr>
        <p:spPr>
          <a:xfrm>
            <a:off x="3624008" y="5803078"/>
            <a:ext cx="5023363" cy="338554"/>
          </a:xfrm>
          <a:prstGeom prst="rect">
            <a:avLst/>
          </a:prstGeom>
          <a:noFill/>
        </p:spPr>
        <p:txBody>
          <a:bodyPr wrap="none" rtlCol="0">
            <a:spAutoFit/>
          </a:bodyPr>
          <a:lstStyle/>
          <a:p>
            <a:r>
              <a:rPr lang="en-US" sz="1600" dirty="0"/>
              <a:t>Accounts for initial difference in groups and secular trends</a:t>
            </a:r>
          </a:p>
        </p:txBody>
      </p:sp>
    </p:spTree>
    <p:extLst>
      <p:ext uri="{BB962C8B-B14F-4D97-AF65-F5344CB8AC3E}">
        <p14:creationId xmlns:p14="http://schemas.microsoft.com/office/powerpoint/2010/main" val="6939260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difference in difference estimator:</a:t>
            </a:r>
          </a:p>
        </p:txBody>
      </p:sp>
      <p:sp>
        <p:nvSpPr>
          <p:cNvPr id="4" name="TextBox 3"/>
          <p:cNvSpPr txBox="1"/>
          <p:nvPr/>
        </p:nvSpPr>
        <p:spPr>
          <a:xfrm>
            <a:off x="2611663" y="2424688"/>
            <a:ext cx="6684267" cy="1077218"/>
          </a:xfrm>
          <a:prstGeom prst="rect">
            <a:avLst/>
          </a:prstGeom>
          <a:noFill/>
        </p:spPr>
        <p:txBody>
          <a:bodyPr wrap="none" rtlCol="0">
            <a:spAutoFit/>
          </a:bodyPr>
          <a:lstStyle/>
          <a:p>
            <a:pPr algn="ctr"/>
            <a:endParaRPr lang="en-US" sz="3200" dirty="0"/>
          </a:p>
          <a:p>
            <a:pPr algn="ctr"/>
            <a:r>
              <a:rPr lang="en-US" sz="3200" dirty="0"/>
              <a:t>Program Impact=   (T2 – T1) – (C2 – C1)</a:t>
            </a:r>
          </a:p>
        </p:txBody>
      </p:sp>
      <p:cxnSp>
        <p:nvCxnSpPr>
          <p:cNvPr id="6" name="Straight Arrow Connector 5"/>
          <p:cNvCxnSpPr/>
          <p:nvPr/>
        </p:nvCxnSpPr>
        <p:spPr>
          <a:xfrm flipV="1">
            <a:off x="6593633" y="3957734"/>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8416665" y="3957734"/>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831633" y="4338734"/>
            <a:ext cx="1371600" cy="1384995"/>
          </a:xfrm>
          <a:prstGeom prst="rect">
            <a:avLst/>
          </a:prstGeom>
          <a:noFill/>
        </p:spPr>
        <p:txBody>
          <a:bodyPr wrap="square" rtlCol="0">
            <a:spAutoFit/>
          </a:bodyPr>
          <a:lstStyle/>
          <a:p>
            <a:pPr algn="ctr"/>
            <a:r>
              <a:rPr lang="en-US" sz="1400" dirty="0">
                <a:solidFill>
                  <a:srgbClr val="0070C0"/>
                </a:solidFill>
              </a:rPr>
              <a:t>Gains during the program period</a:t>
            </a:r>
          </a:p>
          <a:p>
            <a:pPr algn="ctr"/>
            <a:r>
              <a:rPr lang="en-US" sz="1400" dirty="0">
                <a:solidFill>
                  <a:srgbClr val="0070C0"/>
                </a:solidFill>
              </a:rPr>
              <a:t>by</a:t>
            </a:r>
          </a:p>
          <a:p>
            <a:pPr algn="ctr"/>
            <a:r>
              <a:rPr lang="en-US" sz="1400" dirty="0">
                <a:solidFill>
                  <a:srgbClr val="0070C0"/>
                </a:solidFill>
              </a:rPr>
              <a:t>treatment group</a:t>
            </a:r>
          </a:p>
        </p:txBody>
      </p:sp>
      <p:sp>
        <p:nvSpPr>
          <p:cNvPr id="9" name="TextBox 8"/>
          <p:cNvSpPr txBox="1"/>
          <p:nvPr/>
        </p:nvSpPr>
        <p:spPr>
          <a:xfrm>
            <a:off x="7719527" y="4338734"/>
            <a:ext cx="1371600" cy="523220"/>
          </a:xfrm>
          <a:prstGeom prst="rect">
            <a:avLst/>
          </a:prstGeom>
          <a:noFill/>
        </p:spPr>
        <p:txBody>
          <a:bodyPr wrap="square" rtlCol="0">
            <a:spAutoFit/>
          </a:bodyPr>
          <a:lstStyle/>
          <a:p>
            <a:pPr algn="ctr"/>
            <a:r>
              <a:rPr lang="en-US" sz="1400" dirty="0">
                <a:solidFill>
                  <a:srgbClr val="0070C0"/>
                </a:solidFill>
              </a:rPr>
              <a:t>Gains as a result of trend</a:t>
            </a:r>
          </a:p>
        </p:txBody>
      </p:sp>
    </p:spTree>
    <p:extLst>
      <p:ext uri="{BB962C8B-B14F-4D97-AF65-F5344CB8AC3E}">
        <p14:creationId xmlns:p14="http://schemas.microsoft.com/office/powerpoint/2010/main" val="7499215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smtClean="0"/>
              <a:pPr/>
              <a:t>53</a:t>
            </a:fld>
            <a:endParaRPr lang="en-US"/>
          </a:p>
        </p:txBody>
      </p:sp>
      <p:sp>
        <p:nvSpPr>
          <p:cNvPr id="3" name="Right Triangle 2"/>
          <p:cNvSpPr/>
          <p:nvPr/>
        </p:nvSpPr>
        <p:spPr>
          <a:xfrm>
            <a:off x="6606074" y="3862874"/>
            <a:ext cx="2789853" cy="1782147"/>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p:cNvSpPr/>
          <p:nvPr/>
        </p:nvSpPr>
        <p:spPr>
          <a:xfrm flipH="1">
            <a:off x="3704373" y="4848809"/>
            <a:ext cx="2789853" cy="796212"/>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305631" y="403549"/>
            <a:ext cx="413896" cy="369332"/>
          </a:xfrm>
          <a:prstGeom prst="rect">
            <a:avLst/>
          </a:prstGeom>
          <a:noFill/>
        </p:spPr>
        <p:txBody>
          <a:bodyPr wrap="none" rtlCol="0">
            <a:spAutoFit/>
          </a:bodyPr>
          <a:lstStyle/>
          <a:p>
            <a:r>
              <a:rPr lang="en-US" dirty="0"/>
              <a:t>T2</a:t>
            </a:r>
          </a:p>
        </p:txBody>
      </p:sp>
      <p:sp>
        <p:nvSpPr>
          <p:cNvPr id="6" name="Right Triangle 5"/>
          <p:cNvSpPr/>
          <p:nvPr/>
        </p:nvSpPr>
        <p:spPr>
          <a:xfrm flipH="1">
            <a:off x="722726" y="772881"/>
            <a:ext cx="2789853" cy="1782147"/>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01902" y="2076839"/>
            <a:ext cx="413896" cy="369332"/>
          </a:xfrm>
          <a:prstGeom prst="rect">
            <a:avLst/>
          </a:prstGeom>
          <a:noFill/>
        </p:spPr>
        <p:txBody>
          <a:bodyPr wrap="none" rtlCol="0">
            <a:spAutoFit/>
          </a:bodyPr>
          <a:lstStyle/>
          <a:p>
            <a:r>
              <a:rPr lang="en-US" dirty="0"/>
              <a:t>T1</a:t>
            </a:r>
          </a:p>
        </p:txBody>
      </p:sp>
      <p:sp>
        <p:nvSpPr>
          <p:cNvPr id="8" name="Right Triangle 7"/>
          <p:cNvSpPr/>
          <p:nvPr/>
        </p:nvSpPr>
        <p:spPr>
          <a:xfrm flipH="1">
            <a:off x="6494226" y="1804501"/>
            <a:ext cx="2789853" cy="796212"/>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077131" y="1435169"/>
            <a:ext cx="425116" cy="369332"/>
          </a:xfrm>
          <a:prstGeom prst="rect">
            <a:avLst/>
          </a:prstGeom>
          <a:noFill/>
        </p:spPr>
        <p:txBody>
          <a:bodyPr wrap="none" rtlCol="0">
            <a:spAutoFit/>
          </a:bodyPr>
          <a:lstStyle/>
          <a:p>
            <a:r>
              <a:rPr lang="en-US" dirty="0"/>
              <a:t>C2</a:t>
            </a:r>
          </a:p>
        </p:txBody>
      </p:sp>
      <p:sp>
        <p:nvSpPr>
          <p:cNvPr id="10" name="TextBox 9"/>
          <p:cNvSpPr txBox="1"/>
          <p:nvPr/>
        </p:nvSpPr>
        <p:spPr>
          <a:xfrm>
            <a:off x="6220075" y="2202607"/>
            <a:ext cx="425116" cy="369332"/>
          </a:xfrm>
          <a:prstGeom prst="rect">
            <a:avLst/>
          </a:prstGeom>
          <a:noFill/>
        </p:spPr>
        <p:txBody>
          <a:bodyPr wrap="none" rtlCol="0">
            <a:spAutoFit/>
          </a:bodyPr>
          <a:lstStyle/>
          <a:p>
            <a:r>
              <a:rPr lang="en-US" dirty="0"/>
              <a:t>C1</a:t>
            </a:r>
          </a:p>
        </p:txBody>
      </p:sp>
      <p:sp>
        <p:nvSpPr>
          <p:cNvPr id="11" name="Right Brace 10"/>
          <p:cNvSpPr/>
          <p:nvPr/>
        </p:nvSpPr>
        <p:spPr>
          <a:xfrm>
            <a:off x="3828550" y="827308"/>
            <a:ext cx="550506" cy="17277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ight Brace 11"/>
          <p:cNvSpPr/>
          <p:nvPr/>
        </p:nvSpPr>
        <p:spPr>
          <a:xfrm>
            <a:off x="9558230" y="175356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4379056" y="1229502"/>
            <a:ext cx="1797672" cy="923330"/>
          </a:xfrm>
          <a:prstGeom prst="rect">
            <a:avLst/>
          </a:prstGeom>
          <a:noFill/>
        </p:spPr>
        <p:txBody>
          <a:bodyPr wrap="none" rtlCol="0">
            <a:spAutoFit/>
          </a:bodyPr>
          <a:lstStyle/>
          <a:p>
            <a:pPr algn="ctr"/>
            <a:r>
              <a:rPr lang="en-US" dirty="0"/>
              <a:t>T2 – T1 = </a:t>
            </a:r>
            <a:br>
              <a:rPr lang="en-US" dirty="0"/>
            </a:br>
            <a:r>
              <a:rPr lang="en-US" dirty="0"/>
              <a:t>Total Gains in </a:t>
            </a:r>
            <a:br>
              <a:rPr lang="en-US" dirty="0"/>
            </a:br>
            <a:r>
              <a:rPr lang="en-US" dirty="0"/>
              <a:t>Treatment Group</a:t>
            </a:r>
          </a:p>
        </p:txBody>
      </p:sp>
      <p:sp>
        <p:nvSpPr>
          <p:cNvPr id="14" name="TextBox 13"/>
          <p:cNvSpPr txBox="1"/>
          <p:nvPr/>
        </p:nvSpPr>
        <p:spPr>
          <a:xfrm>
            <a:off x="10216000" y="1709639"/>
            <a:ext cx="1518429" cy="1200329"/>
          </a:xfrm>
          <a:prstGeom prst="rect">
            <a:avLst/>
          </a:prstGeom>
          <a:noFill/>
        </p:spPr>
        <p:txBody>
          <a:bodyPr wrap="none" rtlCol="0">
            <a:spAutoFit/>
          </a:bodyPr>
          <a:lstStyle/>
          <a:p>
            <a:pPr algn="ctr"/>
            <a:r>
              <a:rPr lang="en-US" dirty="0"/>
              <a:t>C2 – C1 = </a:t>
            </a:r>
            <a:br>
              <a:rPr lang="en-US" dirty="0"/>
            </a:br>
            <a:r>
              <a:rPr lang="en-US" dirty="0"/>
              <a:t>Total Gains in </a:t>
            </a:r>
            <a:br>
              <a:rPr lang="en-US" dirty="0"/>
            </a:br>
            <a:r>
              <a:rPr lang="en-US" dirty="0"/>
              <a:t>Control Group</a:t>
            </a:r>
            <a:br>
              <a:rPr lang="en-US" dirty="0"/>
            </a:br>
            <a:r>
              <a:rPr lang="en-US" dirty="0"/>
              <a:t>(trend)</a:t>
            </a:r>
          </a:p>
        </p:txBody>
      </p:sp>
      <p:sp>
        <p:nvSpPr>
          <p:cNvPr id="15" name="Right Brace 14"/>
          <p:cNvSpPr/>
          <p:nvPr/>
        </p:nvSpPr>
        <p:spPr>
          <a:xfrm flipH="1">
            <a:off x="5882127" y="3873983"/>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2435140" y="4077282"/>
            <a:ext cx="3337325" cy="369332"/>
          </a:xfrm>
          <a:prstGeom prst="rect">
            <a:avLst/>
          </a:prstGeom>
          <a:noFill/>
        </p:spPr>
        <p:txBody>
          <a:bodyPr wrap="none" rtlCol="0">
            <a:spAutoFit/>
          </a:bodyPr>
          <a:lstStyle/>
          <a:p>
            <a:pPr algn="ctr"/>
            <a:r>
              <a:rPr lang="en-US" dirty="0"/>
              <a:t>(T2-T1)-(C2-C1) = Program Impact</a:t>
            </a:r>
          </a:p>
        </p:txBody>
      </p:sp>
    </p:spTree>
    <p:extLst>
      <p:ext uri="{BB962C8B-B14F-4D97-AF65-F5344CB8AC3E}">
        <p14:creationId xmlns:p14="http://schemas.microsoft.com/office/powerpoint/2010/main" val="1059061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2376196" y="2001119"/>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223796" y="3601319"/>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2909596" y="3067919"/>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976396" y="2801219"/>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909596" y="2498725"/>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976396" y="1965325"/>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2985796"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640316" y="3735964"/>
            <a:ext cx="726481" cy="307777"/>
          </a:xfrm>
          <a:prstGeom prst="rect">
            <a:avLst/>
          </a:prstGeom>
          <a:noFill/>
        </p:spPr>
        <p:txBody>
          <a:bodyPr wrap="none" rtlCol="0">
            <a:spAutoFit/>
          </a:bodyPr>
          <a:lstStyle/>
          <a:p>
            <a:r>
              <a:rPr lang="en-US" sz="1400" dirty="0"/>
              <a:t>time=1</a:t>
            </a:r>
          </a:p>
        </p:txBody>
      </p:sp>
      <p:cxnSp>
        <p:nvCxnSpPr>
          <p:cNvPr id="12" name="Straight Connector 11"/>
          <p:cNvCxnSpPr/>
          <p:nvPr/>
        </p:nvCxnSpPr>
        <p:spPr>
          <a:xfrm>
            <a:off x="4077756"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783316" y="3735964"/>
            <a:ext cx="726481" cy="307777"/>
          </a:xfrm>
          <a:prstGeom prst="rect">
            <a:avLst/>
          </a:prstGeom>
          <a:noFill/>
        </p:spPr>
        <p:txBody>
          <a:bodyPr wrap="none" rtlCol="0">
            <a:spAutoFit/>
          </a:bodyPr>
          <a:lstStyle/>
          <a:p>
            <a:r>
              <a:rPr lang="en-US" sz="1400" dirty="0"/>
              <a:t>time=2</a:t>
            </a:r>
          </a:p>
        </p:txBody>
      </p:sp>
      <p:cxnSp>
        <p:nvCxnSpPr>
          <p:cNvPr id="14" name="Straight Arrow Connector 13"/>
          <p:cNvCxnSpPr/>
          <p:nvPr/>
        </p:nvCxnSpPr>
        <p:spPr>
          <a:xfrm flipV="1">
            <a:off x="3519196" y="3487389"/>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155379" y="3967835"/>
            <a:ext cx="727635" cy="276999"/>
          </a:xfrm>
          <a:prstGeom prst="rect">
            <a:avLst/>
          </a:prstGeom>
          <a:noFill/>
        </p:spPr>
        <p:txBody>
          <a:bodyPr wrap="none" rtlCol="0">
            <a:spAutoFit/>
          </a:bodyPr>
          <a:lstStyle/>
          <a:p>
            <a:r>
              <a:rPr lang="en-US" sz="1200" b="1" dirty="0">
                <a:solidFill>
                  <a:srgbClr val="FF0000"/>
                </a:solidFill>
              </a:rPr>
              <a:t>Program</a:t>
            </a:r>
          </a:p>
        </p:txBody>
      </p:sp>
      <p:sp>
        <p:nvSpPr>
          <p:cNvPr id="16" name="TextBox 15"/>
          <p:cNvSpPr txBox="1"/>
          <p:nvPr/>
        </p:nvSpPr>
        <p:spPr>
          <a:xfrm>
            <a:off x="4433597" y="1812925"/>
            <a:ext cx="2085251" cy="338554"/>
          </a:xfrm>
          <a:prstGeom prst="rect">
            <a:avLst/>
          </a:prstGeom>
          <a:noFill/>
        </p:spPr>
        <p:txBody>
          <a:bodyPr wrap="none" rtlCol="0">
            <a:spAutoFit/>
          </a:bodyPr>
          <a:lstStyle/>
          <a:p>
            <a:r>
              <a:rPr lang="en-US" sz="1600" dirty="0"/>
              <a:t>Policy / program group</a:t>
            </a:r>
          </a:p>
        </p:txBody>
      </p:sp>
      <p:sp>
        <p:nvSpPr>
          <p:cNvPr id="17" name="TextBox 16"/>
          <p:cNvSpPr txBox="1"/>
          <p:nvPr/>
        </p:nvSpPr>
        <p:spPr>
          <a:xfrm>
            <a:off x="4433597" y="2720833"/>
            <a:ext cx="2485873" cy="338554"/>
          </a:xfrm>
          <a:prstGeom prst="rect">
            <a:avLst/>
          </a:prstGeom>
          <a:noFill/>
        </p:spPr>
        <p:txBody>
          <a:bodyPr wrap="none" rtlCol="0">
            <a:spAutoFit/>
          </a:bodyPr>
          <a:lstStyle/>
          <a:p>
            <a:r>
              <a:rPr lang="en-US" sz="1600" dirty="0"/>
              <a:t>Control / comparison group</a:t>
            </a:r>
          </a:p>
        </p:txBody>
      </p:sp>
      <p:sp>
        <p:nvSpPr>
          <p:cNvPr id="19" name="TextBox 3"/>
          <p:cNvSpPr txBox="1">
            <a:spLocks noChangeArrowheads="1"/>
          </p:cNvSpPr>
          <p:nvPr/>
        </p:nvSpPr>
        <p:spPr bwMode="auto">
          <a:xfrm>
            <a:off x="3124200" y="304801"/>
            <a:ext cx="7162800" cy="584775"/>
          </a:xfrm>
          <a:prstGeom prst="rect">
            <a:avLst/>
          </a:prstGeom>
          <a:noFill/>
          <a:ln w="9525">
            <a:noFill/>
            <a:miter lim="800000"/>
            <a:headEnd/>
            <a:tailEnd/>
          </a:ln>
        </p:spPr>
        <p:txBody>
          <a:bodyPr wrap="square">
            <a:spAutoFit/>
          </a:bodyPr>
          <a:lstStyle/>
          <a:p>
            <a:r>
              <a:rPr lang="en-US" sz="3200" dirty="0">
                <a:latin typeface="Tahoma" pitchFamily="34" charset="0"/>
              </a:rPr>
              <a:t>“Control” Versus “Comparison” Groups</a:t>
            </a:r>
          </a:p>
        </p:txBody>
      </p:sp>
      <p:sp>
        <p:nvSpPr>
          <p:cNvPr id="20" name="TextBox 19"/>
          <p:cNvSpPr txBox="1"/>
          <p:nvPr/>
        </p:nvSpPr>
        <p:spPr>
          <a:xfrm>
            <a:off x="1918996" y="1660526"/>
            <a:ext cx="771750" cy="276999"/>
          </a:xfrm>
          <a:prstGeom prst="rect">
            <a:avLst/>
          </a:prstGeom>
          <a:noFill/>
        </p:spPr>
        <p:txBody>
          <a:bodyPr wrap="none" rtlCol="0">
            <a:spAutoFit/>
          </a:bodyPr>
          <a:lstStyle/>
          <a:p>
            <a:r>
              <a:rPr lang="en-US" sz="1200" b="1" dirty="0"/>
              <a:t>Outcome</a:t>
            </a:r>
          </a:p>
        </p:txBody>
      </p:sp>
      <p:sp>
        <p:nvSpPr>
          <p:cNvPr id="2" name="TextBox 1"/>
          <p:cNvSpPr txBox="1"/>
          <p:nvPr/>
        </p:nvSpPr>
        <p:spPr>
          <a:xfrm>
            <a:off x="2304871" y="4892617"/>
            <a:ext cx="4074513" cy="1169551"/>
          </a:xfrm>
          <a:prstGeom prst="rect">
            <a:avLst/>
          </a:prstGeom>
          <a:noFill/>
        </p:spPr>
        <p:txBody>
          <a:bodyPr wrap="none" rtlCol="0">
            <a:spAutoFit/>
          </a:bodyPr>
          <a:lstStyle/>
          <a:p>
            <a:r>
              <a:rPr lang="en-US" sz="1400" u="sng" dirty="0"/>
              <a:t>Single Difference:	Difference in Difference:</a:t>
            </a:r>
          </a:p>
          <a:p>
            <a:endParaRPr lang="en-US" sz="1400" dirty="0"/>
          </a:p>
          <a:p>
            <a:r>
              <a:rPr lang="en-US" sz="1400" dirty="0"/>
              <a:t>Effect = T2 – T1	Effect = (T2 – T1) – (C2 – C1)</a:t>
            </a:r>
          </a:p>
          <a:p>
            <a:br>
              <a:rPr lang="en-US" sz="1400" dirty="0"/>
            </a:br>
            <a:r>
              <a:rPr lang="en-US" sz="1400" dirty="0"/>
              <a:t>Effect = T2 – C2</a:t>
            </a:r>
          </a:p>
        </p:txBody>
      </p:sp>
      <p:sp>
        <p:nvSpPr>
          <p:cNvPr id="3" name="Rectangle 2"/>
          <p:cNvSpPr/>
          <p:nvPr/>
        </p:nvSpPr>
        <p:spPr>
          <a:xfrm>
            <a:off x="3883013" y="1629748"/>
            <a:ext cx="364202" cy="307777"/>
          </a:xfrm>
          <a:prstGeom prst="rect">
            <a:avLst/>
          </a:prstGeom>
        </p:spPr>
        <p:txBody>
          <a:bodyPr wrap="none">
            <a:spAutoFit/>
          </a:bodyPr>
          <a:lstStyle/>
          <a:p>
            <a:r>
              <a:rPr lang="en-US" sz="1400" b="1" dirty="0">
                <a:solidFill>
                  <a:srgbClr val="FF0000"/>
                </a:solidFill>
              </a:rPr>
              <a:t>T2</a:t>
            </a:r>
          </a:p>
        </p:txBody>
      </p:sp>
      <p:sp>
        <p:nvSpPr>
          <p:cNvPr id="21" name="Rectangle 20"/>
          <p:cNvSpPr/>
          <p:nvPr/>
        </p:nvSpPr>
        <p:spPr>
          <a:xfrm>
            <a:off x="2791176" y="2190949"/>
            <a:ext cx="364202" cy="307777"/>
          </a:xfrm>
          <a:prstGeom prst="rect">
            <a:avLst/>
          </a:prstGeom>
        </p:spPr>
        <p:txBody>
          <a:bodyPr wrap="none">
            <a:spAutoFit/>
          </a:bodyPr>
          <a:lstStyle/>
          <a:p>
            <a:r>
              <a:rPr lang="en-US" sz="1400" b="1" dirty="0">
                <a:solidFill>
                  <a:srgbClr val="FF0000"/>
                </a:solidFill>
              </a:rPr>
              <a:t>T1</a:t>
            </a:r>
          </a:p>
        </p:txBody>
      </p:sp>
      <p:sp>
        <p:nvSpPr>
          <p:cNvPr id="22" name="Rectangle 21"/>
          <p:cNvSpPr/>
          <p:nvPr/>
        </p:nvSpPr>
        <p:spPr>
          <a:xfrm>
            <a:off x="2818248" y="2802037"/>
            <a:ext cx="370614" cy="307777"/>
          </a:xfrm>
          <a:prstGeom prst="rect">
            <a:avLst/>
          </a:prstGeom>
        </p:spPr>
        <p:txBody>
          <a:bodyPr wrap="none">
            <a:spAutoFit/>
          </a:bodyPr>
          <a:lstStyle/>
          <a:p>
            <a:r>
              <a:rPr lang="en-US" sz="1400" b="1" dirty="0">
                <a:solidFill>
                  <a:srgbClr val="0070C0"/>
                </a:solidFill>
              </a:rPr>
              <a:t>C1</a:t>
            </a:r>
          </a:p>
        </p:txBody>
      </p:sp>
      <p:sp>
        <p:nvSpPr>
          <p:cNvPr id="23" name="Rectangle 22"/>
          <p:cNvSpPr/>
          <p:nvPr/>
        </p:nvSpPr>
        <p:spPr>
          <a:xfrm>
            <a:off x="3867289" y="2498726"/>
            <a:ext cx="370614" cy="307777"/>
          </a:xfrm>
          <a:prstGeom prst="rect">
            <a:avLst/>
          </a:prstGeom>
        </p:spPr>
        <p:txBody>
          <a:bodyPr wrap="none">
            <a:spAutoFit/>
          </a:bodyPr>
          <a:lstStyle/>
          <a:p>
            <a:r>
              <a:rPr lang="en-US" sz="1400" b="1" dirty="0">
                <a:solidFill>
                  <a:srgbClr val="0070C0"/>
                </a:solidFill>
              </a:rPr>
              <a:t>C2</a:t>
            </a:r>
          </a:p>
        </p:txBody>
      </p:sp>
      <p:sp>
        <p:nvSpPr>
          <p:cNvPr id="24" name="Rectangle 23"/>
          <p:cNvSpPr/>
          <p:nvPr/>
        </p:nvSpPr>
        <p:spPr>
          <a:xfrm>
            <a:off x="5541693" y="5592387"/>
            <a:ext cx="764184" cy="307777"/>
          </a:xfrm>
          <a:prstGeom prst="rect">
            <a:avLst/>
          </a:prstGeom>
        </p:spPr>
        <p:txBody>
          <a:bodyPr wrap="none">
            <a:spAutoFit/>
          </a:bodyPr>
          <a:lstStyle/>
          <a:p>
            <a:r>
              <a:rPr lang="en-US" sz="1400" b="1" dirty="0">
                <a:solidFill>
                  <a:srgbClr val="0070C0"/>
                </a:solidFill>
              </a:rPr>
              <a:t>*trend*</a:t>
            </a:r>
          </a:p>
        </p:txBody>
      </p:sp>
      <p:sp>
        <p:nvSpPr>
          <p:cNvPr id="25" name="TextBox 24"/>
          <p:cNvSpPr txBox="1"/>
          <p:nvPr/>
        </p:nvSpPr>
        <p:spPr>
          <a:xfrm>
            <a:off x="8399624" y="2574925"/>
            <a:ext cx="2286000" cy="2831544"/>
          </a:xfrm>
          <a:prstGeom prst="rect">
            <a:avLst/>
          </a:prstGeom>
          <a:noFill/>
          <a:ln>
            <a:solidFill>
              <a:schemeClr val="bg1">
                <a:lumMod val="65000"/>
              </a:schemeClr>
            </a:solidFill>
          </a:ln>
        </p:spPr>
        <p:txBody>
          <a:bodyPr wrap="square" rtlCol="0">
            <a:spAutoFit/>
          </a:bodyPr>
          <a:lstStyle/>
          <a:p>
            <a:r>
              <a:rPr lang="en-US" u="sng" dirty="0"/>
              <a:t>Two Considerations:</a:t>
            </a:r>
          </a:p>
          <a:p>
            <a:endParaRPr lang="en-US" dirty="0"/>
          </a:p>
          <a:p>
            <a:r>
              <a:rPr lang="en-US" dirty="0"/>
              <a:t>Does C1 = T1 ?</a:t>
            </a:r>
          </a:p>
          <a:p>
            <a:r>
              <a:rPr lang="en-US" sz="1400" dirty="0">
                <a:solidFill>
                  <a:srgbClr val="0070C0"/>
                </a:solidFill>
              </a:rPr>
              <a:t>Not usually for </a:t>
            </a:r>
            <a:br>
              <a:rPr lang="en-US" sz="1400" dirty="0">
                <a:solidFill>
                  <a:srgbClr val="0070C0"/>
                </a:solidFill>
              </a:rPr>
            </a:br>
            <a:r>
              <a:rPr lang="en-US" sz="1400" dirty="0">
                <a:solidFill>
                  <a:srgbClr val="0070C0"/>
                </a:solidFill>
              </a:rPr>
              <a:t>comparison groups.</a:t>
            </a:r>
          </a:p>
          <a:p>
            <a:endParaRPr lang="en-US" dirty="0"/>
          </a:p>
          <a:p>
            <a:r>
              <a:rPr lang="en-US" dirty="0"/>
              <a:t>Is C2 – C1 accurate reflection of trend?</a:t>
            </a:r>
          </a:p>
          <a:p>
            <a:r>
              <a:rPr lang="en-US" sz="1400" dirty="0">
                <a:solidFill>
                  <a:srgbClr val="0070C0"/>
                </a:solidFill>
              </a:rPr>
              <a:t>In some cases, the comparison group can adequately capture trend.</a:t>
            </a:r>
          </a:p>
        </p:txBody>
      </p:sp>
    </p:spTree>
    <p:extLst>
      <p:ext uri="{BB962C8B-B14F-4D97-AF65-F5344CB8AC3E}">
        <p14:creationId xmlns:p14="http://schemas.microsoft.com/office/powerpoint/2010/main" val="42414984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971800" y="304800"/>
            <a:ext cx="7162800" cy="523220"/>
          </a:xfrm>
          <a:prstGeom prst="rect">
            <a:avLst/>
          </a:prstGeom>
          <a:noFill/>
          <a:ln w="9525">
            <a:noFill/>
            <a:miter lim="800000"/>
            <a:headEnd/>
            <a:tailEnd/>
          </a:ln>
        </p:spPr>
        <p:txBody>
          <a:bodyPr wrap="square">
            <a:spAutoFit/>
          </a:bodyPr>
          <a:lstStyle/>
          <a:p>
            <a:r>
              <a:rPr lang="en-US" sz="2800" dirty="0">
                <a:latin typeface="Tahoma" pitchFamily="34" charset="0"/>
              </a:rPr>
              <a:t>Two “weak” counterfactuals </a:t>
            </a:r>
          </a:p>
        </p:txBody>
      </p:sp>
      <p:cxnSp>
        <p:nvCxnSpPr>
          <p:cNvPr id="6" name="Straight Connector 5"/>
          <p:cNvCxnSpPr/>
          <p:nvPr/>
        </p:nvCxnSpPr>
        <p:spPr>
          <a:xfrm>
            <a:off x="3249481" y="24384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097081" y="4038600"/>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782881" y="3505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849681" y="328289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782881" y="30861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849681" y="25146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385908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478082" y="4173245"/>
            <a:ext cx="700833" cy="307777"/>
          </a:xfrm>
          <a:prstGeom prst="rect">
            <a:avLst/>
          </a:prstGeom>
          <a:noFill/>
        </p:spPr>
        <p:txBody>
          <a:bodyPr wrap="none" rtlCol="0">
            <a:spAutoFit/>
          </a:bodyPr>
          <a:lstStyle/>
          <a:p>
            <a:r>
              <a:rPr lang="en-US" sz="1400" dirty="0"/>
              <a:t>time=1</a:t>
            </a:r>
          </a:p>
        </p:txBody>
      </p:sp>
      <p:cxnSp>
        <p:nvCxnSpPr>
          <p:cNvPr id="14" name="Straight Connector 13"/>
          <p:cNvCxnSpPr/>
          <p:nvPr/>
        </p:nvCxnSpPr>
        <p:spPr>
          <a:xfrm>
            <a:off x="495104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21082" y="4191001"/>
            <a:ext cx="700833" cy="307777"/>
          </a:xfrm>
          <a:prstGeom prst="rect">
            <a:avLst/>
          </a:prstGeom>
          <a:noFill/>
        </p:spPr>
        <p:txBody>
          <a:bodyPr wrap="none" rtlCol="0">
            <a:spAutoFit/>
          </a:bodyPr>
          <a:lstStyle/>
          <a:p>
            <a:r>
              <a:rPr lang="en-US" sz="1400" dirty="0"/>
              <a:t>time=2</a:t>
            </a:r>
          </a:p>
        </p:txBody>
      </p:sp>
      <p:cxnSp>
        <p:nvCxnSpPr>
          <p:cNvPr id="16" name="Straight Arrow Connector 15"/>
          <p:cNvCxnSpPr/>
          <p:nvPr/>
        </p:nvCxnSpPr>
        <p:spPr>
          <a:xfrm flipV="1">
            <a:off x="4392481" y="3924670"/>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028664" y="4405116"/>
            <a:ext cx="727635" cy="276999"/>
          </a:xfrm>
          <a:prstGeom prst="rect">
            <a:avLst/>
          </a:prstGeom>
          <a:noFill/>
        </p:spPr>
        <p:txBody>
          <a:bodyPr wrap="none" rtlCol="0">
            <a:spAutoFit/>
          </a:bodyPr>
          <a:lstStyle/>
          <a:p>
            <a:r>
              <a:rPr lang="en-US" sz="1200" b="1" dirty="0">
                <a:solidFill>
                  <a:srgbClr val="FF0000"/>
                </a:solidFill>
              </a:rPr>
              <a:t>Program</a:t>
            </a:r>
          </a:p>
        </p:txBody>
      </p:sp>
      <p:cxnSp>
        <p:nvCxnSpPr>
          <p:cNvPr id="18" name="Straight Connector 17"/>
          <p:cNvCxnSpPr/>
          <p:nvPr/>
        </p:nvCxnSpPr>
        <p:spPr>
          <a:xfrm>
            <a:off x="6145081" y="24384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92681" y="4038600"/>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6678481" y="3505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7745281" y="32385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6678481" y="30861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7745281" y="25146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675468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373682" y="4173245"/>
            <a:ext cx="700833" cy="307777"/>
          </a:xfrm>
          <a:prstGeom prst="rect">
            <a:avLst/>
          </a:prstGeom>
          <a:noFill/>
        </p:spPr>
        <p:txBody>
          <a:bodyPr wrap="none" rtlCol="0">
            <a:spAutoFit/>
          </a:bodyPr>
          <a:lstStyle/>
          <a:p>
            <a:r>
              <a:rPr lang="en-US" sz="1400" dirty="0"/>
              <a:t>time=1</a:t>
            </a:r>
          </a:p>
        </p:txBody>
      </p:sp>
      <p:cxnSp>
        <p:nvCxnSpPr>
          <p:cNvPr id="26" name="Straight Connector 25"/>
          <p:cNvCxnSpPr/>
          <p:nvPr/>
        </p:nvCxnSpPr>
        <p:spPr>
          <a:xfrm>
            <a:off x="784664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516682" y="4173245"/>
            <a:ext cx="700833" cy="307777"/>
          </a:xfrm>
          <a:prstGeom prst="rect">
            <a:avLst/>
          </a:prstGeom>
          <a:noFill/>
        </p:spPr>
        <p:txBody>
          <a:bodyPr wrap="none" rtlCol="0">
            <a:spAutoFit/>
          </a:bodyPr>
          <a:lstStyle/>
          <a:p>
            <a:r>
              <a:rPr lang="en-US" sz="1400" dirty="0"/>
              <a:t>time=2</a:t>
            </a:r>
          </a:p>
        </p:txBody>
      </p:sp>
      <p:cxnSp>
        <p:nvCxnSpPr>
          <p:cNvPr id="28" name="Straight Arrow Connector 27"/>
          <p:cNvCxnSpPr/>
          <p:nvPr/>
        </p:nvCxnSpPr>
        <p:spPr>
          <a:xfrm flipV="1">
            <a:off x="7288081" y="3924670"/>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24264" y="4405116"/>
            <a:ext cx="727635" cy="276999"/>
          </a:xfrm>
          <a:prstGeom prst="rect">
            <a:avLst/>
          </a:prstGeom>
          <a:noFill/>
        </p:spPr>
        <p:txBody>
          <a:bodyPr wrap="none" rtlCol="0">
            <a:spAutoFit/>
          </a:bodyPr>
          <a:lstStyle/>
          <a:p>
            <a:r>
              <a:rPr lang="en-US" sz="1200" b="1" dirty="0">
                <a:solidFill>
                  <a:srgbClr val="FF0000"/>
                </a:solidFill>
              </a:rPr>
              <a:t>Program</a:t>
            </a:r>
          </a:p>
        </p:txBody>
      </p:sp>
      <p:sp>
        <p:nvSpPr>
          <p:cNvPr id="30" name="TextBox 29"/>
          <p:cNvSpPr txBox="1"/>
          <p:nvPr/>
        </p:nvSpPr>
        <p:spPr>
          <a:xfrm>
            <a:off x="3623248" y="1857082"/>
            <a:ext cx="1858650" cy="369332"/>
          </a:xfrm>
          <a:prstGeom prst="rect">
            <a:avLst/>
          </a:prstGeom>
          <a:noFill/>
        </p:spPr>
        <p:txBody>
          <a:bodyPr wrap="none" rtlCol="0">
            <a:spAutoFit/>
          </a:bodyPr>
          <a:lstStyle/>
          <a:p>
            <a:r>
              <a:rPr lang="en-US" dirty="0"/>
              <a:t>Pre-Post Reflexive</a:t>
            </a:r>
          </a:p>
        </p:txBody>
      </p:sp>
      <p:cxnSp>
        <p:nvCxnSpPr>
          <p:cNvPr id="31" name="Straight Connector 30"/>
          <p:cNvCxnSpPr/>
          <p:nvPr/>
        </p:nvCxnSpPr>
        <p:spPr>
          <a:xfrm>
            <a:off x="3975395" y="31623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2" name="Right Brace 31"/>
          <p:cNvSpPr/>
          <p:nvPr/>
        </p:nvSpPr>
        <p:spPr>
          <a:xfrm>
            <a:off x="5078281" y="2578220"/>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p:cNvSpPr txBox="1"/>
          <p:nvPr/>
        </p:nvSpPr>
        <p:spPr>
          <a:xfrm>
            <a:off x="5261346" y="2734349"/>
            <a:ext cx="543354" cy="276999"/>
          </a:xfrm>
          <a:prstGeom prst="rect">
            <a:avLst/>
          </a:prstGeom>
          <a:noFill/>
        </p:spPr>
        <p:txBody>
          <a:bodyPr wrap="none" rtlCol="0">
            <a:spAutoFit/>
          </a:bodyPr>
          <a:lstStyle/>
          <a:p>
            <a:r>
              <a:rPr lang="en-US" sz="1200" b="1" dirty="0">
                <a:solidFill>
                  <a:srgbClr val="00B0F0"/>
                </a:solidFill>
              </a:rPr>
              <a:t>Effect</a:t>
            </a:r>
          </a:p>
        </p:txBody>
      </p:sp>
      <p:sp>
        <p:nvSpPr>
          <p:cNvPr id="34" name="TextBox 33"/>
          <p:cNvSpPr txBox="1"/>
          <p:nvPr/>
        </p:nvSpPr>
        <p:spPr>
          <a:xfrm>
            <a:off x="6892284" y="1857082"/>
            <a:ext cx="1086388" cy="369332"/>
          </a:xfrm>
          <a:prstGeom prst="rect">
            <a:avLst/>
          </a:prstGeom>
          <a:noFill/>
        </p:spPr>
        <p:txBody>
          <a:bodyPr wrap="none" rtlCol="0">
            <a:spAutoFit/>
          </a:bodyPr>
          <a:lstStyle/>
          <a:p>
            <a:r>
              <a:rPr lang="en-US" dirty="0"/>
              <a:t>Post-Only</a:t>
            </a:r>
          </a:p>
        </p:txBody>
      </p:sp>
      <p:sp>
        <p:nvSpPr>
          <p:cNvPr id="35" name="Right Brace 34"/>
          <p:cNvSpPr/>
          <p:nvPr/>
        </p:nvSpPr>
        <p:spPr>
          <a:xfrm>
            <a:off x="8046852" y="2569342"/>
            <a:ext cx="228600" cy="745358"/>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8265429" y="2805373"/>
            <a:ext cx="543354" cy="276999"/>
          </a:xfrm>
          <a:prstGeom prst="rect">
            <a:avLst/>
          </a:prstGeom>
          <a:noFill/>
        </p:spPr>
        <p:txBody>
          <a:bodyPr wrap="none" rtlCol="0">
            <a:spAutoFit/>
          </a:bodyPr>
          <a:lstStyle/>
          <a:p>
            <a:r>
              <a:rPr lang="en-US" sz="1200" b="1" dirty="0">
                <a:solidFill>
                  <a:srgbClr val="00B0F0"/>
                </a:solidFill>
              </a:rPr>
              <a:t>Effect</a:t>
            </a:r>
          </a:p>
        </p:txBody>
      </p:sp>
      <p:sp>
        <p:nvSpPr>
          <p:cNvPr id="37" name="Rectangle 36"/>
          <p:cNvSpPr/>
          <p:nvPr/>
        </p:nvSpPr>
        <p:spPr>
          <a:xfrm>
            <a:off x="3640834" y="3265134"/>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6536433" y="2971800"/>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514600" y="5585263"/>
            <a:ext cx="7260962" cy="369332"/>
          </a:xfrm>
          <a:prstGeom prst="rect">
            <a:avLst/>
          </a:prstGeom>
          <a:noFill/>
        </p:spPr>
        <p:txBody>
          <a:bodyPr wrap="none" rtlCol="0">
            <a:spAutoFit/>
          </a:bodyPr>
          <a:lstStyle/>
          <a:p>
            <a:r>
              <a:rPr lang="en-US" dirty="0"/>
              <a:t>These are </a:t>
            </a:r>
            <a:r>
              <a:rPr lang="en-US" b="1" dirty="0"/>
              <a:t>only</a:t>
            </a:r>
            <a:r>
              <a:rPr lang="en-US" dirty="0"/>
              <a:t> valid (high internal validity) when certain conditions are met.</a:t>
            </a:r>
          </a:p>
        </p:txBody>
      </p:sp>
    </p:spTree>
    <p:extLst>
      <p:ext uri="{BB962C8B-B14F-4D97-AF65-F5344CB8AC3E}">
        <p14:creationId xmlns:p14="http://schemas.microsoft.com/office/powerpoint/2010/main" val="30577979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981200" y="304801"/>
            <a:ext cx="8261047" cy="584775"/>
          </a:xfrm>
          <a:prstGeom prst="rect">
            <a:avLst/>
          </a:prstGeom>
          <a:noFill/>
          <a:ln w="9525">
            <a:noFill/>
            <a:miter lim="800000"/>
            <a:headEnd/>
            <a:tailEnd/>
          </a:ln>
        </p:spPr>
        <p:txBody>
          <a:bodyPr wrap="square">
            <a:spAutoFit/>
          </a:bodyPr>
          <a:lstStyle/>
          <a:p>
            <a:r>
              <a:rPr lang="en-US" sz="3200" dirty="0">
                <a:latin typeface="Tahoma" pitchFamily="34" charset="0"/>
              </a:rPr>
              <a:t>Validity of two “weak” counterfactuals: </a:t>
            </a:r>
          </a:p>
        </p:txBody>
      </p:sp>
      <p:sp>
        <p:nvSpPr>
          <p:cNvPr id="2" name="TextBox 1"/>
          <p:cNvSpPr txBox="1"/>
          <p:nvPr/>
        </p:nvSpPr>
        <p:spPr>
          <a:xfrm>
            <a:off x="4325586" y="1987419"/>
            <a:ext cx="2970685" cy="1754326"/>
          </a:xfrm>
          <a:prstGeom prst="rect">
            <a:avLst/>
          </a:prstGeom>
          <a:noFill/>
        </p:spPr>
        <p:txBody>
          <a:bodyPr wrap="none" rtlCol="0">
            <a:spAutoFit/>
          </a:bodyPr>
          <a:lstStyle/>
          <a:p>
            <a:pPr algn="ctr"/>
            <a:r>
              <a:rPr lang="en-US" dirty="0"/>
              <a:t>(T2 – T1) – (C2 – C1) = T2 – T1</a:t>
            </a:r>
          </a:p>
          <a:p>
            <a:pPr algn="ctr"/>
            <a:endParaRPr lang="en-US" dirty="0"/>
          </a:p>
          <a:p>
            <a:pPr algn="ctr"/>
            <a:r>
              <a:rPr lang="en-US" dirty="0"/>
              <a:t>IFF</a:t>
            </a:r>
          </a:p>
          <a:p>
            <a:pPr algn="ctr"/>
            <a:endParaRPr lang="en-US" dirty="0"/>
          </a:p>
          <a:p>
            <a:pPr algn="ctr"/>
            <a:r>
              <a:rPr lang="en-US" dirty="0"/>
              <a:t>C2 – C1 = 0</a:t>
            </a:r>
          </a:p>
          <a:p>
            <a:pPr algn="ctr"/>
            <a:r>
              <a:rPr lang="en-US" dirty="0"/>
              <a:t>(no trend)</a:t>
            </a:r>
          </a:p>
        </p:txBody>
      </p:sp>
      <p:sp>
        <p:nvSpPr>
          <p:cNvPr id="39" name="TextBox 38"/>
          <p:cNvSpPr txBox="1"/>
          <p:nvPr/>
        </p:nvSpPr>
        <p:spPr>
          <a:xfrm>
            <a:off x="4536570" y="1437726"/>
            <a:ext cx="2676695" cy="461665"/>
          </a:xfrm>
          <a:prstGeom prst="rect">
            <a:avLst/>
          </a:prstGeom>
          <a:noFill/>
        </p:spPr>
        <p:txBody>
          <a:bodyPr wrap="none" rtlCol="0">
            <a:spAutoFit/>
          </a:bodyPr>
          <a:lstStyle/>
          <a:p>
            <a:r>
              <a:rPr lang="en-US" sz="2400" b="1" u="sng" dirty="0"/>
              <a:t>Reflexive (Pre-Post)</a:t>
            </a:r>
          </a:p>
        </p:txBody>
      </p:sp>
      <p:cxnSp>
        <p:nvCxnSpPr>
          <p:cNvPr id="65" name="Straight Connector 64"/>
          <p:cNvCxnSpPr/>
          <p:nvPr/>
        </p:nvCxnSpPr>
        <p:spPr>
          <a:xfrm>
            <a:off x="2133600" y="4415894"/>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981200" y="6016094"/>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2667000" y="5482694"/>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3792605" y="5471632"/>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2657127" y="5230426"/>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3785596" y="494164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p:nvPr/>
        </p:nvCxnSpPr>
        <p:spPr>
          <a:xfrm>
            <a:off x="274320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2397720" y="6150739"/>
            <a:ext cx="726481" cy="307777"/>
          </a:xfrm>
          <a:prstGeom prst="rect">
            <a:avLst/>
          </a:prstGeom>
          <a:noFill/>
        </p:spPr>
        <p:txBody>
          <a:bodyPr wrap="none" rtlCol="0">
            <a:spAutoFit/>
          </a:bodyPr>
          <a:lstStyle/>
          <a:p>
            <a:r>
              <a:rPr lang="en-US" sz="1400" dirty="0"/>
              <a:t>time=1</a:t>
            </a:r>
          </a:p>
        </p:txBody>
      </p:sp>
      <p:cxnSp>
        <p:nvCxnSpPr>
          <p:cNvPr id="73" name="Straight Connector 72"/>
          <p:cNvCxnSpPr/>
          <p:nvPr/>
        </p:nvCxnSpPr>
        <p:spPr>
          <a:xfrm>
            <a:off x="383516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3540720" y="6150739"/>
            <a:ext cx="726481" cy="307777"/>
          </a:xfrm>
          <a:prstGeom prst="rect">
            <a:avLst/>
          </a:prstGeom>
          <a:noFill/>
        </p:spPr>
        <p:txBody>
          <a:bodyPr wrap="none" rtlCol="0">
            <a:spAutoFit/>
          </a:bodyPr>
          <a:lstStyle/>
          <a:p>
            <a:r>
              <a:rPr lang="en-US" sz="1400" dirty="0"/>
              <a:t>time=2</a:t>
            </a:r>
          </a:p>
        </p:txBody>
      </p:sp>
      <p:cxnSp>
        <p:nvCxnSpPr>
          <p:cNvPr id="75" name="Straight Arrow Connector 74"/>
          <p:cNvCxnSpPr/>
          <p:nvPr/>
        </p:nvCxnSpPr>
        <p:spPr>
          <a:xfrm flipV="1">
            <a:off x="3276600" y="5902164"/>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2912783" y="6382610"/>
            <a:ext cx="727635" cy="276999"/>
          </a:xfrm>
          <a:prstGeom prst="rect">
            <a:avLst/>
          </a:prstGeom>
          <a:noFill/>
        </p:spPr>
        <p:txBody>
          <a:bodyPr wrap="none" rtlCol="0">
            <a:spAutoFit/>
          </a:bodyPr>
          <a:lstStyle/>
          <a:p>
            <a:r>
              <a:rPr lang="en-US" sz="1200" b="1" dirty="0">
                <a:solidFill>
                  <a:srgbClr val="FF0000"/>
                </a:solidFill>
              </a:rPr>
              <a:t>Program</a:t>
            </a:r>
          </a:p>
        </p:txBody>
      </p:sp>
      <p:sp>
        <p:nvSpPr>
          <p:cNvPr id="77" name="TextBox 76"/>
          <p:cNvSpPr txBox="1"/>
          <p:nvPr/>
        </p:nvSpPr>
        <p:spPr>
          <a:xfrm>
            <a:off x="1237015" y="4467224"/>
            <a:ext cx="771750" cy="276999"/>
          </a:xfrm>
          <a:prstGeom prst="rect">
            <a:avLst/>
          </a:prstGeom>
          <a:noFill/>
        </p:spPr>
        <p:txBody>
          <a:bodyPr wrap="none" rtlCol="0">
            <a:spAutoFit/>
          </a:bodyPr>
          <a:lstStyle/>
          <a:p>
            <a:r>
              <a:rPr lang="en-US" sz="1200" b="1" dirty="0"/>
              <a:t>Outcome</a:t>
            </a:r>
          </a:p>
        </p:txBody>
      </p:sp>
      <p:sp>
        <p:nvSpPr>
          <p:cNvPr id="78" name="Rectangle 77"/>
          <p:cNvSpPr/>
          <p:nvPr/>
        </p:nvSpPr>
        <p:spPr>
          <a:xfrm>
            <a:off x="3692213" y="4606066"/>
            <a:ext cx="364202" cy="307777"/>
          </a:xfrm>
          <a:prstGeom prst="rect">
            <a:avLst/>
          </a:prstGeom>
        </p:spPr>
        <p:txBody>
          <a:bodyPr wrap="none">
            <a:spAutoFit/>
          </a:bodyPr>
          <a:lstStyle/>
          <a:p>
            <a:r>
              <a:rPr lang="en-US" sz="1400" b="1" dirty="0">
                <a:solidFill>
                  <a:srgbClr val="FF0000"/>
                </a:solidFill>
              </a:rPr>
              <a:t>T2</a:t>
            </a:r>
          </a:p>
        </p:txBody>
      </p:sp>
      <p:sp>
        <p:nvSpPr>
          <p:cNvPr id="79" name="Rectangle 78"/>
          <p:cNvSpPr/>
          <p:nvPr/>
        </p:nvSpPr>
        <p:spPr>
          <a:xfrm>
            <a:off x="2551226" y="4941644"/>
            <a:ext cx="364202" cy="307777"/>
          </a:xfrm>
          <a:prstGeom prst="rect">
            <a:avLst/>
          </a:prstGeom>
        </p:spPr>
        <p:txBody>
          <a:bodyPr wrap="none">
            <a:spAutoFit/>
          </a:bodyPr>
          <a:lstStyle/>
          <a:p>
            <a:r>
              <a:rPr lang="en-US" sz="1400" b="1" dirty="0">
                <a:solidFill>
                  <a:srgbClr val="FF0000"/>
                </a:solidFill>
              </a:rPr>
              <a:t>T1</a:t>
            </a:r>
          </a:p>
        </p:txBody>
      </p:sp>
      <p:sp>
        <p:nvSpPr>
          <p:cNvPr id="80" name="Rectangle 79"/>
          <p:cNvSpPr/>
          <p:nvPr/>
        </p:nvSpPr>
        <p:spPr>
          <a:xfrm>
            <a:off x="2563643" y="5581753"/>
            <a:ext cx="370614" cy="307777"/>
          </a:xfrm>
          <a:prstGeom prst="rect">
            <a:avLst/>
          </a:prstGeom>
        </p:spPr>
        <p:txBody>
          <a:bodyPr wrap="none">
            <a:spAutoFit/>
          </a:bodyPr>
          <a:lstStyle/>
          <a:p>
            <a:r>
              <a:rPr lang="en-US" sz="1400" b="1" dirty="0">
                <a:solidFill>
                  <a:srgbClr val="0070C0"/>
                </a:solidFill>
              </a:rPr>
              <a:t>C1</a:t>
            </a:r>
          </a:p>
        </p:txBody>
      </p:sp>
      <p:sp>
        <p:nvSpPr>
          <p:cNvPr id="81" name="Rectangle 80"/>
          <p:cNvSpPr/>
          <p:nvPr/>
        </p:nvSpPr>
        <p:spPr>
          <a:xfrm>
            <a:off x="3683498" y="5573381"/>
            <a:ext cx="370614" cy="307777"/>
          </a:xfrm>
          <a:prstGeom prst="rect">
            <a:avLst/>
          </a:prstGeom>
        </p:spPr>
        <p:txBody>
          <a:bodyPr wrap="none">
            <a:spAutoFit/>
          </a:bodyPr>
          <a:lstStyle/>
          <a:p>
            <a:r>
              <a:rPr lang="en-US" sz="1400" b="1" dirty="0">
                <a:solidFill>
                  <a:srgbClr val="0070C0"/>
                </a:solidFill>
              </a:rPr>
              <a:t>C2</a:t>
            </a:r>
          </a:p>
        </p:txBody>
      </p:sp>
      <p:sp>
        <p:nvSpPr>
          <p:cNvPr id="5" name="Rectangle 4"/>
          <p:cNvSpPr/>
          <p:nvPr/>
        </p:nvSpPr>
        <p:spPr>
          <a:xfrm>
            <a:off x="4173185" y="1263258"/>
            <a:ext cx="3403466" cy="25665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p:cNvSpPr/>
          <p:nvPr/>
        </p:nvSpPr>
        <p:spPr>
          <a:xfrm>
            <a:off x="8614818" y="4941643"/>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p:cNvSpPr/>
          <p:nvPr/>
        </p:nvSpPr>
        <p:spPr>
          <a:xfrm flipH="1">
            <a:off x="6694306" y="6167293"/>
            <a:ext cx="1817675" cy="8076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Brace 24"/>
          <p:cNvSpPr/>
          <p:nvPr/>
        </p:nvSpPr>
        <p:spPr>
          <a:xfrm flipH="1">
            <a:off x="7866587" y="4980419"/>
            <a:ext cx="550506" cy="118687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6887391" y="5406637"/>
            <a:ext cx="864339" cy="369332"/>
          </a:xfrm>
          <a:prstGeom prst="rect">
            <a:avLst/>
          </a:prstGeom>
          <a:noFill/>
        </p:spPr>
        <p:txBody>
          <a:bodyPr wrap="none" rtlCol="0">
            <a:spAutoFit/>
          </a:bodyPr>
          <a:lstStyle/>
          <a:p>
            <a:pPr algn="ctr"/>
            <a:r>
              <a:rPr lang="en-US" dirty="0"/>
              <a:t>T2 – T1</a:t>
            </a:r>
          </a:p>
        </p:txBody>
      </p:sp>
    </p:spTree>
    <p:extLst>
      <p:ext uri="{BB962C8B-B14F-4D97-AF65-F5344CB8AC3E}">
        <p14:creationId xmlns:p14="http://schemas.microsoft.com/office/powerpoint/2010/main" val="9417641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981200" y="304801"/>
            <a:ext cx="8261047" cy="584775"/>
          </a:xfrm>
          <a:prstGeom prst="rect">
            <a:avLst/>
          </a:prstGeom>
          <a:noFill/>
          <a:ln w="9525">
            <a:noFill/>
            <a:miter lim="800000"/>
            <a:headEnd/>
            <a:tailEnd/>
          </a:ln>
        </p:spPr>
        <p:txBody>
          <a:bodyPr wrap="square">
            <a:spAutoFit/>
          </a:bodyPr>
          <a:lstStyle/>
          <a:p>
            <a:r>
              <a:rPr lang="en-US" sz="3200" dirty="0">
                <a:latin typeface="Tahoma" pitchFamily="34" charset="0"/>
              </a:rPr>
              <a:t>Validity of two “weak” counterfactuals: </a:t>
            </a:r>
          </a:p>
        </p:txBody>
      </p:sp>
      <p:sp>
        <p:nvSpPr>
          <p:cNvPr id="40" name="TextBox 39"/>
          <p:cNvSpPr txBox="1"/>
          <p:nvPr/>
        </p:nvSpPr>
        <p:spPr>
          <a:xfrm>
            <a:off x="5231389" y="1445876"/>
            <a:ext cx="1425005" cy="461665"/>
          </a:xfrm>
          <a:prstGeom prst="rect">
            <a:avLst/>
          </a:prstGeom>
          <a:noFill/>
        </p:spPr>
        <p:txBody>
          <a:bodyPr wrap="none" rtlCol="0">
            <a:spAutoFit/>
          </a:bodyPr>
          <a:lstStyle/>
          <a:p>
            <a:r>
              <a:rPr lang="en-US" sz="2400" b="1" u="sng" dirty="0"/>
              <a:t>Post-Only</a:t>
            </a:r>
          </a:p>
        </p:txBody>
      </p:sp>
      <p:sp>
        <p:nvSpPr>
          <p:cNvPr id="41" name="TextBox 40"/>
          <p:cNvSpPr txBox="1"/>
          <p:nvPr/>
        </p:nvSpPr>
        <p:spPr>
          <a:xfrm>
            <a:off x="4371755" y="2014645"/>
            <a:ext cx="2981906" cy="1754326"/>
          </a:xfrm>
          <a:prstGeom prst="rect">
            <a:avLst/>
          </a:prstGeom>
          <a:noFill/>
        </p:spPr>
        <p:txBody>
          <a:bodyPr wrap="none" rtlCol="0">
            <a:spAutoFit/>
          </a:bodyPr>
          <a:lstStyle/>
          <a:p>
            <a:pPr algn="ctr"/>
            <a:r>
              <a:rPr lang="en-US" dirty="0"/>
              <a:t>(T2 – T1) – (C2 – C1) = T2 – C2</a:t>
            </a:r>
          </a:p>
          <a:p>
            <a:pPr algn="ctr"/>
            <a:endParaRPr lang="en-US" dirty="0"/>
          </a:p>
          <a:p>
            <a:pPr algn="ctr"/>
            <a:r>
              <a:rPr lang="en-US" dirty="0"/>
              <a:t>IFF</a:t>
            </a:r>
          </a:p>
          <a:p>
            <a:pPr algn="ctr"/>
            <a:endParaRPr lang="en-US" dirty="0"/>
          </a:p>
          <a:p>
            <a:pPr algn="ctr"/>
            <a:r>
              <a:rPr lang="en-US" dirty="0"/>
              <a:t>C1 – T1 = 0</a:t>
            </a:r>
          </a:p>
          <a:p>
            <a:pPr algn="ctr"/>
            <a:r>
              <a:rPr lang="en-US" dirty="0"/>
              <a:t>(equivalent at time 1)</a:t>
            </a:r>
          </a:p>
        </p:txBody>
      </p:sp>
      <p:cxnSp>
        <p:nvCxnSpPr>
          <p:cNvPr id="65" name="Straight Connector 64"/>
          <p:cNvCxnSpPr/>
          <p:nvPr/>
        </p:nvCxnSpPr>
        <p:spPr>
          <a:xfrm>
            <a:off x="5044922" y="4409504"/>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892522" y="6009704"/>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5578322" y="5476304"/>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6686687" y="5209604"/>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5630118" y="546865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6696918" y="493525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p:nvPr/>
        </p:nvCxnSpPr>
        <p:spPr>
          <a:xfrm>
            <a:off x="5654522" y="593350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5309042" y="6144349"/>
            <a:ext cx="726481" cy="307777"/>
          </a:xfrm>
          <a:prstGeom prst="rect">
            <a:avLst/>
          </a:prstGeom>
          <a:noFill/>
        </p:spPr>
        <p:txBody>
          <a:bodyPr wrap="none" rtlCol="0">
            <a:spAutoFit/>
          </a:bodyPr>
          <a:lstStyle/>
          <a:p>
            <a:r>
              <a:rPr lang="en-US" sz="1400" dirty="0"/>
              <a:t>time=1</a:t>
            </a:r>
          </a:p>
        </p:txBody>
      </p:sp>
      <p:cxnSp>
        <p:nvCxnSpPr>
          <p:cNvPr id="73" name="Straight Connector 72"/>
          <p:cNvCxnSpPr/>
          <p:nvPr/>
        </p:nvCxnSpPr>
        <p:spPr>
          <a:xfrm>
            <a:off x="6746482" y="593350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6452042" y="6144349"/>
            <a:ext cx="726481" cy="307777"/>
          </a:xfrm>
          <a:prstGeom prst="rect">
            <a:avLst/>
          </a:prstGeom>
          <a:noFill/>
        </p:spPr>
        <p:txBody>
          <a:bodyPr wrap="none" rtlCol="0">
            <a:spAutoFit/>
          </a:bodyPr>
          <a:lstStyle/>
          <a:p>
            <a:r>
              <a:rPr lang="en-US" sz="1400" dirty="0"/>
              <a:t>time=2</a:t>
            </a:r>
          </a:p>
        </p:txBody>
      </p:sp>
      <p:cxnSp>
        <p:nvCxnSpPr>
          <p:cNvPr id="75" name="Straight Arrow Connector 74"/>
          <p:cNvCxnSpPr/>
          <p:nvPr/>
        </p:nvCxnSpPr>
        <p:spPr>
          <a:xfrm flipV="1">
            <a:off x="6187922" y="5895774"/>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5824105" y="6376220"/>
            <a:ext cx="727635" cy="276999"/>
          </a:xfrm>
          <a:prstGeom prst="rect">
            <a:avLst/>
          </a:prstGeom>
          <a:noFill/>
        </p:spPr>
        <p:txBody>
          <a:bodyPr wrap="none" rtlCol="0">
            <a:spAutoFit/>
          </a:bodyPr>
          <a:lstStyle/>
          <a:p>
            <a:r>
              <a:rPr lang="en-US" sz="1200" b="1" dirty="0">
                <a:solidFill>
                  <a:srgbClr val="FF0000"/>
                </a:solidFill>
              </a:rPr>
              <a:t>Program</a:t>
            </a:r>
          </a:p>
        </p:txBody>
      </p:sp>
      <p:sp>
        <p:nvSpPr>
          <p:cNvPr id="77" name="TextBox 76"/>
          <p:cNvSpPr txBox="1"/>
          <p:nvPr/>
        </p:nvSpPr>
        <p:spPr>
          <a:xfrm>
            <a:off x="4148337" y="4460834"/>
            <a:ext cx="771750" cy="276999"/>
          </a:xfrm>
          <a:prstGeom prst="rect">
            <a:avLst/>
          </a:prstGeom>
          <a:noFill/>
        </p:spPr>
        <p:txBody>
          <a:bodyPr wrap="none" rtlCol="0">
            <a:spAutoFit/>
          </a:bodyPr>
          <a:lstStyle/>
          <a:p>
            <a:r>
              <a:rPr lang="en-US" sz="1200" b="1" dirty="0"/>
              <a:t>Outcome</a:t>
            </a:r>
          </a:p>
        </p:txBody>
      </p:sp>
      <p:sp>
        <p:nvSpPr>
          <p:cNvPr id="78" name="Rectangle 77"/>
          <p:cNvSpPr/>
          <p:nvPr/>
        </p:nvSpPr>
        <p:spPr>
          <a:xfrm>
            <a:off x="6603535" y="4599676"/>
            <a:ext cx="364202" cy="307777"/>
          </a:xfrm>
          <a:prstGeom prst="rect">
            <a:avLst/>
          </a:prstGeom>
        </p:spPr>
        <p:txBody>
          <a:bodyPr wrap="none">
            <a:spAutoFit/>
          </a:bodyPr>
          <a:lstStyle/>
          <a:p>
            <a:r>
              <a:rPr lang="en-US" sz="1400" b="1" dirty="0">
                <a:solidFill>
                  <a:srgbClr val="FF0000"/>
                </a:solidFill>
              </a:rPr>
              <a:t>T2</a:t>
            </a:r>
          </a:p>
        </p:txBody>
      </p:sp>
      <p:sp>
        <p:nvSpPr>
          <p:cNvPr id="79" name="Rectangle 78"/>
          <p:cNvSpPr/>
          <p:nvPr/>
        </p:nvSpPr>
        <p:spPr>
          <a:xfrm>
            <a:off x="5473736" y="5200519"/>
            <a:ext cx="364202" cy="307777"/>
          </a:xfrm>
          <a:prstGeom prst="rect">
            <a:avLst/>
          </a:prstGeom>
        </p:spPr>
        <p:txBody>
          <a:bodyPr wrap="none">
            <a:spAutoFit/>
          </a:bodyPr>
          <a:lstStyle/>
          <a:p>
            <a:r>
              <a:rPr lang="en-US" sz="1400" b="1" dirty="0">
                <a:solidFill>
                  <a:srgbClr val="FF0000"/>
                </a:solidFill>
              </a:rPr>
              <a:t>T1</a:t>
            </a:r>
          </a:p>
        </p:txBody>
      </p:sp>
      <p:sp>
        <p:nvSpPr>
          <p:cNvPr id="80" name="Rectangle 79"/>
          <p:cNvSpPr/>
          <p:nvPr/>
        </p:nvSpPr>
        <p:spPr>
          <a:xfrm>
            <a:off x="5486974" y="5534952"/>
            <a:ext cx="370614" cy="307777"/>
          </a:xfrm>
          <a:prstGeom prst="rect">
            <a:avLst/>
          </a:prstGeom>
        </p:spPr>
        <p:txBody>
          <a:bodyPr wrap="none">
            <a:spAutoFit/>
          </a:bodyPr>
          <a:lstStyle/>
          <a:p>
            <a:r>
              <a:rPr lang="en-US" sz="1400" b="1" dirty="0">
                <a:solidFill>
                  <a:srgbClr val="0070C0"/>
                </a:solidFill>
              </a:rPr>
              <a:t>C1</a:t>
            </a:r>
          </a:p>
        </p:txBody>
      </p:sp>
      <p:sp>
        <p:nvSpPr>
          <p:cNvPr id="81" name="Rectangle 80"/>
          <p:cNvSpPr/>
          <p:nvPr/>
        </p:nvSpPr>
        <p:spPr>
          <a:xfrm>
            <a:off x="6577580" y="5311353"/>
            <a:ext cx="370614" cy="307777"/>
          </a:xfrm>
          <a:prstGeom prst="rect">
            <a:avLst/>
          </a:prstGeom>
        </p:spPr>
        <p:txBody>
          <a:bodyPr wrap="none">
            <a:spAutoFit/>
          </a:bodyPr>
          <a:lstStyle/>
          <a:p>
            <a:r>
              <a:rPr lang="en-US" sz="1400" b="1" dirty="0">
                <a:solidFill>
                  <a:srgbClr val="0070C0"/>
                </a:solidFill>
              </a:rPr>
              <a:t>C2</a:t>
            </a:r>
          </a:p>
        </p:txBody>
      </p:sp>
      <p:sp>
        <p:nvSpPr>
          <p:cNvPr id="83" name="Rectangle 82"/>
          <p:cNvSpPr/>
          <p:nvPr/>
        </p:nvSpPr>
        <p:spPr>
          <a:xfrm>
            <a:off x="4173185" y="1293475"/>
            <a:ext cx="3403466" cy="25665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077200" y="4599333"/>
            <a:ext cx="2101216" cy="1323439"/>
          </a:xfrm>
          <a:prstGeom prst="rect">
            <a:avLst/>
          </a:prstGeom>
          <a:noFill/>
        </p:spPr>
        <p:txBody>
          <a:bodyPr wrap="none" rtlCol="0">
            <a:spAutoFit/>
          </a:bodyPr>
          <a:lstStyle/>
          <a:p>
            <a:pPr algn="ctr"/>
            <a:r>
              <a:rPr lang="en-US" sz="1600" dirty="0">
                <a:solidFill>
                  <a:schemeClr val="tx1">
                    <a:lumMod val="50000"/>
                    <a:lumOff val="50000"/>
                  </a:schemeClr>
                </a:solidFill>
              </a:rPr>
              <a:t>Randomization </a:t>
            </a:r>
            <a:br>
              <a:rPr lang="en-US" sz="1600" dirty="0">
                <a:solidFill>
                  <a:schemeClr val="tx1">
                    <a:lumMod val="50000"/>
                    <a:lumOff val="50000"/>
                  </a:schemeClr>
                </a:solidFill>
              </a:rPr>
            </a:br>
            <a:r>
              <a:rPr lang="en-US" sz="1600" dirty="0">
                <a:solidFill>
                  <a:schemeClr val="tx1">
                    <a:lumMod val="50000"/>
                    <a:lumOff val="50000"/>
                  </a:schemeClr>
                </a:solidFill>
              </a:rPr>
              <a:t>gives us this. Therefore</a:t>
            </a:r>
            <a:br>
              <a:rPr lang="en-US" sz="1600" dirty="0">
                <a:solidFill>
                  <a:schemeClr val="tx1">
                    <a:lumMod val="50000"/>
                    <a:lumOff val="50000"/>
                  </a:schemeClr>
                </a:solidFill>
              </a:rPr>
            </a:br>
            <a:r>
              <a:rPr lang="en-US" sz="1600" dirty="0">
                <a:solidFill>
                  <a:schemeClr val="tx1">
                    <a:lumMod val="50000"/>
                    <a:lumOff val="50000"/>
                  </a:schemeClr>
                </a:solidFill>
              </a:rPr>
              <a:t>we can use post-test</a:t>
            </a:r>
            <a:br>
              <a:rPr lang="en-US" sz="1600" dirty="0">
                <a:solidFill>
                  <a:schemeClr val="tx1">
                    <a:lumMod val="50000"/>
                    <a:lumOff val="50000"/>
                  </a:schemeClr>
                </a:solidFill>
              </a:rPr>
            </a:br>
            <a:r>
              <a:rPr lang="en-US" sz="1600" dirty="0">
                <a:solidFill>
                  <a:schemeClr val="tx1">
                    <a:lumMod val="50000"/>
                    <a:lumOff val="50000"/>
                  </a:schemeClr>
                </a:solidFill>
              </a:rPr>
              <a:t>only estimators </a:t>
            </a:r>
          </a:p>
          <a:p>
            <a:pPr algn="ctr"/>
            <a:r>
              <a:rPr lang="en-US" sz="1600" dirty="0">
                <a:solidFill>
                  <a:schemeClr val="tx1">
                    <a:lumMod val="50000"/>
                    <a:lumOff val="50000"/>
                  </a:schemeClr>
                </a:solidFill>
              </a:rPr>
              <a:t>in experiments.</a:t>
            </a:r>
          </a:p>
        </p:txBody>
      </p:sp>
    </p:spTree>
    <p:extLst>
      <p:ext uri="{BB962C8B-B14F-4D97-AF65-F5344CB8AC3E}">
        <p14:creationId xmlns:p14="http://schemas.microsoft.com/office/powerpoint/2010/main" val="30289490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0" y="0"/>
            <a:ext cx="31162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A953BAF0-9579-42B3-B979-30EFD986705E}" type="slidenum">
              <a:rPr lang="en-US" smtClean="0"/>
              <a:pPr/>
              <a:t>58</a:t>
            </a:fld>
            <a:endParaRPr lang="en-US"/>
          </a:p>
        </p:txBody>
      </p:sp>
      <p:sp>
        <p:nvSpPr>
          <p:cNvPr id="3" name="Right Triangle 2"/>
          <p:cNvSpPr/>
          <p:nvPr/>
        </p:nvSpPr>
        <p:spPr>
          <a:xfrm>
            <a:off x="6459448" y="770859"/>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p:cNvSpPr/>
          <p:nvPr/>
        </p:nvSpPr>
        <p:spPr>
          <a:xfrm flipH="1">
            <a:off x="4538935" y="160518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Brace 4"/>
          <p:cNvSpPr/>
          <p:nvPr/>
        </p:nvSpPr>
        <p:spPr>
          <a:xfrm flipH="1">
            <a:off x="5711217" y="809636"/>
            <a:ext cx="550506" cy="7955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8742519" y="1513511"/>
            <a:ext cx="2839881" cy="646331"/>
          </a:xfrm>
          <a:prstGeom prst="rect">
            <a:avLst/>
          </a:prstGeom>
          <a:noFill/>
        </p:spPr>
        <p:txBody>
          <a:bodyPr wrap="square" rtlCol="0">
            <a:spAutoFit/>
          </a:bodyPr>
          <a:lstStyle/>
          <a:p>
            <a:pPr algn="ctr"/>
            <a:r>
              <a:rPr lang="en-US" dirty="0">
                <a:solidFill>
                  <a:schemeClr val="tx1">
                    <a:lumMod val="50000"/>
                    <a:lumOff val="50000"/>
                  </a:schemeClr>
                </a:solidFill>
              </a:rPr>
              <a:t>Measured effect accurately represents program impact</a:t>
            </a:r>
          </a:p>
        </p:txBody>
      </p:sp>
      <p:sp>
        <p:nvSpPr>
          <p:cNvPr id="7" name="Right Triangle 6"/>
          <p:cNvSpPr/>
          <p:nvPr/>
        </p:nvSpPr>
        <p:spPr>
          <a:xfrm>
            <a:off x="6459447" y="2556116"/>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p:cNvSpPr/>
          <p:nvPr/>
        </p:nvSpPr>
        <p:spPr>
          <a:xfrm flipH="1">
            <a:off x="4538934" y="367202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Brace 8"/>
          <p:cNvSpPr/>
          <p:nvPr/>
        </p:nvSpPr>
        <p:spPr>
          <a:xfrm flipH="1">
            <a:off x="5711216" y="2594893"/>
            <a:ext cx="550506" cy="10771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3865104" y="2922750"/>
            <a:ext cx="1775346" cy="369332"/>
          </a:xfrm>
          <a:prstGeom prst="rect">
            <a:avLst/>
          </a:prstGeom>
          <a:noFill/>
        </p:spPr>
        <p:txBody>
          <a:bodyPr wrap="square" rtlCol="0">
            <a:spAutoFit/>
          </a:bodyPr>
          <a:lstStyle/>
          <a:p>
            <a:pPr algn="ctr"/>
            <a:r>
              <a:rPr lang="en-US" dirty="0"/>
              <a:t>T2 – C2  Too big</a:t>
            </a:r>
          </a:p>
        </p:txBody>
      </p:sp>
      <p:sp>
        <p:nvSpPr>
          <p:cNvPr id="11" name="Right Triangle 10"/>
          <p:cNvSpPr/>
          <p:nvPr/>
        </p:nvSpPr>
        <p:spPr>
          <a:xfrm>
            <a:off x="6459447" y="4707278"/>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p:cNvSpPr/>
          <p:nvPr/>
        </p:nvSpPr>
        <p:spPr>
          <a:xfrm flipH="1">
            <a:off x="4506763" y="5214677"/>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Brace 12"/>
          <p:cNvSpPr/>
          <p:nvPr/>
        </p:nvSpPr>
        <p:spPr>
          <a:xfrm flipH="1">
            <a:off x="5711216" y="4746055"/>
            <a:ext cx="550506" cy="3857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3739989" y="4754280"/>
            <a:ext cx="1913024" cy="369332"/>
          </a:xfrm>
          <a:prstGeom prst="rect">
            <a:avLst/>
          </a:prstGeom>
          <a:noFill/>
        </p:spPr>
        <p:txBody>
          <a:bodyPr wrap="none" rtlCol="0">
            <a:spAutoFit/>
          </a:bodyPr>
          <a:lstStyle/>
          <a:p>
            <a:pPr algn="ctr"/>
            <a:r>
              <a:rPr lang="en-US" dirty="0"/>
              <a:t>T2 – C2   Too small</a:t>
            </a:r>
          </a:p>
        </p:txBody>
      </p:sp>
      <p:sp>
        <p:nvSpPr>
          <p:cNvPr id="15" name="TextBox 14"/>
          <p:cNvSpPr txBox="1"/>
          <p:nvPr/>
        </p:nvSpPr>
        <p:spPr>
          <a:xfrm>
            <a:off x="8842899" y="1156856"/>
            <a:ext cx="1056701" cy="369332"/>
          </a:xfrm>
          <a:prstGeom prst="rect">
            <a:avLst/>
          </a:prstGeom>
          <a:noFill/>
        </p:spPr>
        <p:txBody>
          <a:bodyPr wrap="none" rtlCol="0">
            <a:spAutoFit/>
          </a:bodyPr>
          <a:lstStyle/>
          <a:p>
            <a:pPr algn="ctr"/>
            <a:r>
              <a:rPr lang="en-US" dirty="0"/>
              <a:t>If C1 = T1</a:t>
            </a:r>
          </a:p>
        </p:txBody>
      </p:sp>
      <p:sp>
        <p:nvSpPr>
          <p:cNvPr id="16" name="TextBox 15"/>
          <p:cNvSpPr txBox="1"/>
          <p:nvPr/>
        </p:nvSpPr>
        <p:spPr>
          <a:xfrm>
            <a:off x="8986368" y="3024655"/>
            <a:ext cx="875561" cy="369332"/>
          </a:xfrm>
          <a:prstGeom prst="rect">
            <a:avLst/>
          </a:prstGeom>
          <a:noFill/>
        </p:spPr>
        <p:txBody>
          <a:bodyPr wrap="none" rtlCol="0">
            <a:spAutoFit/>
          </a:bodyPr>
          <a:lstStyle/>
          <a:p>
            <a:pPr algn="ctr"/>
            <a:r>
              <a:rPr lang="en-US" dirty="0"/>
              <a:t>C1 &lt; T1</a:t>
            </a:r>
          </a:p>
        </p:txBody>
      </p:sp>
      <p:sp>
        <p:nvSpPr>
          <p:cNvPr id="17" name="TextBox 16"/>
          <p:cNvSpPr txBox="1"/>
          <p:nvPr/>
        </p:nvSpPr>
        <p:spPr>
          <a:xfrm>
            <a:off x="9039267" y="5123612"/>
            <a:ext cx="769763" cy="369332"/>
          </a:xfrm>
          <a:prstGeom prst="rect">
            <a:avLst/>
          </a:prstGeom>
          <a:noFill/>
        </p:spPr>
        <p:txBody>
          <a:bodyPr wrap="none" rtlCol="0">
            <a:spAutoFit/>
          </a:bodyPr>
          <a:lstStyle/>
          <a:p>
            <a:pPr algn="ctr"/>
            <a:r>
              <a:rPr lang="en-US" dirty="0"/>
              <a:t>C1&gt;T1</a:t>
            </a:r>
          </a:p>
        </p:txBody>
      </p:sp>
      <p:sp>
        <p:nvSpPr>
          <p:cNvPr id="19" name="Oval 18"/>
          <p:cNvSpPr/>
          <p:nvPr/>
        </p:nvSpPr>
        <p:spPr>
          <a:xfrm>
            <a:off x="6261722" y="1549385"/>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6387985" y="69597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294602" y="360395"/>
            <a:ext cx="364202" cy="307777"/>
          </a:xfrm>
          <a:prstGeom prst="rect">
            <a:avLst/>
          </a:prstGeom>
        </p:spPr>
        <p:txBody>
          <a:bodyPr wrap="none">
            <a:spAutoFit/>
          </a:bodyPr>
          <a:lstStyle/>
          <a:p>
            <a:r>
              <a:rPr lang="en-US" sz="1400" b="1" dirty="0">
                <a:solidFill>
                  <a:srgbClr val="FF0000"/>
                </a:solidFill>
              </a:rPr>
              <a:t>T2</a:t>
            </a:r>
          </a:p>
        </p:txBody>
      </p:sp>
      <p:sp>
        <p:nvSpPr>
          <p:cNvPr id="22" name="Rectangle 21"/>
          <p:cNvSpPr/>
          <p:nvPr/>
        </p:nvSpPr>
        <p:spPr>
          <a:xfrm>
            <a:off x="6139547" y="1256460"/>
            <a:ext cx="370614" cy="307777"/>
          </a:xfrm>
          <a:prstGeom prst="rect">
            <a:avLst/>
          </a:prstGeom>
        </p:spPr>
        <p:txBody>
          <a:bodyPr wrap="none">
            <a:spAutoFit/>
          </a:bodyPr>
          <a:lstStyle/>
          <a:p>
            <a:r>
              <a:rPr lang="en-US" sz="1400" b="1" dirty="0">
                <a:solidFill>
                  <a:srgbClr val="0070C0"/>
                </a:solidFill>
              </a:rPr>
              <a:t>C2</a:t>
            </a:r>
          </a:p>
        </p:txBody>
      </p:sp>
      <p:sp>
        <p:nvSpPr>
          <p:cNvPr id="23" name="Rectangle 22"/>
          <p:cNvSpPr/>
          <p:nvPr/>
        </p:nvSpPr>
        <p:spPr>
          <a:xfrm>
            <a:off x="-251050" y="756033"/>
            <a:ext cx="3764716" cy="1261884"/>
          </a:xfrm>
          <a:prstGeom prst="rect">
            <a:avLst/>
          </a:prstGeom>
        </p:spPr>
        <p:txBody>
          <a:bodyPr wrap="square">
            <a:spAutoFit/>
          </a:bodyPr>
          <a:lstStyle/>
          <a:p>
            <a:pPr algn="ctr"/>
            <a:r>
              <a:rPr lang="en-US" sz="2800" b="1" dirty="0">
                <a:solidFill>
                  <a:schemeClr val="bg1"/>
                </a:solidFill>
              </a:rPr>
              <a:t>Post-Test </a:t>
            </a:r>
            <a:br>
              <a:rPr lang="en-US" sz="2800" b="1" dirty="0">
                <a:solidFill>
                  <a:schemeClr val="bg1"/>
                </a:solidFill>
              </a:rPr>
            </a:br>
            <a:r>
              <a:rPr lang="en-US" sz="2800" b="1" dirty="0">
                <a:solidFill>
                  <a:schemeClr val="bg1"/>
                </a:solidFill>
              </a:rPr>
              <a:t>Only Measure</a:t>
            </a:r>
            <a:br>
              <a:rPr lang="en-US" sz="2000" dirty="0"/>
            </a:br>
            <a:endParaRPr lang="en-US" sz="2000" dirty="0"/>
          </a:p>
        </p:txBody>
      </p:sp>
      <p:sp>
        <p:nvSpPr>
          <p:cNvPr id="24" name="Rectangle 23"/>
          <p:cNvSpPr/>
          <p:nvPr/>
        </p:nvSpPr>
        <p:spPr>
          <a:xfrm>
            <a:off x="3593431" y="1013577"/>
            <a:ext cx="2830285" cy="369332"/>
          </a:xfrm>
          <a:prstGeom prst="rect">
            <a:avLst/>
          </a:prstGeom>
        </p:spPr>
        <p:txBody>
          <a:bodyPr wrap="square">
            <a:spAutoFit/>
          </a:bodyPr>
          <a:lstStyle/>
          <a:p>
            <a:r>
              <a:rPr lang="en-US" dirty="0"/>
              <a:t>True Effect = T2 – C2</a:t>
            </a:r>
          </a:p>
        </p:txBody>
      </p:sp>
      <p:sp>
        <p:nvSpPr>
          <p:cNvPr id="25" name="TextBox 24"/>
          <p:cNvSpPr txBox="1"/>
          <p:nvPr/>
        </p:nvSpPr>
        <p:spPr>
          <a:xfrm>
            <a:off x="8842899" y="3396015"/>
            <a:ext cx="2839881" cy="646331"/>
          </a:xfrm>
          <a:prstGeom prst="rect">
            <a:avLst/>
          </a:prstGeom>
          <a:noFill/>
        </p:spPr>
        <p:txBody>
          <a:bodyPr wrap="square" rtlCol="0">
            <a:spAutoFit/>
          </a:bodyPr>
          <a:lstStyle/>
          <a:p>
            <a:r>
              <a:rPr lang="en-US" dirty="0">
                <a:solidFill>
                  <a:schemeClr val="tx1">
                    <a:lumMod val="50000"/>
                    <a:lumOff val="50000"/>
                  </a:schemeClr>
                </a:solidFill>
              </a:rPr>
              <a:t>Measured effect overstates program impact</a:t>
            </a:r>
          </a:p>
        </p:txBody>
      </p:sp>
      <p:sp>
        <p:nvSpPr>
          <p:cNvPr id="26" name="TextBox 25"/>
          <p:cNvSpPr txBox="1"/>
          <p:nvPr/>
        </p:nvSpPr>
        <p:spPr>
          <a:xfrm>
            <a:off x="8842899" y="5492944"/>
            <a:ext cx="2839881" cy="646331"/>
          </a:xfrm>
          <a:prstGeom prst="rect">
            <a:avLst/>
          </a:prstGeom>
          <a:noFill/>
        </p:spPr>
        <p:txBody>
          <a:bodyPr wrap="square" rtlCol="0">
            <a:spAutoFit/>
          </a:bodyPr>
          <a:lstStyle/>
          <a:p>
            <a:r>
              <a:rPr lang="en-US" dirty="0">
                <a:solidFill>
                  <a:schemeClr val="tx1">
                    <a:lumMod val="50000"/>
                    <a:lumOff val="50000"/>
                  </a:schemeClr>
                </a:solidFill>
              </a:rPr>
              <a:t>Measured effect understates program impact</a:t>
            </a:r>
          </a:p>
        </p:txBody>
      </p:sp>
      <p:cxnSp>
        <p:nvCxnSpPr>
          <p:cNvPr id="27" name="Straight Connector 26"/>
          <p:cNvCxnSpPr/>
          <p:nvPr/>
        </p:nvCxnSpPr>
        <p:spPr>
          <a:xfrm>
            <a:off x="631617" y="2305633"/>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79217" y="3905833"/>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1165017" y="33724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73382" y="31057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216813" y="33647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283613" y="28313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p:cNvCxnSpPr/>
          <p:nvPr/>
        </p:nvCxnSpPr>
        <p:spPr>
          <a:xfrm>
            <a:off x="124121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95737" y="4040478"/>
            <a:ext cx="726481" cy="307777"/>
          </a:xfrm>
          <a:prstGeom prst="rect">
            <a:avLst/>
          </a:prstGeom>
          <a:noFill/>
        </p:spPr>
        <p:txBody>
          <a:bodyPr wrap="none" rtlCol="0">
            <a:spAutoFit/>
          </a:bodyPr>
          <a:lstStyle/>
          <a:p>
            <a:r>
              <a:rPr lang="en-US" sz="1400" dirty="0">
                <a:solidFill>
                  <a:schemeClr val="bg1"/>
                </a:solidFill>
              </a:rPr>
              <a:t>time=1</a:t>
            </a:r>
          </a:p>
        </p:txBody>
      </p:sp>
      <p:cxnSp>
        <p:nvCxnSpPr>
          <p:cNvPr id="35" name="Straight Connector 34"/>
          <p:cNvCxnSpPr/>
          <p:nvPr/>
        </p:nvCxnSpPr>
        <p:spPr>
          <a:xfrm>
            <a:off x="233317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038737" y="4040478"/>
            <a:ext cx="726481" cy="307777"/>
          </a:xfrm>
          <a:prstGeom prst="rect">
            <a:avLst/>
          </a:prstGeom>
          <a:noFill/>
        </p:spPr>
        <p:txBody>
          <a:bodyPr wrap="none" rtlCol="0">
            <a:spAutoFit/>
          </a:bodyPr>
          <a:lstStyle/>
          <a:p>
            <a:r>
              <a:rPr lang="en-US" sz="1400" dirty="0">
                <a:solidFill>
                  <a:schemeClr val="bg1"/>
                </a:solidFill>
              </a:rPr>
              <a:t>time=2</a:t>
            </a:r>
          </a:p>
        </p:txBody>
      </p:sp>
      <p:cxnSp>
        <p:nvCxnSpPr>
          <p:cNvPr id="37" name="Straight Arrow Connector 36"/>
          <p:cNvCxnSpPr/>
          <p:nvPr/>
        </p:nvCxnSpPr>
        <p:spPr>
          <a:xfrm flipV="1">
            <a:off x="1774617" y="3791903"/>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10800" y="4272349"/>
            <a:ext cx="727635" cy="276999"/>
          </a:xfrm>
          <a:prstGeom prst="rect">
            <a:avLst/>
          </a:prstGeom>
          <a:noFill/>
        </p:spPr>
        <p:txBody>
          <a:bodyPr wrap="none" rtlCol="0">
            <a:spAutoFit/>
          </a:bodyPr>
          <a:lstStyle/>
          <a:p>
            <a:r>
              <a:rPr lang="en-US" sz="1200" b="1" dirty="0">
                <a:solidFill>
                  <a:srgbClr val="FF0000"/>
                </a:solidFill>
              </a:rPr>
              <a:t>Program</a:t>
            </a:r>
          </a:p>
        </p:txBody>
      </p:sp>
      <p:sp>
        <p:nvSpPr>
          <p:cNvPr id="39" name="TextBox 38"/>
          <p:cNvSpPr txBox="1"/>
          <p:nvPr/>
        </p:nvSpPr>
        <p:spPr>
          <a:xfrm>
            <a:off x="294679" y="2012876"/>
            <a:ext cx="771750" cy="276999"/>
          </a:xfrm>
          <a:prstGeom prst="rect">
            <a:avLst/>
          </a:prstGeom>
          <a:noFill/>
        </p:spPr>
        <p:txBody>
          <a:bodyPr wrap="none" rtlCol="0">
            <a:spAutoFit/>
          </a:bodyPr>
          <a:lstStyle/>
          <a:p>
            <a:r>
              <a:rPr lang="en-US" sz="1200" b="1" dirty="0">
                <a:solidFill>
                  <a:schemeClr val="bg1"/>
                </a:solidFill>
              </a:rPr>
              <a:t>Outcome</a:t>
            </a:r>
          </a:p>
        </p:txBody>
      </p:sp>
      <p:sp>
        <p:nvSpPr>
          <p:cNvPr id="40" name="Rectangle 39"/>
          <p:cNvSpPr/>
          <p:nvPr/>
        </p:nvSpPr>
        <p:spPr>
          <a:xfrm>
            <a:off x="2190230" y="2495805"/>
            <a:ext cx="364202" cy="307777"/>
          </a:xfrm>
          <a:prstGeom prst="rect">
            <a:avLst/>
          </a:prstGeom>
        </p:spPr>
        <p:txBody>
          <a:bodyPr wrap="none">
            <a:spAutoFit/>
          </a:bodyPr>
          <a:lstStyle/>
          <a:p>
            <a:r>
              <a:rPr lang="en-US" sz="1400" b="1" dirty="0">
                <a:solidFill>
                  <a:srgbClr val="FF0000"/>
                </a:solidFill>
              </a:rPr>
              <a:t>T2</a:t>
            </a:r>
          </a:p>
        </p:txBody>
      </p:sp>
      <p:sp>
        <p:nvSpPr>
          <p:cNvPr id="41" name="Rectangle 40"/>
          <p:cNvSpPr/>
          <p:nvPr/>
        </p:nvSpPr>
        <p:spPr>
          <a:xfrm>
            <a:off x="1060431" y="3096648"/>
            <a:ext cx="364202" cy="307777"/>
          </a:xfrm>
          <a:prstGeom prst="rect">
            <a:avLst/>
          </a:prstGeom>
        </p:spPr>
        <p:txBody>
          <a:bodyPr wrap="none">
            <a:spAutoFit/>
          </a:bodyPr>
          <a:lstStyle/>
          <a:p>
            <a:r>
              <a:rPr lang="en-US" sz="1400" b="1" dirty="0">
                <a:solidFill>
                  <a:srgbClr val="FF0000"/>
                </a:solidFill>
              </a:rPr>
              <a:t>T1</a:t>
            </a:r>
          </a:p>
        </p:txBody>
      </p:sp>
      <p:sp>
        <p:nvSpPr>
          <p:cNvPr id="42" name="Rectangle 41"/>
          <p:cNvSpPr/>
          <p:nvPr/>
        </p:nvSpPr>
        <p:spPr>
          <a:xfrm>
            <a:off x="1073669" y="3431081"/>
            <a:ext cx="370614" cy="307777"/>
          </a:xfrm>
          <a:prstGeom prst="rect">
            <a:avLst/>
          </a:prstGeom>
        </p:spPr>
        <p:txBody>
          <a:bodyPr wrap="none">
            <a:spAutoFit/>
          </a:bodyPr>
          <a:lstStyle/>
          <a:p>
            <a:r>
              <a:rPr lang="en-US" sz="1400" b="1" dirty="0">
                <a:solidFill>
                  <a:srgbClr val="0070C0"/>
                </a:solidFill>
              </a:rPr>
              <a:t>C1</a:t>
            </a:r>
          </a:p>
        </p:txBody>
      </p:sp>
      <p:sp>
        <p:nvSpPr>
          <p:cNvPr id="43" name="Rectangle 42"/>
          <p:cNvSpPr/>
          <p:nvPr/>
        </p:nvSpPr>
        <p:spPr>
          <a:xfrm>
            <a:off x="2164275" y="3207482"/>
            <a:ext cx="370614" cy="307777"/>
          </a:xfrm>
          <a:prstGeom prst="rect">
            <a:avLst/>
          </a:prstGeom>
        </p:spPr>
        <p:txBody>
          <a:bodyPr wrap="none">
            <a:spAutoFit/>
          </a:bodyPr>
          <a:lstStyle/>
          <a:p>
            <a:r>
              <a:rPr lang="en-US" sz="1400" b="1" dirty="0">
                <a:solidFill>
                  <a:srgbClr val="0070C0"/>
                </a:solidFill>
              </a:rPr>
              <a:t>C2</a:t>
            </a:r>
          </a:p>
        </p:txBody>
      </p:sp>
      <p:sp>
        <p:nvSpPr>
          <p:cNvPr id="45" name="Oval 44"/>
          <p:cNvSpPr/>
          <p:nvPr/>
        </p:nvSpPr>
        <p:spPr>
          <a:xfrm>
            <a:off x="6387985" y="2507873"/>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6387985" y="463107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255628" y="3603909"/>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218402" y="5155878"/>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4475802" y="1984094"/>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4353627" y="1691169"/>
            <a:ext cx="370614" cy="307777"/>
          </a:xfrm>
          <a:prstGeom prst="rect">
            <a:avLst/>
          </a:prstGeom>
        </p:spPr>
        <p:txBody>
          <a:bodyPr wrap="none">
            <a:spAutoFit/>
          </a:bodyPr>
          <a:lstStyle/>
          <a:p>
            <a:r>
              <a:rPr lang="en-US" sz="1400" b="1" dirty="0">
                <a:solidFill>
                  <a:srgbClr val="0070C0"/>
                </a:solidFill>
              </a:rPr>
              <a:t>C1</a:t>
            </a:r>
          </a:p>
        </p:txBody>
      </p:sp>
      <p:sp>
        <p:nvSpPr>
          <p:cNvPr id="53" name="Oval 52"/>
          <p:cNvSpPr/>
          <p:nvPr/>
        </p:nvSpPr>
        <p:spPr>
          <a:xfrm>
            <a:off x="8131552" y="196925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8038169" y="1633675"/>
            <a:ext cx="364202" cy="307777"/>
          </a:xfrm>
          <a:prstGeom prst="rect">
            <a:avLst/>
          </a:prstGeom>
        </p:spPr>
        <p:txBody>
          <a:bodyPr wrap="none">
            <a:spAutoFit/>
          </a:bodyPr>
          <a:lstStyle/>
          <a:p>
            <a:r>
              <a:rPr lang="en-US" sz="1400" b="1" dirty="0">
                <a:solidFill>
                  <a:srgbClr val="FF0000"/>
                </a:solidFill>
              </a:rPr>
              <a:t>T1</a:t>
            </a:r>
          </a:p>
        </p:txBody>
      </p:sp>
      <p:sp>
        <p:nvSpPr>
          <p:cNvPr id="55" name="Oval 54"/>
          <p:cNvSpPr/>
          <p:nvPr/>
        </p:nvSpPr>
        <p:spPr>
          <a:xfrm>
            <a:off x="4481786" y="4041210"/>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4359611" y="3748285"/>
            <a:ext cx="370614" cy="307777"/>
          </a:xfrm>
          <a:prstGeom prst="rect">
            <a:avLst/>
          </a:prstGeom>
        </p:spPr>
        <p:txBody>
          <a:bodyPr wrap="none">
            <a:spAutoFit/>
          </a:bodyPr>
          <a:lstStyle/>
          <a:p>
            <a:r>
              <a:rPr lang="en-US" sz="1400" b="1" dirty="0">
                <a:solidFill>
                  <a:srgbClr val="0070C0"/>
                </a:solidFill>
              </a:rPr>
              <a:t>C1</a:t>
            </a:r>
          </a:p>
        </p:txBody>
      </p:sp>
      <p:sp>
        <p:nvSpPr>
          <p:cNvPr id="57" name="Oval 56"/>
          <p:cNvSpPr/>
          <p:nvPr/>
        </p:nvSpPr>
        <p:spPr>
          <a:xfrm>
            <a:off x="4430563" y="5608082"/>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4308388" y="5315157"/>
            <a:ext cx="370614" cy="307777"/>
          </a:xfrm>
          <a:prstGeom prst="rect">
            <a:avLst/>
          </a:prstGeom>
        </p:spPr>
        <p:txBody>
          <a:bodyPr wrap="none">
            <a:spAutoFit/>
          </a:bodyPr>
          <a:lstStyle/>
          <a:p>
            <a:r>
              <a:rPr lang="en-US" sz="1400" b="1" dirty="0">
                <a:solidFill>
                  <a:srgbClr val="0070C0"/>
                </a:solidFill>
              </a:rPr>
              <a:t>C1</a:t>
            </a:r>
          </a:p>
        </p:txBody>
      </p:sp>
      <p:sp>
        <p:nvSpPr>
          <p:cNvPr id="59" name="Oval 58"/>
          <p:cNvSpPr/>
          <p:nvPr/>
        </p:nvSpPr>
        <p:spPr>
          <a:xfrm>
            <a:off x="8131552" y="3786326"/>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8038169" y="3450749"/>
            <a:ext cx="364202" cy="307777"/>
          </a:xfrm>
          <a:prstGeom prst="rect">
            <a:avLst/>
          </a:prstGeom>
        </p:spPr>
        <p:txBody>
          <a:bodyPr wrap="none">
            <a:spAutoFit/>
          </a:bodyPr>
          <a:lstStyle/>
          <a:p>
            <a:r>
              <a:rPr lang="en-US" sz="1400" b="1" dirty="0">
                <a:solidFill>
                  <a:srgbClr val="FF0000"/>
                </a:solidFill>
              </a:rPr>
              <a:t>T1</a:t>
            </a:r>
          </a:p>
        </p:txBody>
      </p:sp>
      <p:sp>
        <p:nvSpPr>
          <p:cNvPr id="61" name="Oval 60"/>
          <p:cNvSpPr/>
          <p:nvPr/>
        </p:nvSpPr>
        <p:spPr>
          <a:xfrm>
            <a:off x="8124722" y="593748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8031339" y="5601911"/>
            <a:ext cx="364202" cy="307777"/>
          </a:xfrm>
          <a:prstGeom prst="rect">
            <a:avLst/>
          </a:prstGeom>
        </p:spPr>
        <p:txBody>
          <a:bodyPr wrap="none">
            <a:spAutoFit/>
          </a:bodyPr>
          <a:lstStyle/>
          <a:p>
            <a:r>
              <a:rPr lang="en-US" sz="1400" b="1" dirty="0">
                <a:solidFill>
                  <a:srgbClr val="FF0000"/>
                </a:solidFill>
              </a:rPr>
              <a:t>T1</a:t>
            </a:r>
          </a:p>
        </p:txBody>
      </p:sp>
    </p:spTree>
    <p:extLst>
      <p:ext uri="{BB962C8B-B14F-4D97-AF65-F5344CB8AC3E}">
        <p14:creationId xmlns:p14="http://schemas.microsoft.com/office/powerpoint/2010/main" val="16454588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931" y="116018"/>
            <a:ext cx="10972800" cy="1143000"/>
          </a:xfrm>
        </p:spPr>
        <p:txBody>
          <a:bodyPr>
            <a:normAutofit/>
          </a:bodyPr>
          <a:lstStyle/>
          <a:p>
            <a:r>
              <a:rPr lang="en-US" sz="3200" dirty="0"/>
              <a:t>Counterfactuals in practice: </a:t>
            </a:r>
            <a:br>
              <a:rPr lang="en-US" sz="3200" dirty="0"/>
            </a:br>
            <a:r>
              <a:rPr lang="en-US" sz="3200" dirty="0"/>
              <a:t>Quasi-Experiment Methods</a:t>
            </a:r>
          </a:p>
        </p:txBody>
      </p:sp>
      <p:sp>
        <p:nvSpPr>
          <p:cNvPr id="3" name="TextBox 2"/>
          <p:cNvSpPr txBox="1"/>
          <p:nvPr/>
        </p:nvSpPr>
        <p:spPr>
          <a:xfrm>
            <a:off x="3229948" y="1510944"/>
            <a:ext cx="6553200" cy="5078313"/>
          </a:xfrm>
          <a:prstGeom prst="rect">
            <a:avLst/>
          </a:prstGeom>
          <a:noFill/>
        </p:spPr>
        <p:txBody>
          <a:bodyPr wrap="square" rtlCol="0">
            <a:spAutoFit/>
          </a:bodyPr>
          <a:lstStyle/>
          <a:p>
            <a:pPr marL="342900" indent="-342900">
              <a:buFont typeface="+mj-lt"/>
              <a:buAutoNum type="arabicParenR"/>
            </a:pPr>
            <a:r>
              <a:rPr lang="en-US" b="1" dirty="0"/>
              <a:t>Difference-in-Difference:  Effect = (T2-T1) – (C2-C1) </a:t>
            </a:r>
          </a:p>
          <a:p>
            <a:pPr marL="342900" indent="-342900">
              <a:buFont typeface="+mj-lt"/>
              <a:buAutoNum type="arabicParenR"/>
            </a:pPr>
            <a:endParaRPr lang="en-US" b="1" dirty="0"/>
          </a:p>
          <a:p>
            <a:pPr marL="800100" lvl="1" indent="-342900">
              <a:buFont typeface="+mj-lt"/>
              <a:buAutoNum type="arabicParenR"/>
            </a:pPr>
            <a:r>
              <a:rPr lang="en-US" dirty="0"/>
              <a:t>Difference-in-Difference Analysis</a:t>
            </a:r>
          </a:p>
          <a:p>
            <a:pPr marL="800100" lvl="1" indent="-342900">
              <a:buFont typeface="+mj-lt"/>
              <a:buAutoNum type="arabicParenR"/>
            </a:pPr>
            <a:r>
              <a:rPr lang="en-US" dirty="0"/>
              <a:t>Fixed Effects Models</a:t>
            </a:r>
            <a:br>
              <a:rPr lang="en-US" b="1" dirty="0"/>
            </a:br>
            <a:br>
              <a:rPr lang="en-US" b="1" dirty="0"/>
            </a:br>
            <a:r>
              <a:rPr lang="en-US" dirty="0"/>
              <a:t> </a:t>
            </a:r>
          </a:p>
          <a:p>
            <a:pPr marL="342900" indent="-342900">
              <a:buFont typeface="+mj-lt"/>
              <a:buAutoNum type="arabicParenR"/>
            </a:pPr>
            <a:r>
              <a:rPr lang="en-US" b="1" dirty="0"/>
              <a:t>Reflexive Design:   Effect = T2 – T1</a:t>
            </a:r>
            <a:br>
              <a:rPr lang="en-US" dirty="0"/>
            </a:br>
            <a:endParaRPr lang="en-US" dirty="0"/>
          </a:p>
          <a:p>
            <a:pPr marL="800100" lvl="1" indent="-342900">
              <a:buFont typeface="+mj-lt"/>
              <a:buAutoNum type="arabicParenR"/>
            </a:pPr>
            <a:r>
              <a:rPr lang="en-US" dirty="0"/>
              <a:t>Pre-Post Design with only a Treatment Group </a:t>
            </a:r>
          </a:p>
          <a:p>
            <a:pPr marL="800100" lvl="1" indent="-342900">
              <a:buFont typeface="+mj-lt"/>
              <a:buAutoNum type="arabicParenR"/>
            </a:pPr>
            <a:r>
              <a:rPr lang="en-US" dirty="0"/>
              <a:t>Time Series Regression</a:t>
            </a:r>
            <a:br>
              <a:rPr lang="en-US" dirty="0"/>
            </a:br>
            <a:br>
              <a:rPr lang="en-US" dirty="0"/>
            </a:br>
            <a:endParaRPr lang="en-US" b="1" dirty="0"/>
          </a:p>
          <a:p>
            <a:pPr marL="342900" indent="-342900">
              <a:buFont typeface="+mj-lt"/>
              <a:buAutoNum type="arabicParenR"/>
            </a:pPr>
            <a:r>
              <a:rPr lang="en-US" b="1" dirty="0"/>
              <a:t>Post-Test Only Design:   Effect = T2 – C2</a:t>
            </a:r>
            <a:br>
              <a:rPr lang="en-US" dirty="0"/>
            </a:br>
            <a:endParaRPr lang="en-US" dirty="0"/>
          </a:p>
          <a:p>
            <a:pPr marL="800100" lvl="1" indent="-342900">
              <a:buFont typeface="+mj-lt"/>
              <a:buAutoNum type="arabicParenR"/>
            </a:pPr>
            <a:r>
              <a:rPr lang="en-US" dirty="0"/>
              <a:t>True Experiments (T2-C2)</a:t>
            </a:r>
          </a:p>
          <a:p>
            <a:pPr marL="800100" lvl="1" indent="-342900">
              <a:buFont typeface="+mj-lt"/>
              <a:buAutoNum type="arabicParenR"/>
            </a:pPr>
            <a:r>
              <a:rPr lang="en-US" dirty="0"/>
              <a:t>Post-Test Only Comparison, No Baseline (T2-C2)</a:t>
            </a:r>
          </a:p>
          <a:p>
            <a:pPr marL="800100" lvl="1" indent="-342900">
              <a:buFont typeface="+mj-lt"/>
              <a:buAutoNum type="arabicParenR"/>
            </a:pPr>
            <a:r>
              <a:rPr lang="en-US" dirty="0"/>
              <a:t>Propensity Score Matching</a:t>
            </a:r>
          </a:p>
          <a:p>
            <a:pPr marL="800100" lvl="1" indent="-342900">
              <a:buFont typeface="+mj-lt"/>
              <a:buAutoNum type="arabicParenR"/>
            </a:pPr>
            <a:r>
              <a:rPr lang="en-US" dirty="0"/>
              <a:t>Regression Discontinuity Design</a:t>
            </a:r>
          </a:p>
        </p:txBody>
      </p:sp>
    </p:spTree>
    <p:extLst>
      <p:ext uri="{BB962C8B-B14F-4D97-AF65-F5344CB8AC3E}">
        <p14:creationId xmlns:p14="http://schemas.microsoft.com/office/powerpoint/2010/main" val="1948955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cxnSp>
        <p:nvCxnSpPr>
          <p:cNvPr id="20" name="Straight Connector 19"/>
          <p:cNvCxnSpPr/>
          <p:nvPr/>
        </p:nvCxnSpPr>
        <p:spPr>
          <a:xfrm>
            <a:off x="5158434" y="35007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158434" y="43389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25234" y="38055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996634" y="41103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6673970" y="40680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8085069" y="3614806"/>
            <a:ext cx="1335623"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HS Students</a:t>
            </a:r>
          </a:p>
          <a:p>
            <a:pPr algn="ctr"/>
            <a:r>
              <a:rPr lang="en-US" sz="1200" dirty="0">
                <a:solidFill>
                  <a:srgbClr val="FF0000"/>
                </a:solidFill>
              </a:rPr>
              <a:t>OR All Californians</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7" name="TextBox 36"/>
          <p:cNvSpPr txBox="1"/>
          <p:nvPr/>
        </p:nvSpPr>
        <p:spPr>
          <a:xfrm>
            <a:off x="5996634" y="3566238"/>
            <a:ext cx="434734" cy="276999"/>
          </a:xfrm>
          <a:prstGeom prst="rect">
            <a:avLst/>
          </a:prstGeom>
          <a:noFill/>
        </p:spPr>
        <p:txBody>
          <a:bodyPr wrap="none" rtlCol="0">
            <a:spAutoFit/>
          </a:bodyPr>
          <a:lstStyle/>
          <a:p>
            <a:pPr algn="ctr"/>
            <a:r>
              <a:rPr lang="en-US" sz="1200" dirty="0">
                <a:solidFill>
                  <a:srgbClr val="FF0000"/>
                </a:solidFill>
              </a:rPr>
              <a:t>Null</a:t>
            </a:r>
          </a:p>
        </p:txBody>
      </p:sp>
    </p:spTree>
    <p:extLst>
      <p:ext uri="{BB962C8B-B14F-4D97-AF65-F5344CB8AC3E}">
        <p14:creationId xmlns:p14="http://schemas.microsoft.com/office/powerpoint/2010/main" val="2877554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from readings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60</a:t>
            </a:fld>
            <a:endParaRPr lang="en-US"/>
          </a:p>
        </p:txBody>
      </p:sp>
    </p:spTree>
    <p:extLst>
      <p:ext uri="{BB962C8B-B14F-4D97-AF65-F5344CB8AC3E}">
        <p14:creationId xmlns:p14="http://schemas.microsoft.com/office/powerpoint/2010/main" val="30785173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4200" y="1348072"/>
            <a:ext cx="5410200" cy="5052728"/>
          </a:xfrm>
          <a:prstGeom prst="rect">
            <a:avLst/>
          </a:prstGeom>
        </p:spPr>
      </p:pic>
      <p:sp>
        <p:nvSpPr>
          <p:cNvPr id="3" name="TextBox 3"/>
          <p:cNvSpPr txBox="1">
            <a:spLocks noChangeArrowheads="1"/>
          </p:cNvSpPr>
          <p:nvPr/>
        </p:nvSpPr>
        <p:spPr bwMode="auto">
          <a:xfrm>
            <a:off x="4114800" y="304800"/>
            <a:ext cx="3886200" cy="646113"/>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Another Example:</a:t>
            </a:r>
          </a:p>
        </p:txBody>
      </p:sp>
    </p:spTree>
    <p:extLst>
      <p:ext uri="{BB962C8B-B14F-4D97-AF65-F5344CB8AC3E}">
        <p14:creationId xmlns:p14="http://schemas.microsoft.com/office/powerpoint/2010/main" val="4278805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2E32A9-691A-48DC-BF35-A6758B8A8737}"/>
              </a:ext>
            </a:extLst>
          </p:cNvPr>
          <p:cNvSpPr>
            <a:spLocks noGrp="1"/>
          </p:cNvSpPr>
          <p:nvPr>
            <p:ph type="sldNum" sz="quarter" idx="12"/>
          </p:nvPr>
        </p:nvSpPr>
        <p:spPr/>
        <p:txBody>
          <a:bodyPr/>
          <a:lstStyle/>
          <a:p>
            <a:fld id="{A953BAF0-9579-42B3-B979-30EFD986705E}" type="slidenum">
              <a:rPr lang="en-US" smtClean="0"/>
              <a:pPr/>
              <a:t>62</a:t>
            </a:fld>
            <a:endParaRPr lang="en-US"/>
          </a:p>
        </p:txBody>
      </p:sp>
      <p:pic>
        <p:nvPicPr>
          <p:cNvPr id="3" name="Picture 2">
            <a:extLst>
              <a:ext uri="{FF2B5EF4-FFF2-40B4-BE49-F238E27FC236}">
                <a16:creationId xmlns:a16="http://schemas.microsoft.com/office/drawing/2014/main" id="{A53E1ED4-15EC-41C2-9B88-68C4AD0B872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37826" y="404877"/>
            <a:ext cx="8716348" cy="6048246"/>
          </a:xfrm>
          <a:prstGeom prst="rect">
            <a:avLst/>
          </a:prstGeom>
          <a:noFill/>
          <a:ln>
            <a:noFill/>
          </a:ln>
        </p:spPr>
      </p:pic>
    </p:spTree>
    <p:extLst>
      <p:ext uri="{BB962C8B-B14F-4D97-AF65-F5344CB8AC3E}">
        <p14:creationId xmlns:p14="http://schemas.microsoft.com/office/powerpoint/2010/main" val="10158934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1" y="2363673"/>
            <a:ext cx="4347665" cy="20313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4419601" y="2362200"/>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5" name="TextBox 4"/>
          <p:cNvSpPr txBox="1"/>
          <p:nvPr/>
        </p:nvSpPr>
        <p:spPr>
          <a:xfrm>
            <a:off x="5375566" y="2813947"/>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6" name="TextBox 5"/>
          <p:cNvSpPr txBox="1"/>
          <p:nvPr/>
        </p:nvSpPr>
        <p:spPr>
          <a:xfrm>
            <a:off x="6276111" y="3285002"/>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7" name="TextBox 6"/>
          <p:cNvSpPr txBox="1"/>
          <p:nvPr/>
        </p:nvSpPr>
        <p:spPr>
          <a:xfrm>
            <a:off x="7211291" y="3751319"/>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8" name="Rectangle 7"/>
          <p:cNvSpPr/>
          <p:nvPr/>
        </p:nvSpPr>
        <p:spPr>
          <a:xfrm>
            <a:off x="4675911" y="2204347"/>
            <a:ext cx="720198" cy="6096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5638800" y="2209800"/>
            <a:ext cx="720198" cy="107520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518802" y="2209800"/>
            <a:ext cx="720198" cy="1541519"/>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7460912" y="2209800"/>
            <a:ext cx="720198" cy="2057401"/>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061364" y="1251650"/>
            <a:ext cx="18862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Treatment Groups</a:t>
            </a:r>
          </a:p>
        </p:txBody>
      </p:sp>
      <p:sp>
        <p:nvSpPr>
          <p:cNvPr id="13" name="TextBox 12"/>
          <p:cNvSpPr txBox="1"/>
          <p:nvPr/>
        </p:nvSpPr>
        <p:spPr>
          <a:xfrm>
            <a:off x="3719795" y="4876800"/>
            <a:ext cx="16070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Control Groups</a:t>
            </a:r>
          </a:p>
        </p:txBody>
      </p:sp>
      <p:sp>
        <p:nvSpPr>
          <p:cNvPr id="14" name="Rectangle 13"/>
          <p:cNvSpPr/>
          <p:nvPr/>
        </p:nvSpPr>
        <p:spPr>
          <a:xfrm>
            <a:off x="3733800" y="2209800"/>
            <a:ext cx="720198" cy="20574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4675910" y="2819400"/>
            <a:ext cx="720198" cy="14478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5638800" y="3276600"/>
            <a:ext cx="720198" cy="9906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6532420" y="3754580"/>
            <a:ext cx="720198" cy="51262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428654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1" y="2363673"/>
            <a:ext cx="4347665" cy="20313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4419601" y="2362200"/>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5" name="TextBox 4"/>
          <p:cNvSpPr txBox="1"/>
          <p:nvPr/>
        </p:nvSpPr>
        <p:spPr>
          <a:xfrm>
            <a:off x="5375566" y="2813947"/>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6" name="TextBox 5"/>
          <p:cNvSpPr txBox="1"/>
          <p:nvPr/>
        </p:nvSpPr>
        <p:spPr>
          <a:xfrm>
            <a:off x="6276111" y="3285002"/>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7" name="TextBox 6"/>
          <p:cNvSpPr txBox="1"/>
          <p:nvPr/>
        </p:nvSpPr>
        <p:spPr>
          <a:xfrm>
            <a:off x="7211291" y="3751319"/>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12" name="TextBox 11"/>
          <p:cNvSpPr txBox="1"/>
          <p:nvPr/>
        </p:nvSpPr>
        <p:spPr>
          <a:xfrm>
            <a:off x="6457687" y="1533299"/>
            <a:ext cx="179767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Treatment Group</a:t>
            </a:r>
            <a:br>
              <a:rPr kumimoji="0" lang="en-US" sz="1800" b="0" i="0" u="none" strike="noStrike" kern="1200" cap="none" spc="0" normalizeH="0" baseline="0" noProof="0" dirty="0">
                <a:ln>
                  <a:noFill/>
                </a:ln>
                <a:solidFill>
                  <a:srgbClr val="FF0000"/>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Control Group</a:t>
            </a:r>
          </a:p>
        </p:txBody>
      </p:sp>
      <p:sp>
        <p:nvSpPr>
          <p:cNvPr id="13" name="TextBox 12"/>
          <p:cNvSpPr txBox="1"/>
          <p:nvPr/>
        </p:nvSpPr>
        <p:spPr>
          <a:xfrm>
            <a:off x="3567786" y="4876800"/>
            <a:ext cx="48320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Specific tests: treatment gains for late treatment?</a:t>
            </a:r>
          </a:p>
        </p:txBody>
      </p:sp>
      <p:sp>
        <p:nvSpPr>
          <p:cNvPr id="14" name="Rectangle 13"/>
          <p:cNvSpPr/>
          <p:nvPr/>
        </p:nvSpPr>
        <p:spPr>
          <a:xfrm>
            <a:off x="6546513" y="3205139"/>
            <a:ext cx="720198" cy="46631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6553200" y="3724684"/>
            <a:ext cx="720198" cy="46631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616082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415073" y="220826"/>
            <a:ext cx="7010400" cy="76944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small" spc="0" normalizeH="0" baseline="0" noProof="0" dirty="0">
                <a:ln>
                  <a:noFill/>
                </a:ln>
                <a:solidFill>
                  <a:prstClr val="black"/>
                </a:solidFill>
                <a:effectLst/>
                <a:uLnTx/>
                <a:uFillTx/>
                <a:latin typeface="Euphemia" panose="020B0503040102020104"/>
                <a:ea typeface="+mn-ea"/>
                <a:cs typeface="+mn-cs"/>
              </a:rPr>
              <a:t>Discussion Questions:</a:t>
            </a:r>
          </a:p>
        </p:txBody>
      </p:sp>
      <p:sp>
        <p:nvSpPr>
          <p:cNvPr id="8" name="TextBox 4"/>
          <p:cNvSpPr txBox="1">
            <a:spLocks noChangeArrowheads="1"/>
          </p:cNvSpPr>
          <p:nvPr/>
        </p:nvSpPr>
        <p:spPr bwMode="auto">
          <a:xfrm>
            <a:off x="2099387" y="1107234"/>
            <a:ext cx="7239000" cy="5170646"/>
          </a:xfrm>
          <a:prstGeom prst="rect">
            <a:avLst/>
          </a:prstGeom>
          <a:noFill/>
          <a:ln w="9525">
            <a:noFill/>
            <a:miter lim="800000"/>
            <a:headEnd/>
            <a:tailEnd/>
          </a:ln>
        </p:spPr>
        <p:txBody>
          <a:bodyPr>
            <a:spAutoFit/>
          </a:bodyPr>
          <a:lstStyle/>
          <a:p>
            <a:pPr marL="457200" marR="0" lvl="1" indent="0" algn="l" defTabSz="914400" rtl="0" eaLnBrk="1" fontAlgn="auto" latinLnBrk="0" hangingPunct="1">
              <a:lnSpc>
                <a:spcPct val="100000"/>
              </a:lnSpc>
              <a:spcBef>
                <a:spcPts val="12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lang="en-US" dirty="0">
                <a:solidFill>
                  <a:prstClr val="black"/>
                </a:solidFill>
                <a:latin typeface="Calibri" panose="020F0502020204030204"/>
              </a:rPr>
              <a:t>Is this an RCT? Do we have an identical “control group”?</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What role does the high SES group perform?</a:t>
            </a:r>
            <a: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t> </a:t>
            </a:r>
            <a:b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Why do we have four treatment groups?</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lvl="1" indent="-457200">
              <a:spcBef>
                <a:spcPts val="1200"/>
              </a:spcBef>
              <a:buFontTx/>
              <a:buAutoNum type="arabicPeriod"/>
            </a:pPr>
            <a:r>
              <a:rPr lang="en-US" dirty="0">
                <a:solidFill>
                  <a:prstClr val="black"/>
                </a:solidFill>
              </a:rPr>
              <a:t>What outcome is measured here? Is it valid and reliable? </a:t>
            </a:r>
            <a:br>
              <a:rPr lang="en-US" dirty="0">
                <a:solidFill>
                  <a:prstClr val="black"/>
                </a:solidFill>
              </a:rPr>
            </a:br>
            <a:endParaRPr lang="en-US" dirty="0">
              <a:solidFill>
                <a:prstClr val="black"/>
              </a:solidFill>
            </a:endParaRPr>
          </a:p>
          <a:p>
            <a:pPr marL="914400" lvl="1" indent="-457200">
              <a:spcBef>
                <a:spcPts val="1200"/>
              </a:spcBef>
              <a:buFontTx/>
              <a:buAutoNum type="arabicPeriod"/>
            </a:pPr>
            <a:r>
              <a:rPr lang="en-US" dirty="0">
                <a:solidFill>
                  <a:prstClr val="black"/>
                </a:solidFill>
              </a:rPr>
              <a:t>How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would I test whether</a:t>
            </a:r>
            <a: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t> two treatment periods has the same impact as three periods, but is more cost-effective? </a:t>
            </a:r>
            <a:b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lang="en-US" baseline="0" dirty="0">
                <a:solidFill>
                  <a:prstClr val="black"/>
                </a:solidFill>
                <a:latin typeface="Calibri" panose="020F0502020204030204"/>
              </a:rPr>
              <a:t>Can</a:t>
            </a:r>
            <a:r>
              <a:rPr lang="en-US" dirty="0">
                <a:solidFill>
                  <a:prstClr val="black"/>
                </a:solidFill>
                <a:latin typeface="Calibri" panose="020F0502020204030204"/>
              </a:rPr>
              <a:t> you identify a weakness in the design or a threat to validity?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Tahoma" pitchFamily="34" charset="0"/>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4588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31405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Sampling distribution</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066925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2575" y="973141"/>
            <a:ext cx="7433980" cy="4955985"/>
          </a:xfrm>
          <a:prstGeom prst="rect">
            <a:avLst/>
          </a:prstGeom>
        </p:spPr>
      </p:pic>
    </p:spTree>
    <p:extLst>
      <p:ext uri="{BB962C8B-B14F-4D97-AF65-F5344CB8AC3E}">
        <p14:creationId xmlns:p14="http://schemas.microsoft.com/office/powerpoint/2010/main" val="33541598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4114" y="685014"/>
            <a:ext cx="8154956" cy="5436637"/>
          </a:xfrm>
          <a:prstGeom prst="rect">
            <a:avLst/>
          </a:prstGeom>
        </p:spPr>
      </p:pic>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10</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cxnSp>
        <p:nvCxnSpPr>
          <p:cNvPr id="8" name="Straight Connector 7"/>
          <p:cNvCxnSpPr/>
          <p:nvPr/>
        </p:nvCxnSpPr>
        <p:spPr>
          <a:xfrm>
            <a:off x="8304246" y="3032449"/>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019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cxnSp>
        <p:nvCxnSpPr>
          <p:cNvPr id="20" name="Straight Connector 19"/>
          <p:cNvCxnSpPr/>
          <p:nvPr/>
        </p:nvCxnSpPr>
        <p:spPr>
          <a:xfrm>
            <a:off x="5158434" y="35007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158434" y="43389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25234" y="38055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996634" y="41103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6673970" y="40680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8085069" y="3614806"/>
            <a:ext cx="1335623"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HS Students</a:t>
            </a:r>
          </a:p>
          <a:p>
            <a:pPr algn="ctr"/>
            <a:r>
              <a:rPr lang="en-US" sz="1200" dirty="0">
                <a:solidFill>
                  <a:srgbClr val="FF0000"/>
                </a:solidFill>
              </a:rPr>
              <a:t>OR All Californians</a:t>
            </a:r>
          </a:p>
        </p:txBody>
      </p:sp>
      <p:cxnSp>
        <p:nvCxnSpPr>
          <p:cNvPr id="27" name="Straight Connector 26"/>
          <p:cNvCxnSpPr/>
          <p:nvPr/>
        </p:nvCxnSpPr>
        <p:spPr>
          <a:xfrm>
            <a:off x="5158434" y="51771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5158434" y="60153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547075" y="54819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996634" y="57867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6673970" y="57444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209358" y="5392806"/>
            <a:ext cx="1239442"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Suburban HS</a:t>
            </a:r>
            <a:br>
              <a:rPr lang="en-US" sz="1200" dirty="0">
                <a:solidFill>
                  <a:srgbClr val="FF0000"/>
                </a:solidFill>
              </a:rPr>
            </a:br>
            <a:r>
              <a:rPr lang="en-US" sz="1200" dirty="0">
                <a:solidFill>
                  <a:srgbClr val="FF0000"/>
                </a:solidFill>
              </a:rPr>
              <a:t>Students</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7" name="TextBox 36"/>
          <p:cNvSpPr txBox="1"/>
          <p:nvPr/>
        </p:nvSpPr>
        <p:spPr>
          <a:xfrm>
            <a:off x="5996634" y="3566238"/>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8" name="TextBox 37"/>
          <p:cNvSpPr txBox="1"/>
          <p:nvPr/>
        </p:nvSpPr>
        <p:spPr>
          <a:xfrm>
            <a:off x="7340941" y="5174735"/>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2" name="TextBox 1"/>
          <p:cNvSpPr txBox="1"/>
          <p:nvPr/>
        </p:nvSpPr>
        <p:spPr>
          <a:xfrm>
            <a:off x="2057400" y="2743200"/>
            <a:ext cx="1905000" cy="1569660"/>
          </a:xfrm>
          <a:prstGeom prst="rect">
            <a:avLst/>
          </a:prstGeom>
          <a:noFill/>
        </p:spPr>
        <p:txBody>
          <a:bodyPr wrap="square" rtlCol="0">
            <a:spAutoFit/>
          </a:bodyPr>
          <a:lstStyle/>
          <a:p>
            <a:pPr algn="ctr"/>
            <a:r>
              <a:rPr lang="en-US" sz="1600" dirty="0"/>
              <a:t>These are all valid counter-</a:t>
            </a:r>
            <a:r>
              <a:rPr lang="en-US" sz="1600" dirty="0" err="1"/>
              <a:t>factuals</a:t>
            </a:r>
            <a:r>
              <a:rPr lang="en-US" sz="1600" dirty="0"/>
              <a:t>. </a:t>
            </a:r>
            <a:br>
              <a:rPr lang="en-US" sz="1600" dirty="0"/>
            </a:br>
            <a:br>
              <a:rPr lang="en-US" sz="1600" dirty="0"/>
            </a:br>
            <a:r>
              <a:rPr lang="en-US" sz="1600" dirty="0"/>
              <a:t>How we define our comparison drives the conclusions.</a:t>
            </a:r>
          </a:p>
        </p:txBody>
      </p:sp>
    </p:spTree>
    <p:extLst>
      <p:ext uri="{BB962C8B-B14F-4D97-AF65-F5344CB8AC3E}">
        <p14:creationId xmlns:p14="http://schemas.microsoft.com/office/powerpoint/2010/main" val="31778332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50</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348" y="1006204"/>
            <a:ext cx="7735607" cy="5157071"/>
          </a:xfrm>
          <a:prstGeom prst="rect">
            <a:avLst/>
          </a:prstGeom>
        </p:spPr>
      </p:pic>
      <p:sp>
        <p:nvSpPr>
          <p:cNvPr id="8"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9" name="Straight Connector 8"/>
          <p:cNvCxnSpPr/>
          <p:nvPr/>
        </p:nvCxnSpPr>
        <p:spPr>
          <a:xfrm>
            <a:off x="8154956" y="3074073"/>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751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Confidence intervals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856638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itle 1"/>
          <p:cNvSpPr txBox="1">
            <a:spLocks/>
          </p:cNvSpPr>
          <p:nvPr/>
        </p:nvSpPr>
        <p:spPr>
          <a:xfrm>
            <a:off x="2457620" y="-239997"/>
            <a:ext cx="7287208"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confidence Interval</a:t>
            </a:r>
            <a:b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36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15362" name="Picture 2" descr="alt text"/>
          <p:cNvPicPr>
            <a:picLocks noChangeAspect="1" noChangeArrowheads="1"/>
          </p:cNvPicPr>
          <p:nvPr/>
        </p:nvPicPr>
        <p:blipFill>
          <a:blip r:embed="rId2">
            <a:biLevel thresh="50000"/>
            <a:extLst>
              <a:ext uri="{28A0092B-C50C-407E-A947-70E740481C1C}">
                <a14:useLocalDpi xmlns:a14="http://schemas.microsoft.com/office/drawing/2010/main" val="0"/>
              </a:ext>
            </a:extLst>
          </a:blip>
          <a:srcRect/>
          <a:stretch>
            <a:fillRect/>
          </a:stretch>
        </p:blipFill>
        <p:spPr bwMode="auto">
          <a:xfrm>
            <a:off x="2351315" y="1148629"/>
            <a:ext cx="7361852" cy="46383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04345" y="1938992"/>
            <a:ext cx="1080552" cy="4700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Best Guess of </a:t>
            </a:r>
            <a:b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b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the Slope</a:t>
            </a:r>
          </a:p>
        </p:txBody>
      </p:sp>
      <p:cxnSp>
        <p:nvCxnSpPr>
          <p:cNvPr id="9" name="Straight Connector 8"/>
          <p:cNvCxnSpPr/>
          <p:nvPr/>
        </p:nvCxnSpPr>
        <p:spPr>
          <a:xfrm flipV="1">
            <a:off x="2856224" y="2850974"/>
            <a:ext cx="2898047" cy="577313"/>
          </a:xfrm>
          <a:prstGeom prst="line">
            <a:avLst/>
          </a:prstGeom>
          <a:ln w="25400">
            <a:solidFill>
              <a:srgbClr val="E46C0A"/>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101224" y="3096073"/>
            <a:ext cx="857799" cy="2811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prstClr val="black"/>
                </a:solidFill>
                <a:effectLst/>
                <a:uLnTx/>
                <a:uFillTx/>
                <a:latin typeface="Calibri" panose="020F0502020204030204"/>
                <a:ea typeface="+mn-ea"/>
                <a:cs typeface="+mn-cs"/>
              </a:rPr>
              <a:t>True Slope</a:t>
            </a:r>
          </a:p>
        </p:txBody>
      </p:sp>
      <p:cxnSp>
        <p:nvCxnSpPr>
          <p:cNvPr id="23" name="Straight Arrow Connector 22"/>
          <p:cNvCxnSpPr>
            <a:stCxn id="12" idx="1"/>
          </p:cNvCxnSpPr>
          <p:nvPr/>
        </p:nvCxnSpPr>
        <p:spPr>
          <a:xfrm flipH="1" flipV="1">
            <a:off x="5620371" y="3096074"/>
            <a:ext cx="480853" cy="14058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829300" y="2513706"/>
            <a:ext cx="302913" cy="257903"/>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112156" y="1811565"/>
            <a:ext cx="763351" cy="4700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Our One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Sample</a:t>
            </a:r>
          </a:p>
        </p:txBody>
      </p:sp>
      <p:sp>
        <p:nvSpPr>
          <p:cNvPr id="28" name="TextBox 27"/>
          <p:cNvSpPr txBox="1"/>
          <p:nvPr/>
        </p:nvSpPr>
        <p:spPr>
          <a:xfrm>
            <a:off x="7273508" y="1243985"/>
            <a:ext cx="1785890"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Sampling Distribution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of the Slope</a:t>
            </a:r>
          </a:p>
        </p:txBody>
      </p:sp>
      <p:sp>
        <p:nvSpPr>
          <p:cNvPr id="34" name="TextBox 33"/>
          <p:cNvSpPr txBox="1"/>
          <p:nvPr/>
        </p:nvSpPr>
        <p:spPr>
          <a:xfrm>
            <a:off x="9364583" y="3810215"/>
            <a:ext cx="1189749"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2.5%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Sample Statistics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Greater Than C.I. </a:t>
            </a:r>
          </a:p>
        </p:txBody>
      </p:sp>
      <p:cxnSp>
        <p:nvCxnSpPr>
          <p:cNvPr id="35" name="Straight Arrow Connector 34"/>
          <p:cNvCxnSpPr/>
          <p:nvPr/>
        </p:nvCxnSpPr>
        <p:spPr>
          <a:xfrm flipH="1">
            <a:off x="9059398" y="4444802"/>
            <a:ext cx="432856" cy="367922"/>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229595" y="2995125"/>
            <a:ext cx="9331" cy="19984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804385" y="4613699"/>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5361" name="Oval 15360"/>
          <p:cNvSpPr/>
          <p:nvPr/>
        </p:nvSpPr>
        <p:spPr>
          <a:xfrm>
            <a:off x="8029806" y="4326798"/>
            <a:ext cx="220452" cy="203486"/>
          </a:xfrm>
          <a:prstGeom prst="ellipse">
            <a:avLst/>
          </a:prstGeom>
          <a:solidFill>
            <a:srgbClr val="FF6D16"/>
          </a:solidFill>
          <a:ln>
            <a:solidFill>
              <a:srgbClr val="FF6D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8" name="Straight Arrow Connector 37"/>
          <p:cNvCxnSpPr/>
          <p:nvPr/>
        </p:nvCxnSpPr>
        <p:spPr>
          <a:xfrm>
            <a:off x="6244621" y="2526664"/>
            <a:ext cx="1794313" cy="1800134"/>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3191069" y="2306351"/>
            <a:ext cx="201571" cy="465258"/>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3882990" y="1876263"/>
            <a:ext cx="1186892" cy="212356"/>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653860" y="2306351"/>
            <a:ext cx="1179397" cy="517333"/>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2937270" y="2771609"/>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5" name="Rectangle 54"/>
          <p:cNvSpPr/>
          <p:nvPr/>
        </p:nvSpPr>
        <p:spPr>
          <a:xfrm>
            <a:off x="4747065" y="2658028"/>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6" name="Rectangle 55"/>
          <p:cNvSpPr/>
          <p:nvPr/>
        </p:nvSpPr>
        <p:spPr>
          <a:xfrm>
            <a:off x="5077365" y="1659810"/>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7" name="Rectangle 56"/>
          <p:cNvSpPr/>
          <p:nvPr/>
        </p:nvSpPr>
        <p:spPr>
          <a:xfrm>
            <a:off x="3109753" y="3976070"/>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8" name="Rectangle 57"/>
          <p:cNvSpPr/>
          <p:nvPr/>
        </p:nvSpPr>
        <p:spPr>
          <a:xfrm>
            <a:off x="3129629" y="3784873"/>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9" name="Rectangle 58"/>
          <p:cNvSpPr/>
          <p:nvPr/>
        </p:nvSpPr>
        <p:spPr>
          <a:xfrm>
            <a:off x="3544581" y="3266436"/>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0" name="Rectangle 59"/>
          <p:cNvSpPr/>
          <p:nvPr/>
        </p:nvSpPr>
        <p:spPr>
          <a:xfrm>
            <a:off x="3941045" y="324634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1" name="Rectangle 60"/>
          <p:cNvSpPr/>
          <p:nvPr/>
        </p:nvSpPr>
        <p:spPr>
          <a:xfrm>
            <a:off x="4462739" y="322198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2" name="Rectangle 61"/>
          <p:cNvSpPr/>
          <p:nvPr/>
        </p:nvSpPr>
        <p:spPr>
          <a:xfrm>
            <a:off x="4953089" y="363333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3" name="Rectangle 62"/>
          <p:cNvSpPr/>
          <p:nvPr/>
        </p:nvSpPr>
        <p:spPr>
          <a:xfrm>
            <a:off x="5346860" y="345138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8" name="TextBox 67"/>
          <p:cNvSpPr txBox="1"/>
          <p:nvPr/>
        </p:nvSpPr>
        <p:spPr>
          <a:xfrm>
            <a:off x="6010223" y="3844306"/>
            <a:ext cx="1173719"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2.5%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Sample Statistics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Smaller Than C.I. </a:t>
            </a:r>
          </a:p>
        </p:txBody>
      </p:sp>
      <p:cxnSp>
        <p:nvCxnSpPr>
          <p:cNvPr id="69" name="Straight Arrow Connector 68"/>
          <p:cNvCxnSpPr/>
          <p:nvPr/>
        </p:nvCxnSpPr>
        <p:spPr>
          <a:xfrm>
            <a:off x="6865621" y="4415462"/>
            <a:ext cx="527929" cy="378402"/>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15382" name="Rectangle 15381"/>
          <p:cNvSpPr/>
          <p:nvPr/>
        </p:nvSpPr>
        <p:spPr>
          <a:xfrm>
            <a:off x="7393550" y="5476158"/>
            <a:ext cx="1146110" cy="1906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p:cNvSpPr txBox="1">
            <a:spLocks/>
          </p:cNvSpPr>
          <p:nvPr/>
        </p:nvSpPr>
        <p:spPr>
          <a:xfrm>
            <a:off x="6007359" y="5343306"/>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Confidence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74" name="Straight Arrow Connector 73"/>
          <p:cNvCxnSpPr/>
          <p:nvPr/>
        </p:nvCxnSpPr>
        <p:spPr>
          <a:xfrm>
            <a:off x="7804384" y="6392559"/>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544581" y="2408992"/>
            <a:ext cx="1525301" cy="1336210"/>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58" idx="0"/>
          </p:cNvCxnSpPr>
          <p:nvPr/>
        </p:nvCxnSpPr>
        <p:spPr>
          <a:xfrm flipH="1">
            <a:off x="3311730" y="2408992"/>
            <a:ext cx="162225" cy="1375881"/>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0434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lt text"/>
          <p:cNvPicPr>
            <a:picLocks noChangeAspect="1" noChangeArrowheads="1"/>
          </p:cNvPicPr>
          <p:nvPr/>
        </p:nvPicPr>
        <p:blipFill rotWithShape="1">
          <a:blip r:embed="rId2">
            <a:biLevel thresh="50000"/>
            <a:extLst>
              <a:ext uri="{28A0092B-C50C-407E-A947-70E740481C1C}">
                <a14:useLocalDpi xmlns:a14="http://schemas.microsoft.com/office/drawing/2010/main" val="0"/>
              </a:ext>
            </a:extLst>
          </a:blip>
          <a:srcRect l="53993" b="6278"/>
          <a:stretch/>
        </p:blipFill>
        <p:spPr bwMode="auto">
          <a:xfrm>
            <a:off x="3666930" y="1073984"/>
            <a:ext cx="3387012" cy="434710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360436" y="401835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4" name="Straight Arrow Connector 3"/>
          <p:cNvCxnSpPr/>
          <p:nvPr/>
        </p:nvCxnSpPr>
        <p:spPr>
          <a:xfrm>
            <a:off x="5152934" y="4358480"/>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5360436" y="3612940"/>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90%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6" name="Straight Arrow Connector 5"/>
          <p:cNvCxnSpPr/>
          <p:nvPr/>
        </p:nvCxnSpPr>
        <p:spPr>
          <a:xfrm>
            <a:off x="5232915" y="3950389"/>
            <a:ext cx="702906" cy="0"/>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5279570" y="2762161"/>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60%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8" name="Straight Arrow Connector 7"/>
          <p:cNvCxnSpPr/>
          <p:nvPr/>
        </p:nvCxnSpPr>
        <p:spPr>
          <a:xfrm flipV="1">
            <a:off x="5332882" y="3097763"/>
            <a:ext cx="502972" cy="452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5360436" y="4398295"/>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99%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10" name="Straight Arrow Connector 9"/>
          <p:cNvCxnSpPr/>
          <p:nvPr/>
        </p:nvCxnSpPr>
        <p:spPr>
          <a:xfrm>
            <a:off x="4926563" y="4801168"/>
            <a:ext cx="1296955" cy="0"/>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0491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729580" y="422317"/>
            <a:ext cx="4769427" cy="1143000"/>
          </a:xfrm>
        </p:spPr>
        <p:txBody>
          <a:bodyPr>
            <a:normAutofit/>
          </a:bodyPr>
          <a:lstStyle/>
          <a:p>
            <a:pPr algn="ctr"/>
            <a:r>
              <a:rPr lang="en-US" sz="2454" dirty="0">
                <a:solidFill>
                  <a:srgbClr val="E46C0A"/>
                </a:solidFill>
                <a:latin typeface="Stencil" panose="040409050D0802020404" pitchFamily="82" charset="0"/>
              </a:rPr>
              <a:t>Data in </a:t>
            </a:r>
            <a:br>
              <a:rPr lang="en-US" sz="2454" dirty="0">
                <a:solidFill>
                  <a:srgbClr val="E46C0A"/>
                </a:solidFill>
                <a:latin typeface="Stencil" panose="040409050D0802020404" pitchFamily="82" charset="0"/>
              </a:rPr>
            </a:br>
            <a:r>
              <a:rPr lang="en-US" sz="2454" dirty="0">
                <a:solidFill>
                  <a:srgbClr val="E46C0A"/>
                </a:solidFill>
                <a:latin typeface="Stencil" panose="040409050D0802020404" pitchFamily="82" charset="0"/>
              </a:rPr>
              <a:t>Normal</a:t>
            </a:r>
            <a:r>
              <a:rPr lang="en-US" sz="2454" dirty="0">
                <a:solidFill>
                  <a:schemeClr val="accent6">
                    <a:lumMod val="75000"/>
                  </a:schemeClr>
                </a:solidFill>
                <a:latin typeface="Stencil" panose="040409050D0802020404" pitchFamily="82" charset="0"/>
              </a:rPr>
              <a:t> </a:t>
            </a:r>
            <a:r>
              <a:rPr lang="en-US" sz="2454" dirty="0">
                <a:solidFill>
                  <a:srgbClr val="E46C0A"/>
                </a:solidFill>
                <a:latin typeface="Stencil" panose="040409050D0802020404" pitchFamily="82" charset="0"/>
              </a:rPr>
              <a:t>Distribution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Picture 9"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580" y="2286000"/>
            <a:ext cx="4832812" cy="254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6666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50</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348" y="1006204"/>
            <a:ext cx="7735607" cy="5157071"/>
          </a:xfrm>
          <a:prstGeom prst="rect">
            <a:avLst/>
          </a:prstGeom>
        </p:spPr>
      </p:pic>
      <p:sp>
        <p:nvSpPr>
          <p:cNvPr id="8"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9" name="Straight Connector 8"/>
          <p:cNvCxnSpPr/>
          <p:nvPr/>
        </p:nvCxnSpPr>
        <p:spPr>
          <a:xfrm>
            <a:off x="8154956" y="3074073"/>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2001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Threats to validity</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22158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frame</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754235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Tahoma" pitchFamily="34" charset="0"/>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ctangle 8"/>
          <p:cNvSpPr/>
          <p:nvPr/>
        </p:nvSpPr>
        <p:spPr>
          <a:xfrm>
            <a:off x="3429000" y="1600201"/>
            <a:ext cx="5181600"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a:ea typeface="+mn-ea"/>
                <a:cs typeface="+mn-cs"/>
              </a:rPr>
              <a:t>Study Time-Frame</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If the study is not long enough it make look like the program had no impact when in fact it did.  If the study is too long then attrition becomes a problem.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a:ea typeface="+mn-ea"/>
                <a:cs typeface="+mn-cs"/>
              </a:rPr>
              <a:t>The Fix:</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Use prior knowledge or research from the study domain to pick an appropriate study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a:ea typeface="+mn-ea"/>
                <a:cs typeface="+mn-cs"/>
              </a:rPr>
              <a:t>Examples: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Michigan Affirmative Action Study</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Iowa liquor law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60725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rot="60000">
            <a:off x="1636490" y="870559"/>
            <a:ext cx="8162402" cy="5086064"/>
          </a:xfrm>
          <a:prstGeom prst="rect">
            <a:avLst/>
          </a:prstGeom>
          <a:noFill/>
          <a:ln w="9525">
            <a:noFill/>
            <a:miter lim="800000"/>
            <a:headEnd/>
            <a:tailEnd/>
          </a:ln>
        </p:spPr>
      </p:pic>
    </p:spTree>
    <p:extLst>
      <p:ext uri="{BB962C8B-B14F-4D97-AF65-F5344CB8AC3E}">
        <p14:creationId xmlns:p14="http://schemas.microsoft.com/office/powerpoint/2010/main" val="1684634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cap="small" dirty="0">
                <a:latin typeface="Tahoma" pitchFamily="34" charset="0"/>
              </a:rPr>
              <a:t>A valid counter-factual allows us to answer the following two questions:</a:t>
            </a:r>
          </a:p>
        </p:txBody>
      </p:sp>
      <p:sp>
        <p:nvSpPr>
          <p:cNvPr id="2" name="TextBox 1"/>
          <p:cNvSpPr txBox="1"/>
          <p:nvPr/>
        </p:nvSpPr>
        <p:spPr>
          <a:xfrm>
            <a:off x="2819400" y="2049482"/>
            <a:ext cx="6553200" cy="2308324"/>
          </a:xfrm>
          <a:prstGeom prst="rect">
            <a:avLst/>
          </a:prstGeom>
          <a:noFill/>
        </p:spPr>
        <p:txBody>
          <a:bodyPr wrap="square" rtlCol="0">
            <a:spAutoFit/>
          </a:bodyPr>
          <a:lstStyle/>
          <a:p>
            <a:pPr marL="342900" indent="-342900">
              <a:buFont typeface="+mj-lt"/>
              <a:buAutoNum type="arabicParenR"/>
            </a:pPr>
            <a:r>
              <a:rPr lang="en-US" b="1" dirty="0"/>
              <a:t>Compared to what? </a:t>
            </a:r>
            <a:r>
              <a:rPr lang="en-US" dirty="0"/>
              <a:t>The program outcomes are </a:t>
            </a:r>
            <a:r>
              <a:rPr lang="en-US" u="sng" dirty="0"/>
              <a:t>different than outcomes in the comparison group</a:t>
            </a:r>
            <a:r>
              <a:rPr lang="en-US" dirty="0"/>
              <a:t>. The comparison group is defined by the researcher. </a:t>
            </a:r>
            <a:br>
              <a:rPr lang="en-US" dirty="0"/>
            </a:br>
            <a:br>
              <a:rPr lang="en-US" dirty="0"/>
            </a:br>
            <a:r>
              <a:rPr lang="en-US" dirty="0"/>
              <a:t>In some special cases the comparison group is </a:t>
            </a:r>
            <a:r>
              <a:rPr lang="en-US" b="1" dirty="0"/>
              <a:t>identical </a:t>
            </a:r>
            <a:r>
              <a:rPr lang="en-US" dirty="0"/>
              <a:t>(statistically speaking) to the treatment group. In this case we call it a “control” group.</a:t>
            </a:r>
            <a:br>
              <a:rPr lang="en-US" dirty="0"/>
            </a:br>
            <a:endParaRPr lang="en-US" dirty="0"/>
          </a:p>
        </p:txBody>
      </p:sp>
    </p:spTree>
    <p:extLst>
      <p:ext uri="{BB962C8B-B14F-4D97-AF65-F5344CB8AC3E}">
        <p14:creationId xmlns:p14="http://schemas.microsoft.com/office/powerpoint/2010/main" val="1161171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cap="small" dirty="0">
                <a:solidFill>
                  <a:prstClr val="black"/>
                </a:solidFill>
                <a:latin typeface="Tahoma" pitchFamily="34" charset="0"/>
              </a:rPr>
              <a:t>A valid counter-factual allows us to answer the following two questions:</a:t>
            </a:r>
          </a:p>
        </p:txBody>
      </p:sp>
      <p:sp>
        <p:nvSpPr>
          <p:cNvPr id="2" name="TextBox 1"/>
          <p:cNvSpPr txBox="1"/>
          <p:nvPr/>
        </p:nvSpPr>
        <p:spPr>
          <a:xfrm>
            <a:off x="2819400" y="2049482"/>
            <a:ext cx="6553200" cy="3970318"/>
          </a:xfrm>
          <a:prstGeom prst="rect">
            <a:avLst/>
          </a:prstGeom>
          <a:noFill/>
        </p:spPr>
        <p:txBody>
          <a:bodyPr wrap="square" rtlCol="0">
            <a:spAutoFit/>
          </a:bodyPr>
          <a:lstStyle/>
          <a:p>
            <a:pPr marL="342900" indent="-342900">
              <a:buFont typeface="+mj-lt"/>
              <a:buAutoNum type="arabicParenR"/>
            </a:pPr>
            <a:r>
              <a:rPr lang="en-US" b="1" dirty="0">
                <a:solidFill>
                  <a:prstClr val="black"/>
                </a:solidFill>
                <a:latin typeface="Calibri"/>
              </a:rPr>
              <a:t>Compared to what? </a:t>
            </a:r>
            <a:r>
              <a:rPr lang="en-US" dirty="0">
                <a:solidFill>
                  <a:prstClr val="black"/>
                </a:solidFill>
                <a:latin typeface="Calibri"/>
              </a:rPr>
              <a:t>The program outcomes are </a:t>
            </a:r>
            <a:r>
              <a:rPr lang="en-US" u="sng" dirty="0">
                <a:solidFill>
                  <a:prstClr val="black"/>
                </a:solidFill>
                <a:latin typeface="Calibri"/>
              </a:rPr>
              <a:t>different than outcomes in the comparison group</a:t>
            </a:r>
            <a:r>
              <a:rPr lang="en-US" dirty="0">
                <a:solidFill>
                  <a:prstClr val="black"/>
                </a:solidFill>
                <a:latin typeface="Calibri"/>
              </a:rPr>
              <a:t>. The comparison group is defined by the researcher. </a:t>
            </a:r>
            <a:br>
              <a:rPr lang="en-US" dirty="0">
                <a:solidFill>
                  <a:prstClr val="black"/>
                </a:solidFill>
                <a:latin typeface="Calibri"/>
              </a:rPr>
            </a:br>
            <a:br>
              <a:rPr lang="en-US" dirty="0">
                <a:solidFill>
                  <a:prstClr val="black"/>
                </a:solidFill>
                <a:latin typeface="Calibri"/>
              </a:rPr>
            </a:br>
            <a:r>
              <a:rPr lang="en-US" dirty="0">
                <a:solidFill>
                  <a:prstClr val="black"/>
                </a:solidFill>
                <a:latin typeface="Calibri"/>
              </a:rPr>
              <a:t>In some special cases the comparison group is identical (statistically speaking) to the treatment group. In this case we call it a “control” group.</a:t>
            </a:r>
            <a:br>
              <a:rPr lang="en-US" dirty="0">
                <a:solidFill>
                  <a:prstClr val="black"/>
                </a:solidFill>
                <a:latin typeface="Calibri"/>
              </a:rPr>
            </a:br>
            <a:r>
              <a:rPr lang="en-US" dirty="0">
                <a:solidFill>
                  <a:prstClr val="black"/>
                </a:solidFill>
                <a:latin typeface="Calibri"/>
              </a:rPr>
              <a:t> </a:t>
            </a:r>
          </a:p>
          <a:p>
            <a:pPr marL="342900" indent="-342900">
              <a:buFont typeface="+mj-lt"/>
              <a:buAutoNum type="arabicParenR"/>
            </a:pPr>
            <a:r>
              <a:rPr lang="en-US" b="1" dirty="0">
                <a:solidFill>
                  <a:prstClr val="black"/>
                </a:solidFill>
                <a:latin typeface="Calibri"/>
              </a:rPr>
              <a:t>How big is the program effect? </a:t>
            </a:r>
            <a:r>
              <a:rPr lang="en-US" dirty="0">
                <a:solidFill>
                  <a:prstClr val="black"/>
                </a:solidFill>
                <a:latin typeface="Calibri"/>
              </a:rPr>
              <a:t>Is the difference meaningful (statistically significant and socially salient)?</a:t>
            </a:r>
            <a:br>
              <a:rPr lang="en-US" dirty="0">
                <a:solidFill>
                  <a:prstClr val="black"/>
                </a:solidFill>
                <a:latin typeface="Calibri"/>
              </a:rPr>
            </a:br>
            <a:br>
              <a:rPr lang="en-US" dirty="0">
                <a:solidFill>
                  <a:prstClr val="black"/>
                </a:solidFill>
                <a:latin typeface="Calibri"/>
              </a:rPr>
            </a:br>
            <a:r>
              <a:rPr lang="en-US" dirty="0">
                <a:solidFill>
                  <a:prstClr val="black"/>
                </a:solidFill>
                <a:latin typeface="Calibri"/>
              </a:rPr>
              <a:t>In the simple case the program effects is just the difference of the average outcome of the treatment and control group, but in practice there are many ways we calculate an effect.</a:t>
            </a:r>
          </a:p>
        </p:txBody>
      </p:sp>
    </p:spTree>
    <p:extLst>
      <p:ext uri="{BB962C8B-B14F-4D97-AF65-F5344CB8AC3E}">
        <p14:creationId xmlns:p14="http://schemas.microsoft.com/office/powerpoint/2010/main" val="56762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780</TotalTime>
  <Words>3170</Words>
  <Application>Microsoft Office PowerPoint</Application>
  <PresentationFormat>Widescreen</PresentationFormat>
  <Paragraphs>599</Paragraphs>
  <Slides>79</Slides>
  <Notes>0</Notes>
  <HiddenSlides>5</HiddenSlides>
  <MMClips>0</MMClips>
  <ScaleCrop>false</ScaleCrop>
  <HeadingPairs>
    <vt:vector size="8" baseType="variant">
      <vt:variant>
        <vt:lpstr>Fonts Used</vt:lpstr>
      </vt:variant>
      <vt:variant>
        <vt:i4>13</vt:i4>
      </vt:variant>
      <vt:variant>
        <vt:lpstr>Theme</vt:lpstr>
      </vt:variant>
      <vt:variant>
        <vt:i4>4</vt:i4>
      </vt:variant>
      <vt:variant>
        <vt:lpstr>Embedded OLE Servers</vt:lpstr>
      </vt:variant>
      <vt:variant>
        <vt:i4>1</vt:i4>
      </vt:variant>
      <vt:variant>
        <vt:lpstr>Slide Titles</vt:lpstr>
      </vt:variant>
      <vt:variant>
        <vt:i4>79</vt:i4>
      </vt:variant>
    </vt:vector>
  </HeadingPairs>
  <TitlesOfParts>
    <vt:vector size="97" baseType="lpstr">
      <vt:lpstr>Batang</vt:lpstr>
      <vt:lpstr>Arial</vt:lpstr>
      <vt:lpstr>Book Antiqua</vt:lpstr>
      <vt:lpstr>Calibri</vt:lpstr>
      <vt:lpstr>Calibri Light</vt:lpstr>
      <vt:lpstr>Cambria Math</vt:lpstr>
      <vt:lpstr>Euphemia</vt:lpstr>
      <vt:lpstr>Open Sans</vt:lpstr>
      <vt:lpstr>Segoe UI Symbol</vt:lpstr>
      <vt:lpstr>Stencil</vt:lpstr>
      <vt:lpstr>Tahoma</vt:lpstr>
      <vt:lpstr>Times New Roman</vt:lpstr>
      <vt:lpstr>Wingdings</vt:lpstr>
      <vt:lpstr>Office Theme</vt:lpstr>
      <vt:lpstr>1_Office Theme</vt:lpstr>
      <vt:lpstr>2_Office Theme</vt:lpstr>
      <vt:lpstr>3_Office Theme</vt:lpstr>
      <vt:lpstr>Equation</vt:lpstr>
      <vt:lpstr>Research design for counter-factual analysis</vt:lpstr>
      <vt:lpstr>PowerPoint Presentation</vt:lpstr>
      <vt:lpstr>Counter-factual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 impact: The “effect”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True experiments</vt:lpstr>
      <vt:lpstr>PowerPoint Presentation</vt:lpstr>
      <vt:lpstr>PowerPoint Presentation</vt:lpstr>
      <vt:lpstr>PowerPoint Presentation</vt:lpstr>
      <vt:lpstr>PowerPoint Presentation</vt:lpstr>
      <vt:lpstr>PowerPoint Presentation</vt:lpstr>
      <vt:lpstr>Happy randomization</vt:lpstr>
      <vt:lpstr>PowerPoint Presentation</vt:lpstr>
      <vt:lpstr>PowerPoint Presentation</vt:lpstr>
      <vt:lpstr>PowerPoint Presentation</vt:lpstr>
      <vt:lpstr>PowerPoint Presentation</vt:lpstr>
      <vt:lpstr>Selection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Different interpretations of program effects</vt:lpstr>
      <vt:lpstr>PowerPoint Presentation</vt:lpstr>
      <vt:lpstr>PowerPoint Presentation</vt:lpstr>
      <vt:lpstr>Terminology:</vt:lpstr>
      <vt:lpstr>PowerPoint Presentation</vt:lpstr>
      <vt:lpstr>Three main types of  Counterfactual analysis</vt:lpstr>
      <vt:lpstr>Calculation of Treatment Effects:</vt:lpstr>
      <vt:lpstr>Varieties of the Counter-Factual:</vt:lpstr>
      <vt:lpstr>The Three Counterfactuals:</vt:lpstr>
      <vt:lpstr>PowerPoint Presentation</vt:lpstr>
      <vt:lpstr>The difference in difference estimator:</vt:lpstr>
      <vt:lpstr>PowerPoint Presentation</vt:lpstr>
      <vt:lpstr>PowerPoint Presentation</vt:lpstr>
      <vt:lpstr>PowerPoint Presentation</vt:lpstr>
      <vt:lpstr>PowerPoint Presentation</vt:lpstr>
      <vt:lpstr>PowerPoint Presentation</vt:lpstr>
      <vt:lpstr>PowerPoint Presentation</vt:lpstr>
      <vt:lpstr>Counterfactuals in practice:  Quasi-Experiment Methods</vt:lpstr>
      <vt:lpstr>Case Study from readings</vt:lpstr>
      <vt:lpstr>PowerPoint Presentation</vt:lpstr>
      <vt:lpstr>PowerPoint Presentation</vt:lpstr>
      <vt:lpstr>PowerPoint Presentation</vt:lpstr>
      <vt:lpstr>PowerPoint Presentation</vt:lpstr>
      <vt:lpstr>PowerPoint Presentation</vt:lpstr>
      <vt:lpstr>Stats</vt:lpstr>
      <vt:lpstr>Sampling distribution</vt:lpstr>
      <vt:lpstr>PowerPoint Presentation</vt:lpstr>
      <vt:lpstr>PowerPoint Presentation</vt:lpstr>
      <vt:lpstr>PowerPoint Presentation</vt:lpstr>
      <vt:lpstr>Confidence intervals</vt:lpstr>
      <vt:lpstr>PowerPoint Presentation</vt:lpstr>
      <vt:lpstr>PowerPoint Presentation</vt:lpstr>
      <vt:lpstr>Data in  Normal Distribution</vt:lpstr>
      <vt:lpstr>PowerPoint Presentation</vt:lpstr>
      <vt:lpstr>Threats to validity</vt:lpstr>
      <vt:lpstr>Time frame</vt:lpstr>
      <vt:lpstr>PowerPoint Presentation</vt:lpstr>
      <vt:lpstr>PowerPoint Presentation</vt:lpstr>
    </vt:vector>
  </TitlesOfParts>
  <Company>Arizona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Jesse Lecy</dc:creator>
  <cp:lastModifiedBy>Jesse Lecy</cp:lastModifiedBy>
  <cp:revision>37</cp:revision>
  <dcterms:created xsi:type="dcterms:W3CDTF">2018-03-29T17:23:16Z</dcterms:created>
  <dcterms:modified xsi:type="dcterms:W3CDTF">2021-01-19T03:16:28Z</dcterms:modified>
</cp:coreProperties>
</file>